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9"/>
  </p:notesMasterIdLst>
  <p:sldIdLst>
    <p:sldId id="306" r:id="rId2"/>
    <p:sldId id="311" r:id="rId3"/>
    <p:sldId id="307" r:id="rId4"/>
    <p:sldId id="308" r:id="rId5"/>
    <p:sldId id="309" r:id="rId6"/>
    <p:sldId id="312" r:id="rId7"/>
    <p:sldId id="313" r:id="rId8"/>
    <p:sldId id="314" r:id="rId9"/>
    <p:sldId id="329" r:id="rId10"/>
    <p:sldId id="330" r:id="rId11"/>
    <p:sldId id="332" r:id="rId12"/>
    <p:sldId id="331" r:id="rId13"/>
    <p:sldId id="333" r:id="rId14"/>
    <p:sldId id="334" r:id="rId15"/>
    <p:sldId id="328" r:id="rId16"/>
    <p:sldId id="336" r:id="rId17"/>
    <p:sldId id="339" r:id="rId18"/>
    <p:sldId id="335" r:id="rId19"/>
    <p:sldId id="337" r:id="rId20"/>
    <p:sldId id="320" r:id="rId21"/>
    <p:sldId id="321" r:id="rId22"/>
    <p:sldId id="322" r:id="rId23"/>
    <p:sldId id="323" r:id="rId24"/>
    <p:sldId id="324" r:id="rId25"/>
    <p:sldId id="325" r:id="rId26"/>
    <p:sldId id="340" r:id="rId27"/>
    <p:sldId id="338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browse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2046" autoAdjust="0"/>
    <p:restoredTop sz="86425" autoAdjust="0"/>
  </p:normalViewPr>
  <p:slideViewPr>
    <p:cSldViewPr snapToObjects="1">
      <p:cViewPr>
        <p:scale>
          <a:sx n="100" d="100"/>
          <a:sy n="100" d="100"/>
        </p:scale>
        <p:origin x="-1992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presProps" Target="presProps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printerSettings" Target="printerSettings/printerSettings1.bin"/><Relationship Id="rId11" Type="http://schemas.openxmlformats.org/officeDocument/2006/relationships/slide" Target="slides/slide10.xml"/><Relationship Id="rId29" Type="http://schemas.openxmlformats.org/officeDocument/2006/relationships/notesMaster" Target="notesMasters/notes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6C93C-C67A-0243-8B24-BE680C35B6CF}" type="datetimeFigureOut">
              <a:rPr lang="en-US" smtClean="0"/>
              <a:pPr/>
              <a:t>7/18/08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6B3DD-7BC5-3F49-90B7-1BF8682DA7A5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7/18/08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7/18/08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7/18/08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7/18/08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7/18/08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7/18/08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7/18/08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7/18/08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7/18/08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7/18/08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7/18/08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F14C-2EB5-2B4C-A389-6BFC0C8278A1}" type="datetimeFigureOut">
              <a:rPr lang="en-US" smtClean="0"/>
              <a:pPr/>
              <a:t>7/18/08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6300" y="388202"/>
            <a:ext cx="63246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Varianzanalyse mit Messwiederholungen (fortgesetzt)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6300" y="196780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Jonathan Harrington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6300" y="27432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Befehle: anova3.txt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6300" y="3505200"/>
            <a:ext cx="7649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path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 = "Verzeichnis wo Sie anova1 gespeichert haben"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3966865"/>
            <a:ext cx="7010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attach(paste(path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, "anova1",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sep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="/"))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4572000"/>
            <a:ext cx="567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1. </a:t>
            </a:r>
            <a:r>
              <a:rPr lang="de-DE" sz="2400" dirty="0" err="1" smtClean="0">
                <a:latin typeface="Arial"/>
                <a:cs typeface="Arial"/>
              </a:rPr>
              <a:t>Greenhouse-Geisser</a:t>
            </a:r>
            <a:r>
              <a:rPr lang="de-DE" sz="2400" dirty="0" smtClean="0">
                <a:latin typeface="Arial"/>
                <a:cs typeface="Arial"/>
              </a:rPr>
              <a:t> Korrektur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0" y="5867401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3. Das Problem mit mehreren Werten pro Zelle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0" y="5181600"/>
            <a:ext cx="5181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2. Mehr zu </a:t>
            </a:r>
            <a:r>
              <a:rPr lang="de-DE" sz="2400" dirty="0" err="1" smtClean="0">
                <a:latin typeface="Arial"/>
                <a:cs typeface="Arial"/>
              </a:rPr>
              <a:t>post-hoc</a:t>
            </a:r>
            <a:r>
              <a:rPr lang="de-DE" sz="2400" dirty="0" smtClean="0">
                <a:latin typeface="Arial"/>
                <a:cs typeface="Arial"/>
              </a:rPr>
              <a:t>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95400"/>
            <a:ext cx="8610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/>
                <a:cs typeface="Courier New"/>
              </a:rPr>
              <a:t>Error: </a:t>
            </a:r>
            <a:r>
              <a:rPr lang="en-US" sz="1600" b="1" dirty="0" err="1" smtClean="0">
                <a:latin typeface="Courier New"/>
                <a:cs typeface="Courier New"/>
              </a:rPr>
              <a:t>Spr</a:t>
            </a:r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          </a:t>
            </a:r>
            <a:r>
              <a:rPr lang="en-US" sz="1600" b="1" dirty="0" err="1" smtClean="0">
                <a:latin typeface="Courier New"/>
                <a:cs typeface="Courier New"/>
              </a:rPr>
              <a:t>Df</a:t>
            </a:r>
            <a:r>
              <a:rPr lang="en-US" sz="1600" b="1" dirty="0" smtClean="0">
                <a:latin typeface="Courier New"/>
                <a:cs typeface="Courier New"/>
              </a:rPr>
              <a:t>   Sum Sq  Mean Sq F value Pr(&gt;F)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G          1 0.005760 0.005760  0.3105 0.5926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            </a:t>
            </a:r>
          </a:p>
          <a:p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Error: </a:t>
            </a:r>
            <a:r>
              <a:rPr lang="en-US" sz="1600" b="1" dirty="0" err="1" smtClean="0">
                <a:latin typeface="Courier New"/>
                <a:cs typeface="Courier New"/>
              </a:rPr>
              <a:t>Spr:Kons</a:t>
            </a:r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          </a:t>
            </a:r>
            <a:r>
              <a:rPr lang="en-US" sz="1600" b="1" dirty="0" err="1" smtClean="0">
                <a:latin typeface="Courier New"/>
                <a:cs typeface="Courier New"/>
              </a:rPr>
              <a:t>Df</a:t>
            </a:r>
            <a:r>
              <a:rPr lang="en-US" sz="1600" b="1" dirty="0" smtClean="0">
                <a:latin typeface="Courier New"/>
                <a:cs typeface="Courier New"/>
              </a:rPr>
              <a:t>  Sum Sq Mean Sq F value    Pr(&gt;F)    </a:t>
            </a:r>
          </a:p>
          <a:p>
            <a:r>
              <a:rPr lang="en-US" sz="1600" b="1" dirty="0" err="1" smtClean="0">
                <a:latin typeface="Courier New"/>
                <a:cs typeface="Courier New"/>
              </a:rPr>
              <a:t>Kons</a:t>
            </a:r>
            <a:r>
              <a:rPr lang="en-US" sz="1600" b="1" dirty="0" smtClean="0">
                <a:latin typeface="Courier New"/>
                <a:cs typeface="Courier New"/>
              </a:rPr>
              <a:t>       2 2.32113 1.16056 70.8838 1.119e-08 ***</a:t>
            </a:r>
          </a:p>
          <a:p>
            <a:r>
              <a:rPr lang="en-US" sz="1600" b="1" dirty="0" err="1" smtClean="0">
                <a:latin typeface="Courier New"/>
                <a:cs typeface="Courier New"/>
              </a:rPr>
              <a:t>G:Kons</a:t>
            </a:r>
            <a:r>
              <a:rPr lang="en-US" sz="1600" b="1" dirty="0" smtClean="0">
                <a:latin typeface="Courier New"/>
                <a:cs typeface="Courier New"/>
              </a:rPr>
              <a:t>     2 0.03971 0.01985  1.2126    0.3233    </a:t>
            </a:r>
          </a:p>
          <a:p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Error: </a:t>
            </a:r>
            <a:r>
              <a:rPr lang="en-US" sz="1600" b="1" dirty="0" err="1" smtClean="0">
                <a:latin typeface="Courier New"/>
                <a:cs typeface="Courier New"/>
              </a:rPr>
              <a:t>Spr:P</a:t>
            </a:r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P          2 0.053816 0.026908  3.4211 0.05795 .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G:P        2 0.030807 0.015403  1.9584 0.17346  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Residuals 16 0.125844 0.007865                  </a:t>
            </a:r>
          </a:p>
          <a:p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Error: </a:t>
            </a:r>
            <a:r>
              <a:rPr lang="en-US" sz="1600" b="1" dirty="0" err="1" smtClean="0">
                <a:latin typeface="Courier New"/>
                <a:cs typeface="Courier New"/>
              </a:rPr>
              <a:t>Spr:Kons:P</a:t>
            </a:r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          </a:t>
            </a:r>
            <a:r>
              <a:rPr lang="en-US" sz="1600" b="1" dirty="0" err="1" smtClean="0">
                <a:latin typeface="Courier New"/>
                <a:cs typeface="Courier New"/>
              </a:rPr>
              <a:t>Df</a:t>
            </a:r>
            <a:r>
              <a:rPr lang="en-US" sz="1600" b="1" dirty="0" smtClean="0">
                <a:latin typeface="Courier New"/>
                <a:cs typeface="Courier New"/>
              </a:rPr>
              <a:t>  Sum Sq Mean Sq F value    Pr(&gt;F)    </a:t>
            </a:r>
          </a:p>
          <a:p>
            <a:r>
              <a:rPr lang="en-US" sz="16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Kons:P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4 0.62695 0.15674 19.3407 3.557e-08 ***</a:t>
            </a:r>
          </a:p>
          <a:p>
            <a:r>
              <a:rPr lang="en-US" sz="16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G:Kons:P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4 0.09279 0.02320  2.8624   0.03908 * 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-381000" y="2438400"/>
            <a:ext cx="9525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490904" y="1748135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6200" y="2590800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95072"/>
            <a:ext cx="814716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Konkret für diese Ergebnisse heißt das: 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Konsonant hat deutlich einen Einfluss auf die Neigungen</a:t>
            </a:r>
            <a:r>
              <a:rPr lang="de-DE" sz="2400" dirty="0" smtClean="0">
                <a:latin typeface="Arial"/>
                <a:cs typeface="Arial"/>
              </a:rPr>
              <a:t>, </a:t>
            </a:r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aber vielleicht nicht für alle 3 Positionen und beide Geschlechter</a:t>
            </a:r>
          </a:p>
        </p:txBody>
      </p:sp>
      <p:sp>
        <p:nvSpPr>
          <p:cNvPr id="7" name="Oval 6"/>
          <p:cNvSpPr/>
          <p:nvPr/>
        </p:nvSpPr>
        <p:spPr>
          <a:xfrm>
            <a:off x="228600" y="2819400"/>
            <a:ext cx="6324600" cy="6858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0" y="5181600"/>
            <a:ext cx="6324600" cy="1066800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42836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In diesem Fall müssen wir </a:t>
            </a:r>
            <a:r>
              <a:rPr lang="de-DE" sz="2400" dirty="0" err="1" smtClean="0">
                <a:latin typeface="Arial"/>
                <a:cs typeface="Arial"/>
              </a:rPr>
              <a:t>post-hoc</a:t>
            </a:r>
            <a:r>
              <a:rPr lang="de-DE" sz="2400" dirty="0" smtClean="0">
                <a:latin typeface="Arial"/>
                <a:cs typeface="Arial"/>
              </a:rPr>
              <a:t> Tests auf </a:t>
            </a:r>
            <a:r>
              <a:rPr lang="de-DE" sz="2400" b="1" dirty="0" smtClean="0">
                <a:latin typeface="Arial"/>
                <a:cs typeface="Arial"/>
              </a:rPr>
              <a:t>Kombinationen von allen 3 Faktoren </a:t>
            </a:r>
            <a:r>
              <a:rPr lang="de-DE" sz="2400" dirty="0" smtClean="0">
                <a:latin typeface="Arial"/>
                <a:cs typeface="Arial"/>
              </a:rPr>
              <a:t>anwenden, da es </a:t>
            </a:r>
            <a:r>
              <a:rPr lang="de-DE" sz="2400" b="1" dirty="0" smtClean="0">
                <a:latin typeface="Arial"/>
                <a:cs typeface="Arial"/>
              </a:rPr>
              <a:t>zwischen den 3 Faktoren eine signifikante Interaktion gegeben hat</a:t>
            </a:r>
            <a:r>
              <a:rPr lang="de-DE" sz="2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2447836"/>
            <a:ext cx="701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/>
                <a:cs typeface="Courier New"/>
              </a:rPr>
              <a:t>Error: </a:t>
            </a:r>
            <a:r>
              <a:rPr lang="en-US" sz="1600" b="1" dirty="0" err="1" smtClean="0">
                <a:latin typeface="Courier New"/>
                <a:cs typeface="Courier New"/>
              </a:rPr>
              <a:t>Spr:Kons:P</a:t>
            </a:r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          </a:t>
            </a:r>
            <a:r>
              <a:rPr lang="en-US" sz="1600" b="1" dirty="0" err="1" smtClean="0">
                <a:latin typeface="Courier New"/>
                <a:cs typeface="Courier New"/>
              </a:rPr>
              <a:t>Df</a:t>
            </a:r>
            <a:r>
              <a:rPr lang="en-US" sz="1600" b="1" dirty="0" smtClean="0">
                <a:latin typeface="Courier New"/>
                <a:cs typeface="Courier New"/>
              </a:rPr>
              <a:t>  Sum Sq Mean Sq F value    Pr(&gt;F)    </a:t>
            </a:r>
          </a:p>
          <a:p>
            <a:r>
              <a:rPr lang="en-US" sz="16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Kons:P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4 0.62695 0.15674 19.3407 3.557e-08 ***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G:Kons:P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4 0.09279 0.02320  2.8624   0.03908 *  </a:t>
            </a:r>
          </a:p>
          <a:p>
            <a:endParaRPr lang="de-DE" sz="2400" dirty="0" smtClean="0">
              <a:latin typeface="Arial"/>
              <a:cs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09600" y="3894386"/>
            <a:ext cx="8458200" cy="2686109"/>
            <a:chOff x="609600" y="3894386"/>
            <a:chExt cx="8458200" cy="2686109"/>
          </a:xfrm>
        </p:grpSpPr>
        <p:sp>
          <p:nvSpPr>
            <p:cNvPr id="4" name="TextBox 3"/>
            <p:cNvSpPr txBox="1"/>
            <p:nvPr/>
          </p:nvSpPr>
          <p:spPr>
            <a:xfrm>
              <a:off x="609600" y="3894386"/>
              <a:ext cx="7467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Wenn nur die Interaktion </a:t>
              </a:r>
              <a:r>
                <a:rPr lang="de-DE" sz="2400" dirty="0" err="1" smtClean="0">
                  <a:latin typeface="Arial"/>
                  <a:cs typeface="Arial"/>
                </a:rPr>
                <a:t>Kons:P</a:t>
              </a:r>
              <a:r>
                <a:rPr lang="de-DE" sz="2400" dirty="0" smtClean="0">
                  <a:latin typeface="Arial"/>
                  <a:cs typeface="Arial"/>
                </a:rPr>
                <a:t> signifikant gewesen wäre, dann reicht es, nur </a:t>
              </a:r>
              <a:r>
                <a:rPr lang="de-DE" sz="2400" dirty="0" err="1" smtClean="0">
                  <a:latin typeface="Arial"/>
                  <a:cs typeface="Arial"/>
                </a:rPr>
                <a:t>Kons:P</a:t>
              </a:r>
              <a:r>
                <a:rPr lang="de-DE" sz="2400" dirty="0" smtClean="0">
                  <a:latin typeface="Arial"/>
                  <a:cs typeface="Arial"/>
                </a:rPr>
                <a:t> </a:t>
              </a:r>
              <a:r>
                <a:rPr lang="de-DE" sz="2400" dirty="0" smtClean="0">
                  <a:latin typeface="Arial"/>
                  <a:cs typeface="Arial"/>
                </a:rPr>
                <a:t>abzuprüfen, also:</a:t>
              </a:r>
              <a:endParaRPr lang="de-DE" sz="2400" dirty="0" smtClean="0">
                <a:latin typeface="Arial"/>
                <a:cs typeface="Arial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76400" y="4725383"/>
              <a:ext cx="6553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>
                  <a:latin typeface="Arial"/>
                  <a:cs typeface="Arial"/>
                </a:rPr>
                <a:t>b.</a:t>
              </a:r>
              <a:r>
                <a:rPr lang="de-DE" sz="2400" dirty="0" err="1" smtClean="0">
                  <a:latin typeface="Arial"/>
                  <a:cs typeface="Arial"/>
                </a:rPr>
                <a:t>initial</a:t>
              </a:r>
              <a:r>
                <a:rPr lang="de-DE" sz="2400" dirty="0" smtClean="0">
                  <a:latin typeface="Arial"/>
                  <a:cs typeface="Arial"/>
                </a:rPr>
                <a:t> vs. </a:t>
              </a:r>
              <a:r>
                <a:rPr lang="de-DE" sz="2400" dirty="0" err="1" smtClean="0">
                  <a:latin typeface="Arial"/>
                  <a:cs typeface="Arial"/>
                </a:rPr>
                <a:t>d</a:t>
              </a:r>
              <a:r>
                <a:rPr lang="de-DE" sz="2400" dirty="0" err="1" smtClean="0">
                  <a:latin typeface="Arial"/>
                  <a:cs typeface="Arial"/>
                </a:rPr>
                <a:t>.initial</a:t>
              </a:r>
              <a:r>
                <a:rPr lang="de-DE" sz="2400" dirty="0" smtClean="0">
                  <a:latin typeface="Arial"/>
                  <a:cs typeface="Arial"/>
                </a:rPr>
                <a:t>, </a:t>
              </a:r>
              <a:r>
                <a:rPr lang="de-DE" sz="2400" dirty="0" err="1" smtClean="0">
                  <a:latin typeface="Arial"/>
                  <a:cs typeface="Arial"/>
                </a:rPr>
                <a:t>b.</a:t>
              </a:r>
              <a:r>
                <a:rPr lang="de-DE" sz="2400" dirty="0" err="1" smtClean="0">
                  <a:latin typeface="Arial"/>
                  <a:cs typeface="Arial"/>
                </a:rPr>
                <a:t>initial</a:t>
              </a:r>
              <a:r>
                <a:rPr lang="de-DE" sz="2400" dirty="0" smtClean="0">
                  <a:latin typeface="Arial"/>
                  <a:cs typeface="Arial"/>
                </a:rPr>
                <a:t> vs. </a:t>
              </a:r>
              <a:r>
                <a:rPr lang="de-DE" sz="2400" dirty="0" err="1" smtClean="0">
                  <a:latin typeface="Arial"/>
                  <a:cs typeface="Arial"/>
                </a:rPr>
                <a:t>g</a:t>
              </a:r>
              <a:r>
                <a:rPr lang="de-DE" sz="2400" dirty="0" err="1" smtClean="0">
                  <a:latin typeface="Arial"/>
                  <a:cs typeface="Arial"/>
                </a:rPr>
                <a:t>.initial</a:t>
              </a:r>
              <a:r>
                <a:rPr lang="de-DE" sz="2400" dirty="0" smtClean="0">
                  <a:latin typeface="Arial"/>
                  <a:cs typeface="Arial"/>
                </a:rPr>
                <a:t>, </a:t>
              </a:r>
              <a:r>
                <a:rPr lang="de-DE" sz="2400" dirty="0" err="1" smtClean="0">
                  <a:latin typeface="Arial"/>
                  <a:cs typeface="Arial"/>
                </a:rPr>
                <a:t>d.</a:t>
              </a:r>
              <a:r>
                <a:rPr lang="de-DE" sz="2400" dirty="0" err="1" smtClean="0">
                  <a:latin typeface="Arial"/>
                  <a:cs typeface="Arial"/>
                </a:rPr>
                <a:t>initial</a:t>
              </a:r>
              <a:r>
                <a:rPr lang="de-DE" sz="2400" dirty="0" smtClean="0">
                  <a:latin typeface="Arial"/>
                  <a:cs typeface="Arial"/>
                </a:rPr>
                <a:t> vs. </a:t>
              </a:r>
              <a:r>
                <a:rPr lang="de-DE" sz="2400" dirty="0" err="1" smtClean="0">
                  <a:latin typeface="Arial"/>
                  <a:cs typeface="Arial"/>
                </a:rPr>
                <a:t>g</a:t>
              </a:r>
              <a:r>
                <a:rPr lang="de-DE" sz="2400" dirty="0" err="1" smtClean="0">
                  <a:latin typeface="Arial"/>
                  <a:cs typeface="Arial"/>
                </a:rPr>
                <a:t>.initial</a:t>
              </a:r>
              <a:r>
                <a:rPr lang="de-DE" sz="2400" dirty="0" smtClean="0">
                  <a:latin typeface="Arial"/>
                  <a:cs typeface="Arial"/>
                </a:rPr>
                <a:t>, </a:t>
              </a:r>
              <a:r>
                <a:rPr lang="de-DE" sz="2400" dirty="0" err="1" smtClean="0">
                  <a:latin typeface="Arial"/>
                  <a:cs typeface="Arial"/>
                </a:rPr>
                <a:t>b.</a:t>
              </a:r>
              <a:r>
                <a:rPr lang="de-DE" sz="2400" dirty="0" err="1" smtClean="0">
                  <a:latin typeface="Arial"/>
                  <a:cs typeface="Arial"/>
                </a:rPr>
                <a:t>medial</a:t>
              </a:r>
              <a:r>
                <a:rPr lang="de-DE" sz="2400" dirty="0" smtClean="0">
                  <a:latin typeface="Arial"/>
                  <a:cs typeface="Arial"/>
                </a:rPr>
                <a:t> vs. </a:t>
              </a:r>
              <a:r>
                <a:rPr lang="de-DE" sz="2400" dirty="0" err="1" smtClean="0">
                  <a:latin typeface="Arial"/>
                  <a:cs typeface="Arial"/>
                </a:rPr>
                <a:t>d</a:t>
              </a:r>
              <a:r>
                <a:rPr lang="de-DE" sz="2400" dirty="0" err="1" smtClean="0">
                  <a:latin typeface="Arial"/>
                  <a:cs typeface="Arial"/>
                </a:rPr>
                <a:t>.medial</a:t>
              </a:r>
              <a:r>
                <a:rPr lang="de-DE" sz="2400" dirty="0" smtClean="0">
                  <a:latin typeface="Arial"/>
                  <a:cs typeface="Arial"/>
                </a:rPr>
                <a:t> usw.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09600" y="5749498"/>
              <a:ext cx="845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und wir hätten annehmen dürfen, dass alle signifikanten Ergebnisse für beide Geschlechter gültig sind.</a:t>
              </a:r>
              <a:r>
                <a:rPr lang="de-DE" sz="2400" dirty="0" smtClean="0">
                  <a:latin typeface="Arial"/>
                  <a:cs typeface="Arial"/>
                </a:rPr>
                <a:t>..</a:t>
              </a:r>
              <a:endParaRPr lang="de-DE" sz="2400" dirty="0" smtClean="0">
                <a:latin typeface="Arial"/>
                <a:cs typeface="Arial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048000" y="81171"/>
            <a:ext cx="2362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post-hoc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tests</a:t>
            </a:r>
            <a:endParaRPr lang="de-DE" sz="24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7391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Wenn wir (wie in diesem Fall) </a:t>
            </a:r>
            <a:r>
              <a:rPr lang="de-DE" sz="2400" dirty="0" err="1" smtClean="0">
                <a:latin typeface="Arial"/>
                <a:cs typeface="Arial"/>
              </a:rPr>
              <a:t>Kons</a:t>
            </a:r>
            <a:r>
              <a:rPr lang="de-DE" sz="2400" dirty="0" smtClean="0">
                <a:latin typeface="Arial"/>
                <a:cs typeface="Arial"/>
              </a:rPr>
              <a:t> für Interaktionen prüfen wollen, dann soll dies geschehen bei </a:t>
            </a:r>
            <a:r>
              <a:rPr lang="de-DE" sz="2400" b="1" dirty="0" smtClean="0">
                <a:latin typeface="Arial"/>
                <a:cs typeface="Arial"/>
              </a:rPr>
              <a:t>gleichbleibenden Ebenen der anderen Faktoren.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81000" y="2440632"/>
            <a:ext cx="3657600" cy="1960096"/>
            <a:chOff x="381000" y="2440632"/>
            <a:chExt cx="3657600" cy="1960096"/>
          </a:xfrm>
        </p:grpSpPr>
        <p:sp>
          <p:nvSpPr>
            <p:cNvPr id="3" name="TextBox 2"/>
            <p:cNvSpPr txBox="1"/>
            <p:nvPr/>
          </p:nvSpPr>
          <p:spPr>
            <a:xfrm>
              <a:off x="609600" y="2440632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>
                  <a:latin typeface="Arial"/>
                  <a:cs typeface="Arial"/>
                </a:rPr>
                <a:t>zB</a:t>
              </a:r>
              <a:endParaRPr lang="de-DE" sz="2400" dirty="0" smtClean="0">
                <a:latin typeface="Arial"/>
                <a:cs typeface="Arial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81000" y="3200400"/>
              <a:ext cx="3657600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>
                  <a:latin typeface="Arial"/>
                  <a:cs typeface="Arial"/>
                </a:rPr>
                <a:t>b-</a:t>
              </a:r>
              <a:r>
                <a:rPr lang="de-DE" sz="2400" dirty="0" err="1" smtClean="0">
                  <a:solidFill>
                    <a:srgbClr val="3366FF"/>
                  </a:solidFill>
                  <a:latin typeface="Arial"/>
                  <a:cs typeface="Arial"/>
                </a:rPr>
                <a:t>initial</a:t>
              </a:r>
              <a:r>
                <a:rPr lang="de-DE" sz="2400" dirty="0" err="1" smtClean="0">
                  <a:latin typeface="Arial"/>
                  <a:cs typeface="Arial"/>
                </a:rPr>
                <a:t>-</a:t>
              </a:r>
              <a:r>
                <a:rPr lang="de-DE" sz="2400" dirty="0" err="1" smtClean="0">
                  <a:solidFill>
                    <a:srgbClr val="FF0000"/>
                  </a:solidFill>
                  <a:latin typeface="Arial"/>
                  <a:cs typeface="Arial"/>
                </a:rPr>
                <a:t>M</a:t>
              </a:r>
              <a:r>
                <a:rPr lang="de-DE" sz="2400" dirty="0" smtClean="0">
                  <a:latin typeface="Arial"/>
                  <a:cs typeface="Arial"/>
                </a:rPr>
                <a:t> vs. </a:t>
              </a:r>
              <a:r>
                <a:rPr lang="de-DE" sz="2400" dirty="0" err="1" smtClean="0">
                  <a:latin typeface="Arial"/>
                  <a:cs typeface="Arial"/>
                </a:rPr>
                <a:t>d-</a:t>
              </a:r>
              <a:r>
                <a:rPr lang="de-DE" sz="2400" dirty="0" err="1" smtClean="0">
                  <a:solidFill>
                    <a:srgbClr val="3366FF"/>
                  </a:solidFill>
                  <a:latin typeface="Arial"/>
                  <a:cs typeface="Arial"/>
                </a:rPr>
                <a:t>initial</a:t>
              </a:r>
              <a:r>
                <a:rPr lang="de-DE" sz="2400" dirty="0" err="1" smtClean="0">
                  <a:latin typeface="Arial"/>
                  <a:cs typeface="Arial"/>
                </a:rPr>
                <a:t>-</a:t>
              </a:r>
              <a:r>
                <a:rPr lang="de-DE" sz="2400" dirty="0" err="1" smtClean="0">
                  <a:solidFill>
                    <a:srgbClr val="FF0000"/>
                  </a:solidFill>
                  <a:latin typeface="Arial"/>
                  <a:cs typeface="Arial"/>
                </a:rPr>
                <a:t>M</a:t>
              </a:r>
              <a:endParaRPr lang="de-DE" sz="2400" dirty="0" smtClean="0">
                <a:solidFill>
                  <a:srgbClr val="FF0000"/>
                </a:solidFill>
                <a:latin typeface="Arial"/>
                <a:cs typeface="Arial"/>
              </a:endParaRPr>
            </a:p>
            <a:p>
              <a:r>
                <a:rPr lang="de-DE" sz="2400" dirty="0" err="1" smtClean="0">
                  <a:latin typeface="Arial"/>
                  <a:cs typeface="Arial"/>
                </a:rPr>
                <a:t>d-</a:t>
              </a:r>
              <a:r>
                <a:rPr lang="de-DE" sz="2400" dirty="0" err="1" smtClean="0">
                  <a:solidFill>
                    <a:srgbClr val="3366FF"/>
                  </a:solidFill>
                  <a:latin typeface="Arial"/>
                  <a:cs typeface="Arial"/>
                </a:rPr>
                <a:t>final</a:t>
              </a:r>
              <a:r>
                <a:rPr lang="de-DE" sz="2400" dirty="0" err="1" smtClean="0">
                  <a:latin typeface="Arial"/>
                  <a:cs typeface="Arial"/>
                </a:rPr>
                <a:t>-</a:t>
              </a:r>
              <a:r>
                <a:rPr lang="de-DE" sz="2400" dirty="0" err="1" smtClean="0">
                  <a:solidFill>
                    <a:srgbClr val="FF0000"/>
                  </a:solidFill>
                  <a:latin typeface="Arial"/>
                  <a:cs typeface="Arial"/>
                </a:rPr>
                <a:t>W</a:t>
              </a:r>
              <a:r>
                <a:rPr lang="de-DE" sz="2400" dirty="0" smtClean="0">
                  <a:latin typeface="Arial"/>
                  <a:cs typeface="Arial"/>
                </a:rPr>
                <a:t> vs. </a:t>
              </a:r>
              <a:r>
                <a:rPr lang="de-DE" sz="2400" dirty="0" err="1" smtClean="0">
                  <a:latin typeface="Arial"/>
                  <a:cs typeface="Arial"/>
                </a:rPr>
                <a:t>g-</a:t>
              </a:r>
              <a:r>
                <a:rPr lang="de-DE" sz="2400" dirty="0" err="1" smtClean="0">
                  <a:solidFill>
                    <a:srgbClr val="3366FF"/>
                  </a:solidFill>
                  <a:latin typeface="Arial"/>
                  <a:cs typeface="Arial"/>
                </a:rPr>
                <a:t>final</a:t>
              </a:r>
              <a:r>
                <a:rPr lang="de-DE" sz="2400" dirty="0" err="1" smtClean="0">
                  <a:latin typeface="Arial"/>
                  <a:cs typeface="Arial"/>
                </a:rPr>
                <a:t>-</a:t>
              </a:r>
              <a:r>
                <a:rPr lang="de-DE" sz="2400" dirty="0" err="1" smtClean="0">
                  <a:solidFill>
                    <a:srgbClr val="FF0000"/>
                  </a:solidFill>
                  <a:latin typeface="Arial"/>
                  <a:cs typeface="Arial"/>
                </a:rPr>
                <a:t>W</a:t>
              </a:r>
              <a:endParaRPr lang="de-DE" sz="2400" dirty="0" smtClean="0">
                <a:solidFill>
                  <a:srgbClr val="FF0000"/>
                </a:solidFill>
                <a:latin typeface="Arial"/>
                <a:cs typeface="Arial"/>
              </a:endParaRPr>
            </a:p>
            <a:p>
              <a:r>
                <a:rPr lang="de-DE" sz="2400" dirty="0" smtClean="0">
                  <a:latin typeface="Arial"/>
                  <a:cs typeface="Arial"/>
                </a:rPr>
                <a:t>usw.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72000" y="2362200"/>
            <a:ext cx="3886200" cy="1669197"/>
            <a:chOff x="4572000" y="2362200"/>
            <a:chExt cx="3886200" cy="1669197"/>
          </a:xfrm>
        </p:grpSpPr>
        <p:sp>
          <p:nvSpPr>
            <p:cNvPr id="5" name="TextBox 4"/>
            <p:cNvSpPr txBox="1"/>
            <p:nvPr/>
          </p:nvSpPr>
          <p:spPr>
            <a:xfrm>
              <a:off x="5181600" y="23622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nicht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72000" y="3200400"/>
              <a:ext cx="3886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>
                  <a:latin typeface="Arial"/>
                  <a:cs typeface="Arial"/>
                </a:rPr>
                <a:t>b-initial-M</a:t>
              </a:r>
              <a:r>
                <a:rPr lang="de-DE" sz="2400" dirty="0" smtClean="0">
                  <a:latin typeface="Arial"/>
                  <a:cs typeface="Arial"/>
                </a:rPr>
                <a:t> vs. </a:t>
              </a:r>
              <a:r>
                <a:rPr lang="de-DE" sz="2400" dirty="0" err="1" smtClean="0">
                  <a:latin typeface="Arial"/>
                  <a:cs typeface="Arial"/>
                </a:rPr>
                <a:t>g-medial-W</a:t>
              </a:r>
              <a:endParaRPr lang="de-DE" sz="2400" dirty="0" smtClean="0">
                <a:latin typeface="Arial"/>
                <a:cs typeface="Arial"/>
              </a:endParaRPr>
            </a:p>
            <a:p>
              <a:r>
                <a:rPr lang="de-DE" sz="2400" dirty="0" err="1" smtClean="0">
                  <a:latin typeface="Arial"/>
                  <a:cs typeface="Arial"/>
                </a:rPr>
                <a:t>d-final-W</a:t>
              </a:r>
              <a:r>
                <a:rPr lang="de-DE" sz="2400" dirty="0" smtClean="0">
                  <a:latin typeface="Arial"/>
                  <a:cs typeface="Arial"/>
                </a:rPr>
                <a:t> vs. </a:t>
              </a:r>
              <a:r>
                <a:rPr lang="de-DE" sz="2400" dirty="0" err="1" smtClean="0">
                  <a:latin typeface="Arial"/>
                  <a:cs typeface="Arial"/>
                </a:rPr>
                <a:t>g-initial-W</a:t>
              </a:r>
              <a:endParaRPr lang="de-DE" sz="2400" dirty="0" smtClean="0">
                <a:latin typeface="Arial"/>
                <a:cs typeface="Arial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81000" y="4724400"/>
            <a:ext cx="7467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weil nur die Tests links (aber nicht rechts) die Antwort auf die Frage vermittelt: ist </a:t>
            </a:r>
            <a:r>
              <a:rPr lang="de-DE" sz="2400" dirty="0" err="1" smtClean="0">
                <a:latin typeface="Arial"/>
                <a:cs typeface="Arial"/>
              </a:rPr>
              <a:t>Kons</a:t>
            </a:r>
            <a:r>
              <a:rPr lang="de-DE" sz="2400" dirty="0" smtClean="0">
                <a:latin typeface="Arial"/>
                <a:cs typeface="Arial"/>
              </a:rPr>
              <a:t> signifikant in </a:t>
            </a:r>
            <a:r>
              <a:rPr lang="de-DE" sz="2400" dirty="0" smtClean="0">
                <a:latin typeface="Arial"/>
                <a:cs typeface="Arial"/>
              </a:rPr>
              <a:t>allen </a:t>
            </a:r>
            <a:r>
              <a:rPr lang="de-DE" sz="2400" dirty="0" smtClean="0">
                <a:latin typeface="Arial"/>
                <a:cs typeface="Arial"/>
              </a:rPr>
              <a:t>3 Positionen und für beide </a:t>
            </a:r>
            <a:r>
              <a:rPr lang="de-DE" sz="2400" dirty="0" smtClean="0">
                <a:latin typeface="Arial"/>
                <a:cs typeface="Arial"/>
              </a:rPr>
              <a:t>Geschlechter?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81171"/>
            <a:ext cx="2362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post-hoc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tests</a:t>
            </a:r>
            <a:endParaRPr lang="de-DE" sz="24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47935"/>
            <a:ext cx="5867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post-Hoc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Tukey</a:t>
            </a:r>
            <a:r>
              <a:rPr lang="de-DE" sz="2400" dirty="0" smtClean="0">
                <a:latin typeface="Arial"/>
                <a:cs typeface="Arial"/>
              </a:rPr>
              <a:t> test für alle 3 Faktoren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295400"/>
            <a:ext cx="7848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"/>
                <a:cs typeface="Courier"/>
              </a:rPr>
              <a:t>Error: </a:t>
            </a:r>
            <a:r>
              <a:rPr lang="en-US" b="1" dirty="0" err="1" smtClean="0">
                <a:latin typeface="Courier"/>
                <a:cs typeface="Courier"/>
              </a:rPr>
              <a:t>Spr:Kons:P</a:t>
            </a:r>
            <a:endParaRPr lang="en-US" b="1" dirty="0" smtClean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          </a:t>
            </a:r>
            <a:r>
              <a:rPr lang="en-US" b="1" dirty="0" err="1" smtClean="0">
                <a:latin typeface="Courier"/>
                <a:cs typeface="Courier"/>
              </a:rPr>
              <a:t>Df</a:t>
            </a:r>
            <a:r>
              <a:rPr lang="en-US" b="1" dirty="0" smtClean="0">
                <a:latin typeface="Courier"/>
                <a:cs typeface="Courier"/>
              </a:rPr>
              <a:t>  Sum Sq Mean Sq F value    Pr(&gt;F)    </a:t>
            </a:r>
          </a:p>
          <a:p>
            <a:r>
              <a:rPr lang="en-US" b="1" dirty="0" err="1" smtClean="0">
                <a:latin typeface="Courier"/>
                <a:cs typeface="Courier"/>
              </a:rPr>
              <a:t>Kons:P</a:t>
            </a:r>
            <a:r>
              <a:rPr lang="en-US" b="1" dirty="0" smtClean="0">
                <a:latin typeface="Courier"/>
                <a:cs typeface="Courier"/>
              </a:rPr>
              <a:t>     4 0.62695 0.15674 19.3407 3.557e-08 ***</a:t>
            </a:r>
          </a:p>
          <a:p>
            <a:r>
              <a:rPr lang="en-US" b="1" dirty="0" err="1" smtClean="0">
                <a:latin typeface="Courier"/>
                <a:cs typeface="Courier"/>
              </a:rPr>
              <a:t>G:Kons:P</a:t>
            </a:r>
            <a:r>
              <a:rPr lang="en-US" b="1" dirty="0" smtClean="0">
                <a:latin typeface="Courier"/>
                <a:cs typeface="Courier"/>
              </a:rPr>
              <a:t>   4 0.09279 0.02320  2.8624   0.03908 *  </a:t>
            </a:r>
          </a:p>
          <a:p>
            <a:r>
              <a:rPr lang="en-US" b="1" dirty="0" smtClean="0">
                <a:latin typeface="Courier"/>
                <a:cs typeface="Courier"/>
              </a:rPr>
              <a:t>Residuals </a:t>
            </a:r>
            <a:r>
              <a:rPr lang="en-US" b="1" dirty="0" smtClean="0">
                <a:solidFill>
                  <a:srgbClr val="0000FF"/>
                </a:solidFill>
                <a:latin typeface="Courier"/>
                <a:cs typeface="Courier"/>
              </a:rPr>
              <a:t>32</a:t>
            </a:r>
            <a:r>
              <a:rPr lang="en-US" b="1" dirty="0" smtClean="0">
                <a:latin typeface="Courier"/>
                <a:cs typeface="Courier"/>
              </a:rPr>
              <a:t> 0.25933 </a:t>
            </a:r>
            <a:r>
              <a:rPr lang="en-US" b="1" dirty="0" smtClean="0">
                <a:solidFill>
                  <a:srgbClr val="0000FF"/>
                </a:solidFill>
                <a:latin typeface="Courier"/>
                <a:cs typeface="Courier"/>
              </a:rPr>
              <a:t>0.00810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endParaRPr lang="de-DE" b="1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124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tk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Tukey.rm(slopes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,</a:t>
            </a:r>
            <a:r>
              <a:rPr lang="en-US" sz="2400" b="1" dirty="0" smtClean="0">
                <a:solidFill>
                  <a:srgbClr val="FF0000"/>
                </a:solidFill>
                <a:cs typeface="Courier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cs typeface="Courier"/>
              </a:rPr>
              <a:t>0.00810, 32, G, </a:t>
            </a:r>
            <a:r>
              <a:rPr lang="en-US" sz="2400" dirty="0" err="1" smtClean="0">
                <a:solidFill>
                  <a:srgbClr val="FF0000"/>
                </a:solidFill>
                <a:cs typeface="Courier"/>
              </a:rPr>
              <a:t>Kons</a:t>
            </a:r>
            <a:r>
              <a:rPr lang="en-US" sz="2400" dirty="0" smtClean="0">
                <a:solidFill>
                  <a:srgbClr val="FF0000"/>
                </a:solidFill>
                <a:cs typeface="Courier"/>
              </a:rPr>
              <a:t>, P) 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419100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tk</a:t>
            </a:r>
            <a:r>
              <a:rPr lang="de-DE" sz="2400" dirty="0" smtClean="0">
                <a:latin typeface="Arial"/>
                <a:cs typeface="Arial"/>
              </a:rPr>
              <a:t> hat 153 Einträge (!), von denen wir nur 18 brauchen (auf der nächsten Seite). In anova3.txt sind die Befehle, um diese 18 aus dem Vektor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tk</a:t>
            </a:r>
            <a:r>
              <a:rPr lang="de-DE" sz="2400" dirty="0" smtClean="0">
                <a:latin typeface="Arial"/>
                <a:cs typeface="Arial"/>
              </a:rPr>
              <a:t> zu suchen.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"/>
            <a:ext cx="4572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n>
                  <a:solidFill>
                    <a:srgbClr val="3366FF"/>
                  </a:solidFill>
                </a:ln>
                <a:solidFill>
                  <a:srgbClr val="0000FF"/>
                </a:solidFill>
                <a:latin typeface="Courier New"/>
                <a:cs typeface="Courier New"/>
              </a:rPr>
              <a:t>M.b.initial-M.d.initial</a:t>
            </a:r>
            <a:r>
              <a:rPr lang="en-US" sz="1600" b="1" dirty="0" smtClean="0">
                <a:ln>
                  <a:solidFill>
                    <a:srgbClr val="3366FF"/>
                  </a:solidFill>
                </a:ln>
                <a:solidFill>
                  <a:srgbClr val="0000FF"/>
                </a:solidFill>
                <a:latin typeface="Courier New"/>
                <a:cs typeface="Courier New"/>
              </a:rPr>
              <a:t> 0.00000621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M.b.initial-M.g.initial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0.00000091</a:t>
            </a:r>
          </a:p>
          <a:p>
            <a:r>
              <a:rPr lang="en-US" sz="16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F.b.initial-F.d.initial</a:t>
            </a:r>
            <a:r>
              <a:rPr lang="en-US" sz="1600" b="1" dirty="0" smtClean="0">
                <a:solidFill>
                  <a:srgbClr val="0000FF"/>
                </a:solidFill>
                <a:latin typeface="Courier New"/>
                <a:cs typeface="Courier New"/>
              </a:rPr>
              <a:t> 0.00001645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F.b.initial-F.g.initial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0.00000000</a:t>
            </a:r>
          </a:p>
          <a:p>
            <a:r>
              <a:rPr lang="en-US" sz="1600" b="1" dirty="0" err="1" smtClean="0">
                <a:latin typeface="Courier New"/>
                <a:cs typeface="Courier New"/>
              </a:rPr>
              <a:t>M.d.initial-M.g.initial</a:t>
            </a:r>
            <a:r>
              <a:rPr lang="en-US" sz="1600" b="1" dirty="0" smtClean="0">
                <a:latin typeface="Courier New"/>
                <a:cs typeface="Courier New"/>
              </a:rPr>
              <a:t> 0.99999887</a:t>
            </a:r>
          </a:p>
          <a:p>
            <a:r>
              <a:rPr lang="en-US" sz="1600" b="1" dirty="0" err="1" smtClean="0">
                <a:latin typeface="Courier New"/>
                <a:cs typeface="Courier New"/>
              </a:rPr>
              <a:t>F.d.initial-F.g.initial</a:t>
            </a:r>
            <a:r>
              <a:rPr lang="en-US" sz="1600" b="1" dirty="0" smtClean="0">
                <a:latin typeface="Courier New"/>
                <a:cs typeface="Courier New"/>
              </a:rPr>
              <a:t> 0.21804338</a:t>
            </a:r>
          </a:p>
          <a:p>
            <a:r>
              <a:rPr lang="en-US" sz="16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M.b.medial-M.d.medial</a:t>
            </a:r>
            <a:r>
              <a:rPr lang="en-US" sz="1600" b="1" dirty="0" smtClean="0">
                <a:solidFill>
                  <a:srgbClr val="0000FF"/>
                </a:solidFill>
                <a:latin typeface="Courier New"/>
                <a:cs typeface="Courier New"/>
              </a:rPr>
              <a:t>   0.00001009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M.b.medial-M.g.medial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0.00000002</a:t>
            </a:r>
          </a:p>
          <a:p>
            <a:r>
              <a:rPr lang="en-US" sz="16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F.b.medial-F.d.medial</a:t>
            </a:r>
            <a:r>
              <a:rPr lang="en-US" sz="1600" b="1" dirty="0" smtClean="0">
                <a:solidFill>
                  <a:srgbClr val="0000FF"/>
                </a:solidFill>
                <a:latin typeface="Courier New"/>
                <a:cs typeface="Courier New"/>
              </a:rPr>
              <a:t>   0.00009657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F.b.medial-F.g.medial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0.00000010</a:t>
            </a:r>
          </a:p>
          <a:p>
            <a:r>
              <a:rPr lang="en-US" sz="1600" b="1" dirty="0" err="1" smtClean="0">
                <a:latin typeface="Courier New"/>
                <a:cs typeface="Courier New"/>
              </a:rPr>
              <a:t>M.d.medial-M.g.medial</a:t>
            </a:r>
            <a:r>
              <a:rPr lang="en-US" sz="1600" b="1" dirty="0" smtClean="0">
                <a:latin typeface="Courier New"/>
                <a:cs typeface="Courier New"/>
              </a:rPr>
              <a:t>   0.66535745</a:t>
            </a:r>
          </a:p>
          <a:p>
            <a:r>
              <a:rPr lang="en-US" sz="1600" b="1" dirty="0" err="1" smtClean="0">
                <a:latin typeface="Courier New"/>
                <a:cs typeface="Courier New"/>
              </a:rPr>
              <a:t>F.d.medial-F.g.medial</a:t>
            </a:r>
            <a:r>
              <a:rPr lang="en-US" sz="1600" b="1" dirty="0" smtClean="0">
                <a:latin typeface="Courier New"/>
                <a:cs typeface="Courier New"/>
              </a:rPr>
              <a:t>   0.52660795</a:t>
            </a:r>
          </a:p>
          <a:p>
            <a:r>
              <a:rPr lang="en-US" sz="16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M.b.final-M.d.final</a:t>
            </a:r>
            <a:r>
              <a:rPr lang="en-US" sz="1600" b="1" dirty="0" smtClean="0">
                <a:solidFill>
                  <a:srgbClr val="0000FF"/>
                </a:solidFill>
                <a:latin typeface="Courier New"/>
                <a:cs typeface="Courier New"/>
              </a:rPr>
              <a:t>     0.00092722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M.b.final-M.g.final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 0.09245728</a:t>
            </a:r>
          </a:p>
          <a:p>
            <a:r>
              <a:rPr lang="en-US" sz="16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F.b.final-F.d.final</a:t>
            </a:r>
            <a:r>
              <a:rPr lang="en-US" sz="1600" b="1" dirty="0" smtClean="0">
                <a:solidFill>
                  <a:srgbClr val="0000FF"/>
                </a:solidFill>
                <a:latin typeface="Courier New"/>
                <a:cs typeface="Courier New"/>
              </a:rPr>
              <a:t>     0.99969205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F.b.final-F.g.final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 0.99992148</a:t>
            </a:r>
          </a:p>
          <a:p>
            <a:r>
              <a:rPr lang="en-US" sz="1600" b="1" dirty="0" err="1" smtClean="0">
                <a:latin typeface="Courier New"/>
                <a:cs typeface="Courier New"/>
              </a:rPr>
              <a:t>M.d.final-M.g.final</a:t>
            </a:r>
            <a:r>
              <a:rPr lang="en-US" sz="1600" b="1" dirty="0" smtClean="0">
                <a:latin typeface="Courier New"/>
                <a:cs typeface="Courier New"/>
              </a:rPr>
              <a:t>     0.92870692</a:t>
            </a:r>
          </a:p>
          <a:p>
            <a:r>
              <a:rPr lang="en-US" sz="1600" b="1" dirty="0" err="1" smtClean="0">
                <a:latin typeface="Courier New"/>
                <a:cs typeface="Courier New"/>
              </a:rPr>
              <a:t>F.d.final-F.g.final</a:t>
            </a:r>
            <a:r>
              <a:rPr lang="en-US" sz="1600" b="1" dirty="0" smtClean="0">
                <a:latin typeface="Courier New"/>
                <a:cs typeface="Courier New"/>
              </a:rPr>
              <a:t>     0.84702874</a:t>
            </a:r>
          </a:p>
          <a:p>
            <a:endParaRPr lang="de-DE" sz="16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47244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/b/ vs. /d/: in allen Positionen </a:t>
            </a:r>
            <a:r>
              <a:rPr lang="de-DE" sz="2400" dirty="0" err="1" smtClean="0">
                <a:solidFill>
                  <a:srgbClr val="0000FF"/>
                </a:solidFill>
                <a:latin typeface="Arial"/>
                <a:cs typeface="Arial"/>
              </a:rPr>
              <a:t>sig</a:t>
            </a:r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. außer</a:t>
            </a:r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 finalem </a:t>
            </a:r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/b/ vs. </a:t>
            </a:r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finalem </a:t>
            </a:r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/d/ für Frauen. </a:t>
            </a:r>
          </a:p>
          <a:p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/b/ vs. /g/: in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initialer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 und medialer Position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sig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</a:p>
          <a:p>
            <a:r>
              <a:rPr lang="de-DE" sz="2400" dirty="0" smtClean="0">
                <a:latin typeface="Arial"/>
                <a:cs typeface="Arial"/>
              </a:rPr>
              <a:t>/d/ vs. /</a:t>
            </a:r>
            <a:r>
              <a:rPr lang="de-DE" sz="2400" dirty="0" err="1" smtClean="0">
                <a:latin typeface="Arial"/>
                <a:cs typeface="Arial"/>
              </a:rPr>
              <a:t>g/:nicht</a:t>
            </a:r>
            <a:r>
              <a:rPr lang="de-DE" sz="2400" dirty="0" smtClean="0">
                <a:latin typeface="Arial"/>
                <a:cs typeface="Arial"/>
              </a:rPr>
              <a:t> signifikant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38900" y="2785408"/>
            <a:ext cx="251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chemeClr val="accent1"/>
                </a:solidFill>
                <a:latin typeface="Arial"/>
                <a:cs typeface="Arial"/>
              </a:rPr>
              <a:t>Nur für dieses Paar gibt es unterschiedliche Ergebnisse bei M vs.  F</a:t>
            </a: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rot="10800000">
            <a:off x="4953000" y="3352800"/>
            <a:ext cx="1485900" cy="402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1"/>
          </p:cNvCxnSpPr>
          <p:nvPr/>
        </p:nvCxnSpPr>
        <p:spPr>
          <a:xfrm rot="10800000" flipV="1">
            <a:off x="4953000" y="3754903"/>
            <a:ext cx="14859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6096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Zusammenfassung der Ergebnisse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371601"/>
            <a:ext cx="85344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Der Einfluss der Artikulationsstelle auf die Neigungen war signifikant  (F(</a:t>
            </a:r>
            <a:r>
              <a:rPr lang="en-US" sz="2400" dirty="0" smtClean="0">
                <a:latin typeface="Arial"/>
                <a:cs typeface="Arial"/>
              </a:rPr>
              <a:t>1.86</a:t>
            </a:r>
            <a:r>
              <a:rPr lang="de-DE" sz="2400" dirty="0" smtClean="0">
                <a:latin typeface="Arial"/>
                <a:cs typeface="Arial"/>
              </a:rPr>
              <a:t>, </a:t>
            </a:r>
            <a:r>
              <a:rPr lang="en-US" sz="2400" dirty="0" smtClean="0">
                <a:latin typeface="Arial"/>
                <a:cs typeface="Arial"/>
              </a:rPr>
              <a:t>14.89</a:t>
            </a:r>
            <a:r>
              <a:rPr lang="de-DE" sz="2400" dirty="0" smtClean="0">
                <a:latin typeface="Arial"/>
                <a:cs typeface="Arial"/>
              </a:rPr>
              <a:t>) = 70.88, p &lt; 0.001, </a:t>
            </a:r>
            <a:r>
              <a:rPr lang="de-DE" sz="2400" dirty="0" err="1" smtClean="0">
                <a:latin typeface="Arial"/>
                <a:cs typeface="Arial"/>
              </a:rPr>
              <a:t>Greenhouse-Geisser</a:t>
            </a:r>
            <a:r>
              <a:rPr lang="de-DE" sz="2400" dirty="0" smtClean="0">
                <a:latin typeface="Arial"/>
                <a:cs typeface="Arial"/>
              </a:rPr>
              <a:t> korrigiert). Der Einfluss der Position war nicht signifikant. D</a:t>
            </a:r>
            <a:r>
              <a:rPr lang="en-US" sz="2400" dirty="0" err="1" smtClean="0">
                <a:latin typeface="Arial"/>
                <a:cs typeface="Arial"/>
              </a:rPr>
              <a:t>i</a:t>
            </a:r>
            <a:r>
              <a:rPr lang="de-DE" sz="2400" dirty="0" smtClean="0">
                <a:latin typeface="Arial"/>
                <a:cs typeface="Arial"/>
              </a:rPr>
              <a:t>e Interaktionen Konsonant x Position (F(4, 32) = 19.34, p &lt; 0.001) sowie Konsonant x Position x Geschlecht (F(4, 32) = 2.86, p &lt; 0.05) waren beide signifikant. </a:t>
            </a:r>
            <a:r>
              <a:rPr lang="de-DE" sz="2400" dirty="0" err="1" smtClean="0">
                <a:latin typeface="Arial"/>
                <a:cs typeface="Arial"/>
              </a:rPr>
              <a:t>Post-hoc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Tukey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tests</a:t>
            </a:r>
            <a:r>
              <a:rPr lang="de-DE" sz="2400" dirty="0" smtClean="0">
                <a:latin typeface="Arial"/>
                <a:cs typeface="Arial"/>
              </a:rPr>
              <a:t> zeigten signifikante (p &lt; 0.001) Unterschiede zwischen /b/ und /d/ in allen Positionen außer für finalen /b/ vs. finalen /d/ für Frauen. Die Unterschiede  zwischen /b/ und /g/ waren in </a:t>
            </a:r>
            <a:r>
              <a:rPr lang="de-DE" sz="2400" dirty="0" err="1" smtClean="0">
                <a:latin typeface="Arial"/>
                <a:cs typeface="Arial"/>
              </a:rPr>
              <a:t>initialer</a:t>
            </a:r>
            <a:r>
              <a:rPr lang="de-DE" sz="2400" dirty="0" smtClean="0">
                <a:latin typeface="Arial"/>
                <a:cs typeface="Arial"/>
              </a:rPr>
              <a:t> und medialer Position signifikant (p &lt; 0.001). Der /d-g/ Unterschied war nicht signifikant.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71735"/>
            <a:ext cx="553453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3. Wiederholungen in derselben Zelle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5666" y="533400"/>
            <a:ext cx="71739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In allen bislang untersuchten </a:t>
            </a:r>
            <a:r>
              <a:rPr lang="de-DE" sz="2400" dirty="0" err="1" smtClean="0">
                <a:latin typeface="Arial"/>
                <a:cs typeface="Arial"/>
              </a:rPr>
              <a:t>ANOVAs</a:t>
            </a:r>
            <a:r>
              <a:rPr lang="de-DE" sz="2400" dirty="0" smtClean="0">
                <a:latin typeface="Arial"/>
                <a:cs typeface="Arial"/>
              </a:rPr>
              <a:t> gab es </a:t>
            </a:r>
            <a:r>
              <a:rPr lang="de-DE" sz="2400" b="1" dirty="0" smtClean="0">
                <a:latin typeface="Arial"/>
                <a:cs typeface="Arial"/>
              </a:rPr>
              <a:t>einen Wert pro </a:t>
            </a:r>
            <a:r>
              <a:rPr lang="de-DE" sz="2400" b="1" dirty="0" err="1" smtClean="0">
                <a:latin typeface="Arial"/>
                <a:cs typeface="Arial"/>
              </a:rPr>
              <a:t>Vpn</a:t>
            </a:r>
            <a:r>
              <a:rPr lang="de-DE" sz="2400" b="1" dirty="0" smtClean="0">
                <a:latin typeface="Arial"/>
                <a:cs typeface="Arial"/>
              </a:rPr>
              <a:t>. pro Zelle</a:t>
            </a:r>
            <a:r>
              <a:rPr lang="de-DE" sz="2400" dirty="0" smtClean="0">
                <a:latin typeface="Arial"/>
                <a:cs typeface="Arial"/>
              </a:rPr>
              <a:t>. z.B. 2 Faktoren mit 3 und 2 Ebenen, dann 6 Werte pro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, also einen Wert pro Ebenen-Kombination pro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05562" y="3146517"/>
            <a:ext cx="73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Vpn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9239" y="4515884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39989" y="4515884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26186" y="4515884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89701" y="3832317"/>
            <a:ext cx="852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lang.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56130" y="3832317"/>
            <a:ext cx="1142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schnell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55755" y="3832317"/>
            <a:ext cx="2015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Sprechtempo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63378" y="4515884"/>
            <a:ext cx="937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Vokal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97871" y="2458484"/>
            <a:ext cx="1331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Sprache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89701" y="2458484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engl. oder </a:t>
            </a:r>
            <a:r>
              <a:rPr lang="de-DE" sz="2400" dirty="0" err="1" smtClean="0">
                <a:latin typeface="Arial"/>
                <a:cs typeface="Arial"/>
              </a:rPr>
              <a:t>span</a:t>
            </a:r>
            <a:r>
              <a:rPr lang="de-DE" sz="2400" dirty="0" smtClean="0">
                <a:latin typeface="Arial"/>
                <a:cs typeface="Arial"/>
              </a:rPr>
              <a:t>.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5048139" y="4480340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2"/>
          </p:cNvCxnSpPr>
          <p:nvPr/>
        </p:nvCxnSpPr>
        <p:spPr>
          <a:xfrm rot="5400000">
            <a:off x="4815566" y="4268118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5261950" y="4268117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46057" y="4515883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6807" y="4515883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43004" y="4515883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6864957" y="4480339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632384" y="4268117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7078768" y="4268116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4" idx="2"/>
          </p:cNvCxnSpPr>
          <p:nvPr/>
        </p:nvCxnSpPr>
        <p:spPr>
          <a:xfrm flipV="1">
            <a:off x="5215736" y="3608182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6071708" y="3608182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5865563" y="3104842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22766" y="481622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92316" y="481622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38627" y="481622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96068" y="481622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65618" y="481622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11929" y="481622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28600" y="2920149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7696" y="3520820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52539" y="3442390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71735"/>
            <a:ext cx="553453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3. Wiederholungen in derselben Zelle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696" y="533400"/>
            <a:ext cx="8024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In fast allen phonetischen Untersuchungen gibt es jedoch </a:t>
            </a:r>
            <a:r>
              <a:rPr lang="de-DE" sz="2400" b="1" dirty="0" smtClean="0">
                <a:latin typeface="Arial"/>
                <a:cs typeface="Arial"/>
              </a:rPr>
              <a:t>mehrere Werte pro Zelle</a:t>
            </a:r>
            <a:r>
              <a:rPr lang="de-DE" sz="2400" dirty="0" smtClean="0">
                <a:latin typeface="Arial"/>
                <a:cs typeface="Arial"/>
              </a:rPr>
              <a:t>. </a:t>
            </a:r>
            <a:r>
              <a:rPr lang="de-DE" sz="2400" dirty="0" err="1" smtClean="0">
                <a:latin typeface="Arial"/>
                <a:cs typeface="Arial"/>
              </a:rPr>
              <a:t>zB</a:t>
            </a:r>
            <a:r>
              <a:rPr lang="de-DE" sz="2400" dirty="0" smtClean="0">
                <a:latin typeface="Arial"/>
                <a:cs typeface="Arial"/>
              </a:rPr>
              <a:t>. jede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erzeugte '</a:t>
            </a:r>
            <a:r>
              <a:rPr lang="de-DE" sz="2400" dirty="0" err="1" smtClean="0">
                <a:latin typeface="Arial"/>
                <a:cs typeface="Arial"/>
              </a:rPr>
              <a:t>hid</a:t>
            </a:r>
            <a:r>
              <a:rPr lang="de-DE" sz="2400" dirty="0" smtClean="0">
                <a:latin typeface="Arial"/>
                <a:cs typeface="Arial"/>
              </a:rPr>
              <a:t>', '</a:t>
            </a:r>
            <a:r>
              <a:rPr lang="de-DE" sz="2400" dirty="0" err="1" smtClean="0">
                <a:latin typeface="Arial"/>
                <a:cs typeface="Arial"/>
              </a:rPr>
              <a:t>head</a:t>
            </a:r>
            <a:r>
              <a:rPr lang="de-DE" sz="2400" dirty="0" smtClean="0">
                <a:latin typeface="Arial"/>
                <a:cs typeface="Arial"/>
              </a:rPr>
              <a:t>', '</a:t>
            </a:r>
            <a:r>
              <a:rPr lang="de-DE" sz="2400" dirty="0" err="1" smtClean="0">
                <a:latin typeface="Arial"/>
                <a:cs typeface="Arial"/>
              </a:rPr>
              <a:t>had</a:t>
            </a:r>
            <a:r>
              <a:rPr lang="de-DE" sz="2400" dirty="0" smtClean="0">
                <a:latin typeface="Arial"/>
                <a:cs typeface="Arial"/>
              </a:rPr>
              <a:t>' zu einer langsamen und schnellen Sprechgeschwindigkeit </a:t>
            </a:r>
            <a:r>
              <a:rPr lang="de-DE" sz="2400" b="1" dirty="0" smtClean="0">
                <a:latin typeface="Arial"/>
                <a:cs typeface="Arial"/>
              </a:rPr>
              <a:t>jeweils 10 Mal.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8296" y="2810471"/>
            <a:ext cx="73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Vpn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1973" y="4179838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12723" y="4179838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98920" y="4179838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62435" y="3496271"/>
            <a:ext cx="852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lang.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28864" y="3496271"/>
            <a:ext cx="1142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schnell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28489" y="3496271"/>
            <a:ext cx="2015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Sprechtempo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36112" y="4179838"/>
            <a:ext cx="937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Vokal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70605" y="2122438"/>
            <a:ext cx="1331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Sprache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62435" y="2122438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engl. oder </a:t>
            </a:r>
            <a:r>
              <a:rPr lang="de-DE" sz="2400" dirty="0" err="1" smtClean="0">
                <a:latin typeface="Arial"/>
                <a:cs typeface="Arial"/>
              </a:rPr>
              <a:t>span</a:t>
            </a:r>
            <a:r>
              <a:rPr lang="de-DE" sz="2400" dirty="0" smtClean="0">
                <a:latin typeface="Arial"/>
                <a:cs typeface="Arial"/>
              </a:rPr>
              <a:t>.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220873" y="4144294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</p:cNvCxnSpPr>
          <p:nvPr/>
        </p:nvCxnSpPr>
        <p:spPr>
          <a:xfrm rot="5400000">
            <a:off x="4988300" y="3932072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5434684" y="393207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18791" y="4179837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29541" y="4179837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15738" y="4179837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7037691" y="4144293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805118" y="393207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7251502" y="3932070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5" idx="2"/>
          </p:cNvCxnSpPr>
          <p:nvPr/>
        </p:nvCxnSpPr>
        <p:spPr>
          <a:xfrm flipV="1">
            <a:off x="5388470" y="3272136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6244442" y="3272136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6038297" y="2768796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95500" y="4480174"/>
            <a:ext cx="704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1.1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65050" y="4480174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11361" y="4480174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68802" y="4480174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38352" y="4480174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384663" y="4480174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01334" y="2584103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0430" y="3184774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725273" y="3106344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46057" y="4941839"/>
            <a:ext cx="704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1.2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03828" y="5403504"/>
            <a:ext cx="704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1.3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695500" y="6284424"/>
            <a:ext cx="819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1.10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26167" y="5822759"/>
            <a:ext cx="538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...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64384" y="5084096"/>
            <a:ext cx="230930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10 Werte in derselben Zelle pro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902407" y="4179837"/>
            <a:ext cx="80142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400" dirty="0" smtClean="0">
                <a:latin typeface="Arial"/>
                <a:cs typeface="Arial"/>
              </a:rPr>
              <a:t>{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8059" y="2922382"/>
            <a:ext cx="73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Vpn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1736" y="4291749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72486" y="4291749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8683" y="4291749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2198" y="3608182"/>
            <a:ext cx="852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lang.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8627" y="3608182"/>
            <a:ext cx="1142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schnell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88252" y="3608182"/>
            <a:ext cx="2015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Sprechtempo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95875" y="4291749"/>
            <a:ext cx="937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Vokal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0368" y="2234349"/>
            <a:ext cx="1331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Sprache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2198" y="2234349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engl. oder </a:t>
            </a:r>
            <a:r>
              <a:rPr lang="de-DE" sz="2400" dirty="0" err="1" smtClean="0">
                <a:latin typeface="Arial"/>
                <a:cs typeface="Arial"/>
              </a:rPr>
              <a:t>span</a:t>
            </a:r>
            <a:r>
              <a:rPr lang="de-DE" sz="2400" dirty="0" smtClean="0">
                <a:latin typeface="Arial"/>
                <a:cs typeface="Arial"/>
              </a:rPr>
              <a:t>.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280636" y="4256205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2"/>
          </p:cNvCxnSpPr>
          <p:nvPr/>
        </p:nvCxnSpPr>
        <p:spPr>
          <a:xfrm rot="5400000">
            <a:off x="5048063" y="4043983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5494447" y="4043982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78554" y="4291748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89304" y="4291748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75501" y="4291748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7097454" y="4256204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864881" y="4043982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7311265" y="404398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2" idx="2"/>
          </p:cNvCxnSpPr>
          <p:nvPr/>
        </p:nvCxnSpPr>
        <p:spPr>
          <a:xfrm flipV="1">
            <a:off x="5448233" y="3384047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6304205" y="3384047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6098060" y="2880707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55263" y="4592085"/>
            <a:ext cx="704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1.1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24813" y="4592085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71124" y="4592085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28565" y="4592085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98115" y="4592085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44426" y="4592085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1097" y="2696014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0193" y="3296685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785036" y="3218255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05820" y="5053750"/>
            <a:ext cx="704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1.2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63591" y="5515415"/>
            <a:ext cx="704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1.3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55263" y="6396335"/>
            <a:ext cx="819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1.10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85930" y="5934670"/>
            <a:ext cx="538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...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0193" y="295357"/>
            <a:ext cx="75632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Jedoch sind Wiederholungen innerhalb der Zelle in einem ANOVA nicht zulässig und müssen gemittelt werden </a:t>
            </a:r>
            <a:r>
              <a:rPr lang="en-US" sz="2400" dirty="0" smtClean="0">
                <a:latin typeface="Arial"/>
                <a:cs typeface="Arial"/>
              </a:rPr>
              <a:t>–</a:t>
            </a:r>
            <a:r>
              <a:rPr lang="de-DE" sz="2400" dirty="0" smtClean="0">
                <a:latin typeface="Arial"/>
                <a:cs typeface="Arial"/>
              </a:rPr>
              <a:t> damit wir pro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</a:t>
            </a:r>
            <a:r>
              <a:rPr lang="de-DE" sz="2400" b="1" dirty="0" smtClean="0">
                <a:latin typeface="Arial"/>
                <a:cs typeface="Arial"/>
              </a:rPr>
              <a:t>einen </a:t>
            </a:r>
            <a:r>
              <a:rPr lang="de-DE" sz="2400" b="1" dirty="0" err="1" smtClean="0">
                <a:latin typeface="Arial"/>
                <a:cs typeface="Arial"/>
              </a:rPr>
              <a:t>within-subjects</a:t>
            </a:r>
            <a:r>
              <a:rPr lang="de-DE" sz="2400" b="1" dirty="0" smtClean="0">
                <a:latin typeface="Arial"/>
                <a:cs typeface="Arial"/>
              </a:rPr>
              <a:t> Wert pro Kombination der </a:t>
            </a:r>
            <a:r>
              <a:rPr lang="de-DE" sz="2400" b="1" dirty="0" err="1" smtClean="0">
                <a:latin typeface="Arial"/>
                <a:cs typeface="Arial"/>
              </a:rPr>
              <a:t>within-subjects</a:t>
            </a:r>
            <a:r>
              <a:rPr lang="de-DE" sz="2400" b="1" dirty="0" smtClean="0">
                <a:latin typeface="Arial"/>
                <a:cs typeface="Arial"/>
              </a:rPr>
              <a:t> Ebenen </a:t>
            </a:r>
            <a:r>
              <a:rPr lang="de-DE" sz="2400" dirty="0" smtClean="0">
                <a:latin typeface="Arial"/>
                <a:cs typeface="Arial"/>
              </a:rPr>
              <a:t>haben (6 Mittelwerte pro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in diesem Beispiel).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4033451" y="4755002"/>
            <a:ext cx="65247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060062" y="5729979"/>
            <a:ext cx="194677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032657" y="6704162"/>
            <a:ext cx="67316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3280497" y="5788968"/>
            <a:ext cx="75216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677598" y="5559724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Mittelwert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7696200" cy="2743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In einer Untersuchung zur /</a:t>
            </a:r>
            <a:r>
              <a:rPr lang="de-DE" sz="2400" dirty="0" err="1" smtClean="0">
                <a:latin typeface="Arial"/>
                <a:cs typeface="Arial"/>
              </a:rPr>
              <a:t>u/-Frontierung</a:t>
            </a:r>
            <a:r>
              <a:rPr lang="de-DE" sz="2400" dirty="0" smtClean="0">
                <a:latin typeface="Arial"/>
                <a:cs typeface="Arial"/>
              </a:rPr>
              <a:t> im Standardenglischen </a:t>
            </a:r>
            <a:r>
              <a:rPr lang="de-DE" sz="2400" dirty="0" smtClean="0">
                <a:latin typeface="Arial"/>
                <a:cs typeface="Arial"/>
              </a:rPr>
              <a:t>wurde </a:t>
            </a:r>
            <a:r>
              <a:rPr lang="de-DE" sz="2400" dirty="0" smtClean="0">
                <a:latin typeface="Arial"/>
                <a:cs typeface="Arial"/>
              </a:rPr>
              <a:t>von 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12 Sprecherinnen </a:t>
            </a:r>
            <a:r>
              <a:rPr lang="de-DE" sz="2400" dirty="0" smtClean="0">
                <a:latin typeface="Arial"/>
                <a:cs typeface="Arial"/>
              </a:rPr>
              <a:t>(6 alt, 6 jung) F2 zum zeitlichen Mittelpunkt in drei verschiedenen /u/-Wörtern</a:t>
            </a:r>
            <a:r>
              <a:rPr lang="de-DE" sz="2400" dirty="0" smtClean="0">
                <a:latin typeface="Arial"/>
                <a:cs typeface="Arial"/>
              </a:rPr>
              <a:t> erhoben </a:t>
            </a:r>
            <a:r>
              <a:rPr lang="de-DE" sz="2400" dirty="0" smtClean="0">
                <a:latin typeface="Arial"/>
                <a:cs typeface="Arial"/>
              </a:rPr>
              <a:t>(</a:t>
            </a:r>
            <a:r>
              <a:rPr lang="de-DE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used</a:t>
            </a:r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, </a:t>
            </a:r>
            <a:r>
              <a:rPr lang="de-DE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swoop</a:t>
            </a:r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, </a:t>
            </a:r>
            <a:r>
              <a:rPr lang="de-DE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who'd</a:t>
            </a:r>
            <a:r>
              <a:rPr lang="de-DE" sz="2400" dirty="0" smtClean="0">
                <a:latin typeface="Arial"/>
                <a:cs typeface="Arial"/>
              </a:rPr>
              <a:t>). Jedes Wort ist von jeder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10 Mal erzeugt worden. Ist /u/ in den jungen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</a:t>
            </a:r>
            <a:r>
              <a:rPr lang="de-DE" sz="2400" dirty="0" err="1" smtClean="0">
                <a:latin typeface="Arial"/>
                <a:cs typeface="Arial"/>
              </a:rPr>
              <a:t>frontierter</a:t>
            </a:r>
            <a:r>
              <a:rPr lang="de-DE" sz="2400" dirty="0" smtClean="0">
                <a:latin typeface="Arial"/>
                <a:cs typeface="Arial"/>
              </a:rPr>
              <a:t>? (bis zu 60 Werte pro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3649174"/>
            <a:ext cx="1056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Faktor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3649174"/>
            <a:ext cx="2233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within/between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9837" y="3279842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wieviele</a:t>
            </a:r>
            <a:endParaRPr lang="de-DE" sz="2400" dirty="0" smtClean="0">
              <a:latin typeface="Arial"/>
              <a:cs typeface="Arial"/>
            </a:endParaRPr>
          </a:p>
          <a:p>
            <a:r>
              <a:rPr lang="de-DE" sz="2400" dirty="0" smtClean="0">
                <a:latin typeface="Arial"/>
                <a:cs typeface="Arial"/>
              </a:rPr>
              <a:t>Ebenen?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990600" y="4249339"/>
            <a:ext cx="1056900" cy="992832"/>
            <a:chOff x="990600" y="4249339"/>
            <a:chExt cx="1056900" cy="992832"/>
          </a:xfrm>
        </p:grpSpPr>
        <p:sp>
          <p:nvSpPr>
            <p:cNvPr id="5" name="TextBox 4"/>
            <p:cNvSpPr txBox="1"/>
            <p:nvPr/>
          </p:nvSpPr>
          <p:spPr>
            <a:xfrm>
              <a:off x="990600" y="4249339"/>
              <a:ext cx="9144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Word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33100" y="4784971"/>
              <a:ext cx="914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Alter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971800" y="4249339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9652" y="4784971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18081" y="4249339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18081" y="4784971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708303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Wieviele</a:t>
            </a:r>
            <a:r>
              <a:rPr lang="de-DE" sz="2400" dirty="0" smtClean="0">
                <a:latin typeface="Arial"/>
                <a:cs typeface="Arial"/>
              </a:rPr>
              <a:t> Werte pro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</a:t>
            </a:r>
            <a:r>
              <a:rPr lang="de-DE" sz="2400" dirty="0" smtClean="0">
                <a:latin typeface="Arial"/>
                <a:cs typeface="Arial"/>
              </a:rPr>
              <a:t> dürfen in </a:t>
            </a:r>
            <a:r>
              <a:rPr lang="de-DE" sz="2400" dirty="0" smtClean="0">
                <a:latin typeface="Arial"/>
                <a:cs typeface="Arial"/>
              </a:rPr>
              <a:t>der </a:t>
            </a:r>
            <a:r>
              <a:rPr lang="de-DE" sz="2400" dirty="0" smtClean="0">
                <a:latin typeface="Arial"/>
                <a:cs typeface="Arial"/>
              </a:rPr>
              <a:t>ANOVA vorkommen? 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34400" y="5708301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233" y="6169967"/>
            <a:ext cx="8338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Wieviele</a:t>
            </a:r>
            <a:r>
              <a:rPr lang="de-DE" sz="2400" dirty="0" smtClean="0">
                <a:latin typeface="Arial"/>
                <a:cs typeface="Arial"/>
              </a:rPr>
              <a:t> Werte insgesamt in der </a:t>
            </a:r>
            <a:r>
              <a:rPr lang="de-DE" sz="2400" dirty="0" smtClean="0">
                <a:latin typeface="Arial"/>
                <a:cs typeface="Arial"/>
              </a:rPr>
              <a:t>ANOVA  wird es geben?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63230" y="6169966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36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95400" y="71735"/>
            <a:ext cx="553453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3. Wiederholungen in derselben Zelle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47935"/>
            <a:ext cx="4572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Greenhouse-Geisser</a:t>
            </a:r>
            <a:r>
              <a:rPr lang="de-DE" sz="2400" dirty="0" smtClean="0">
                <a:latin typeface="Arial"/>
                <a:cs typeface="Arial"/>
              </a:rPr>
              <a:t> Korrektur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838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In einem RM-ANOVA wird angenommen, dass die Ebenen von jedem </a:t>
            </a:r>
            <a:r>
              <a:rPr lang="de-DE" sz="2400" dirty="0" err="1" smtClean="0">
                <a:latin typeface="Arial"/>
                <a:cs typeface="Arial"/>
              </a:rPr>
              <a:t>within-subject</a:t>
            </a:r>
            <a:r>
              <a:rPr lang="de-DE" sz="2400" dirty="0" smtClean="0">
                <a:latin typeface="Arial"/>
                <a:cs typeface="Arial"/>
              </a:rPr>
              <a:t> Faktor ähnliche Varianzen haben.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1809928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Wenn die Varianzen der Ebenen unähnlich sind, kann trotzdem ein RM-ANOVA durchgeführt werden, aber dann </a:t>
            </a:r>
            <a:r>
              <a:rPr lang="de-DE" sz="2400" b="1" dirty="0" smtClean="0">
                <a:latin typeface="Arial"/>
                <a:cs typeface="Arial"/>
              </a:rPr>
              <a:t>müssen die Freiheitsgrade mit einem Korrekturfaktor multipliziert werden</a:t>
            </a:r>
            <a:r>
              <a:rPr lang="de-DE" sz="2400" dirty="0" smtClean="0">
                <a:latin typeface="Arial"/>
                <a:cs typeface="Arial"/>
              </a:rPr>
              <a:t>. 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28600" y="3581400"/>
            <a:ext cx="8610600" cy="1440597"/>
            <a:chOff x="228600" y="3581400"/>
            <a:chExt cx="8610600" cy="1440597"/>
          </a:xfrm>
        </p:grpSpPr>
        <p:sp>
          <p:nvSpPr>
            <p:cNvPr id="8" name="TextBox 7"/>
            <p:cNvSpPr txBox="1"/>
            <p:nvPr/>
          </p:nvSpPr>
          <p:spPr>
            <a:xfrm>
              <a:off x="228600" y="3581400"/>
              <a:ext cx="861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Der Korrekturfaktor  ist der </a:t>
              </a:r>
              <a:r>
                <a:rPr lang="de-DE" sz="2400" b="1" dirty="0" err="1" smtClean="0">
                  <a:latin typeface="Arial"/>
                  <a:cs typeface="Arial"/>
                </a:rPr>
                <a:t>Greenhouse-Geisser</a:t>
              </a:r>
              <a:r>
                <a:rPr lang="de-DE" sz="2400" b="1" dirty="0" smtClean="0">
                  <a:latin typeface="Arial"/>
                  <a:cs typeface="Arial"/>
                </a:rPr>
                <a:t> </a:t>
              </a:r>
              <a:r>
                <a:rPr lang="de-DE" sz="2400" b="1" dirty="0" err="1" smtClean="0">
                  <a:latin typeface="Arial"/>
                  <a:cs typeface="Arial"/>
                </a:rPr>
                <a:t>Epsilon</a:t>
              </a:r>
              <a:r>
                <a:rPr lang="de-DE" sz="2400" b="1" dirty="0" smtClean="0">
                  <a:latin typeface="Arial"/>
                  <a:cs typeface="Arial"/>
                </a:rPr>
                <a:t> (</a:t>
              </a:r>
              <a:r>
                <a:rPr lang="de-DE" sz="2400" dirty="0" smtClean="0">
                  <a:latin typeface="Arial"/>
                  <a:cs typeface="Arial"/>
                </a:rPr>
                <a:t>ɛ</a:t>
              </a:r>
              <a:r>
                <a:rPr lang="de-DE" sz="2400" b="1" dirty="0" smtClean="0">
                  <a:latin typeface="Arial"/>
                  <a:cs typeface="Arial"/>
                </a:rPr>
                <a:t>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8600" y="4191000"/>
              <a:ext cx="8610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ɛ variiert zwischen 1 (keine Korrektur notwendig) und 1/(k-1), wo </a:t>
              </a:r>
              <a:r>
                <a:rPr lang="de-DE" sz="2400" i="1" dirty="0" smtClean="0">
                  <a:latin typeface="Arial"/>
                  <a:cs typeface="Arial"/>
                </a:rPr>
                <a:t>k</a:t>
              </a:r>
              <a:r>
                <a:rPr lang="de-DE" sz="2400" dirty="0" smtClean="0">
                  <a:latin typeface="Arial"/>
                  <a:cs typeface="Arial"/>
                </a:rPr>
                <a:t> die Anzahl der Ebenen ist.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8600" y="5243394"/>
            <a:ext cx="8305800" cy="1157406"/>
            <a:chOff x="228600" y="5243394"/>
            <a:chExt cx="8305800" cy="1157406"/>
          </a:xfrm>
        </p:grpSpPr>
        <p:sp>
          <p:nvSpPr>
            <p:cNvPr id="11" name="TextBox 10"/>
            <p:cNvSpPr txBox="1"/>
            <p:nvPr/>
          </p:nvSpPr>
          <p:spPr>
            <a:xfrm>
              <a:off x="228600" y="5400764"/>
              <a:ext cx="8305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Der Korrekturfaktor muss </a:t>
              </a:r>
              <a:r>
                <a:rPr lang="de-DE" sz="2400" b="1" dirty="0" smtClean="0">
                  <a:latin typeface="Arial"/>
                  <a:cs typeface="Arial"/>
                </a:rPr>
                <a:t>nur bei einem </a:t>
              </a:r>
              <a:r>
                <a:rPr lang="de-DE" sz="2400" b="1" dirty="0" err="1" smtClean="0">
                  <a:latin typeface="Arial"/>
                  <a:cs typeface="Arial"/>
                </a:rPr>
                <a:t>Within-Subjects-Faktor</a:t>
              </a:r>
              <a:r>
                <a:rPr lang="de-DE" sz="2400" b="1" dirty="0" smtClean="0">
                  <a:latin typeface="Arial"/>
                  <a:cs typeface="Arial"/>
                </a:rPr>
                <a:t> mit 3 oder mehr Ebenen </a:t>
              </a:r>
              <a:r>
                <a:rPr lang="de-DE" sz="2400" dirty="0" smtClean="0">
                  <a:latin typeface="Arial"/>
                  <a:cs typeface="Arial"/>
                </a:rPr>
                <a:t>angewandt werden.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600" y="5243394"/>
              <a:ext cx="8077200" cy="1157406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371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form.ssb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83326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age.ssb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1371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Trackdatei, F1 und F2 englischer /u/ Vokale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0" y="183326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Alter: jung oder alt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2514600"/>
            <a:ext cx="1524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word.ssb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2514600"/>
            <a:ext cx="464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Wort: </a:t>
            </a:r>
            <a:r>
              <a:rPr lang="de-DE" sz="2400" dirty="0" err="1" smtClean="0">
                <a:latin typeface="Arial"/>
                <a:cs typeface="Arial"/>
              </a:rPr>
              <a:t>swoop</a:t>
            </a:r>
            <a:r>
              <a:rPr lang="de-DE" sz="2400" dirty="0" smtClean="0">
                <a:latin typeface="Arial"/>
                <a:cs typeface="Arial"/>
              </a:rPr>
              <a:t>, </a:t>
            </a:r>
            <a:r>
              <a:rPr lang="de-DE" sz="2400" dirty="0" err="1" smtClean="0">
                <a:latin typeface="Arial"/>
                <a:cs typeface="Arial"/>
              </a:rPr>
              <a:t>used</a:t>
            </a:r>
            <a:r>
              <a:rPr lang="de-DE" sz="2400" dirty="0" smtClean="0">
                <a:latin typeface="Arial"/>
                <a:cs typeface="Arial"/>
              </a:rPr>
              <a:t>, </a:t>
            </a:r>
            <a:r>
              <a:rPr lang="de-DE" sz="2400" dirty="0" err="1" smtClean="0">
                <a:latin typeface="Arial"/>
                <a:cs typeface="Arial"/>
              </a:rPr>
              <a:t>who'd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200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spk.ssb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3200401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Sprecher: 12 Sprecherinnen (6 jung, 6 alt)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09800" y="41910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dcut(form.ssb[,2], .5,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prop=T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3877" y="4191000"/>
            <a:ext cx="1288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F2ssb 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3877" y="3662065"/>
            <a:ext cx="7069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F2 zum zeitlichen Mittelpunkt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95400" y="302567"/>
            <a:ext cx="6629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Wiederholungen in derselben Zelle: Beispiel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6002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table(word.ssb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spk.ssb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22860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/>
                <a:cs typeface="Courier New"/>
              </a:rPr>
              <a:t>word.ssb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arkn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elwi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frwa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gisa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jach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jeny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kapo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mapr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nata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rohi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rusy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shle</a:t>
            </a:r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   swoop   10    9   10   10   10   10   10   10   10   10   10   10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   used    10   10   10   10   10   10   10   10   10   10   10   10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   who'd   10   10   10   10   10   10   10   10   10   10   10   10</a:t>
            </a:r>
            <a:endParaRPr lang="de-DE" sz="1600" b="1" dirty="0" smtClean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838201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Anzahl der Wort-Wiederholungen pro Sprecher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" y="302567"/>
            <a:ext cx="6629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Wiederholungen in derselben Zelle: Beispiel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52400" y="3581400"/>
            <a:ext cx="8686800" cy="3200400"/>
            <a:chOff x="152400" y="3581400"/>
            <a:chExt cx="8686800" cy="3200400"/>
          </a:xfrm>
        </p:grpSpPr>
        <p:sp>
          <p:nvSpPr>
            <p:cNvPr id="5" name="TextBox 4"/>
            <p:cNvSpPr txBox="1"/>
            <p:nvPr/>
          </p:nvSpPr>
          <p:spPr>
            <a:xfrm>
              <a:off x="152400" y="3581400"/>
              <a:ext cx="7848600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Die Funktion </a:t>
              </a:r>
              <a:r>
                <a:rPr lang="de-DE" sz="2400" dirty="0" err="1" smtClean="0">
                  <a:solidFill>
                    <a:srgbClr val="FF0000"/>
                  </a:solidFill>
                  <a:latin typeface="Arial"/>
                  <a:cs typeface="Arial"/>
                </a:rPr>
                <a:t>anova.prepare</a:t>
              </a:r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() </a:t>
              </a:r>
              <a:r>
                <a:rPr lang="de-DE" sz="2400" dirty="0" smtClean="0">
                  <a:latin typeface="Arial"/>
                  <a:cs typeface="Arial"/>
                </a:rPr>
                <a:t>mittelt über die 10  Werte pro </a:t>
              </a:r>
              <a:r>
                <a:rPr lang="de-DE" sz="2400" dirty="0" err="1" smtClean="0">
                  <a:latin typeface="Arial"/>
                  <a:cs typeface="Arial"/>
                </a:rPr>
                <a:t>Vpn</a:t>
              </a:r>
              <a:r>
                <a:rPr lang="de-DE" sz="2400" dirty="0" smtClean="0">
                  <a:latin typeface="Arial"/>
                  <a:cs typeface="Arial"/>
                </a:rPr>
                <a:t>. pro Ebenen-Kombinationen und bereitet alles für den</a:t>
              </a:r>
              <a:r>
                <a:rPr lang="de-DE" sz="2400" dirty="0" smtClean="0">
                  <a:latin typeface="Arial"/>
                  <a:cs typeface="Arial"/>
                </a:rPr>
                <a:t> RM-ANOVA </a:t>
              </a:r>
              <a:r>
                <a:rPr lang="de-DE" sz="2400" dirty="0" smtClean="0">
                  <a:latin typeface="Arial"/>
                  <a:cs typeface="Arial"/>
                </a:rPr>
                <a:t>vor.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1000" y="5334000"/>
              <a:ext cx="845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F2m = anova.prepare(F2ssb, </a:t>
              </a:r>
              <a:r>
                <a:rPr lang="de-DE" sz="2400" dirty="0" err="1" smtClean="0">
                  <a:solidFill>
                    <a:srgbClr val="FF0000"/>
                  </a:solidFill>
                  <a:latin typeface="Arial"/>
                  <a:cs typeface="Arial"/>
                </a:rPr>
                <a:t>spk.ssb</a:t>
              </a:r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, </a:t>
              </a:r>
              <a:r>
                <a:rPr lang="de-DE" sz="2400" dirty="0" err="1" smtClean="0">
                  <a:solidFill>
                    <a:srgbClr val="FF0000"/>
                  </a:solidFill>
                  <a:latin typeface="Arial"/>
                  <a:cs typeface="Arial"/>
                </a:rPr>
                <a:t>age.ssb</a:t>
              </a:r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, </a:t>
              </a:r>
              <a:r>
                <a:rPr lang="de-DE" sz="2400" dirty="0" err="1" smtClean="0">
                  <a:solidFill>
                    <a:srgbClr val="FF0000"/>
                  </a:solidFill>
                  <a:latin typeface="Arial"/>
                  <a:cs typeface="Arial"/>
                </a:rPr>
                <a:t>word.ssb</a:t>
              </a:r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)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19400" y="6324600"/>
              <a:ext cx="2819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abhängige Variabel</a:t>
              </a:r>
              <a:endParaRPr lang="de-DE" sz="2400" dirty="0" smtClean="0">
                <a:latin typeface="Arial"/>
                <a:cs typeface="Arial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3697933" y="5983933"/>
              <a:ext cx="37653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105400" y="4550895"/>
              <a:ext cx="19638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alle Faktoren</a:t>
              </a:r>
              <a:endParaRPr lang="de-DE" sz="2400" dirty="0" smtClean="0">
                <a:latin typeface="Arial"/>
                <a:cs typeface="Arial"/>
              </a:endParaRPr>
            </a:p>
          </p:txBody>
        </p: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 rot="5400000">
              <a:off x="5511843" y="4758518"/>
              <a:ext cx="321440" cy="8295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5" idx="2"/>
            </p:cNvCxnSpPr>
            <p:nvPr/>
          </p:nvCxnSpPr>
          <p:spPr>
            <a:xfrm rot="16200000" flipH="1">
              <a:off x="5926605" y="5173279"/>
              <a:ext cx="32144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</p:cNvCxnSpPr>
            <p:nvPr/>
          </p:nvCxnSpPr>
          <p:spPr>
            <a:xfrm rot="16200000" flipH="1">
              <a:off x="6417567" y="4682318"/>
              <a:ext cx="321440" cy="9819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145233"/>
            <a:ext cx="44196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m</a:t>
            </a:r>
            <a:r>
              <a:rPr lang="en-US" b="1" dirty="0" smtClean="0">
                <a:latin typeface="Courier New"/>
                <a:cs typeface="Courier New"/>
              </a:rPr>
              <a:t>   		 X1  	X2    </a:t>
            </a:r>
            <a:r>
              <a:rPr lang="en-US" b="1" dirty="0" smtClean="0">
                <a:latin typeface="Courier New"/>
                <a:cs typeface="Courier New"/>
              </a:rPr>
              <a:t>X3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1  10.527359 </a:t>
            </a:r>
            <a:r>
              <a:rPr lang="en-US" b="1" dirty="0" err="1" smtClean="0">
                <a:latin typeface="Courier New"/>
                <a:cs typeface="Courier New"/>
              </a:rPr>
              <a:t>arkn</a:t>
            </a:r>
            <a:r>
              <a:rPr lang="en-US" b="1" dirty="0" smtClean="0">
                <a:latin typeface="Courier New"/>
                <a:cs typeface="Courier New"/>
              </a:rPr>
              <a:t>  alt swoop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2  14.186585 </a:t>
            </a:r>
            <a:r>
              <a:rPr lang="en-US" b="1" dirty="0" err="1" smtClean="0">
                <a:latin typeface="Courier New"/>
                <a:cs typeface="Courier New"/>
              </a:rPr>
              <a:t>arkn</a:t>
            </a:r>
            <a:r>
              <a:rPr lang="en-US" b="1" dirty="0" smtClean="0">
                <a:latin typeface="Courier New"/>
                <a:cs typeface="Courier New"/>
              </a:rPr>
              <a:t>  alt  used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3  10.326474 </a:t>
            </a:r>
            <a:r>
              <a:rPr lang="en-US" b="1" dirty="0" err="1" smtClean="0">
                <a:latin typeface="Courier New"/>
                <a:cs typeface="Courier New"/>
              </a:rPr>
              <a:t>arkn</a:t>
            </a:r>
            <a:r>
              <a:rPr lang="en-US" b="1" dirty="0" smtClean="0">
                <a:latin typeface="Courier New"/>
                <a:cs typeface="Courier New"/>
              </a:rPr>
              <a:t>  alt who'd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4   8.662981 </a:t>
            </a:r>
            <a:r>
              <a:rPr lang="en-US" b="1" dirty="0" err="1" smtClean="0">
                <a:latin typeface="Courier New"/>
                <a:cs typeface="Courier New"/>
              </a:rPr>
              <a:t>elwi</a:t>
            </a:r>
            <a:r>
              <a:rPr lang="en-US" b="1" dirty="0" smtClean="0">
                <a:latin typeface="Courier New"/>
                <a:cs typeface="Courier New"/>
              </a:rPr>
              <a:t>  alt swoop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5  14.100450 </a:t>
            </a:r>
            <a:r>
              <a:rPr lang="en-US" b="1" dirty="0" err="1" smtClean="0">
                <a:latin typeface="Courier New"/>
                <a:cs typeface="Courier New"/>
              </a:rPr>
              <a:t>elwi</a:t>
            </a:r>
            <a:r>
              <a:rPr lang="en-US" b="1" dirty="0" smtClean="0">
                <a:latin typeface="Courier New"/>
                <a:cs typeface="Courier New"/>
              </a:rPr>
              <a:t>  alt  used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6   9.002776 </a:t>
            </a:r>
            <a:r>
              <a:rPr lang="en-US" b="1" dirty="0" err="1" smtClean="0">
                <a:latin typeface="Courier New"/>
                <a:cs typeface="Courier New"/>
              </a:rPr>
              <a:t>elwi</a:t>
            </a:r>
            <a:r>
              <a:rPr lang="en-US" b="1" dirty="0" smtClean="0">
                <a:latin typeface="Courier New"/>
                <a:cs typeface="Courier New"/>
              </a:rPr>
              <a:t>  alt who'd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7   7.495192 </a:t>
            </a:r>
            <a:r>
              <a:rPr lang="en-US" b="1" dirty="0" err="1" smtClean="0">
                <a:latin typeface="Courier New"/>
                <a:cs typeface="Courier New"/>
              </a:rPr>
              <a:t>frwa</a:t>
            </a:r>
            <a:r>
              <a:rPr lang="en-US" b="1" dirty="0" smtClean="0">
                <a:latin typeface="Courier New"/>
                <a:cs typeface="Courier New"/>
              </a:rPr>
              <a:t>  alt swoop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8  10.166607 </a:t>
            </a:r>
            <a:r>
              <a:rPr lang="en-US" b="1" dirty="0" err="1" smtClean="0">
                <a:latin typeface="Courier New"/>
                <a:cs typeface="Courier New"/>
              </a:rPr>
              <a:t>frwa</a:t>
            </a:r>
            <a:r>
              <a:rPr lang="en-US" b="1" dirty="0" smtClean="0">
                <a:latin typeface="Courier New"/>
                <a:cs typeface="Courier New"/>
              </a:rPr>
              <a:t>  alt  used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...</a:t>
            </a:r>
            <a:endParaRPr lang="de-DE" b="1" dirty="0" smtClean="0">
              <a:latin typeface="Courier New"/>
              <a:cs typeface="Courier New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81000" y="4007556"/>
            <a:ext cx="7315200" cy="2321509"/>
            <a:chOff x="381000" y="4007556"/>
            <a:chExt cx="7315200" cy="2321509"/>
          </a:xfrm>
        </p:grpSpPr>
        <p:sp>
          <p:nvSpPr>
            <p:cNvPr id="4" name="TextBox 3"/>
            <p:cNvSpPr txBox="1"/>
            <p:nvPr/>
          </p:nvSpPr>
          <p:spPr>
            <a:xfrm>
              <a:off x="685800" y="4007556"/>
              <a:ext cx="7010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F2m</a:t>
              </a:r>
              <a:r>
                <a:rPr lang="de-DE" sz="2400" dirty="0" smtClean="0">
                  <a:latin typeface="Arial"/>
                  <a:cs typeface="Arial"/>
                </a:rPr>
                <a:t> ist ein </a:t>
              </a:r>
              <a:r>
                <a:rPr lang="de-DE" sz="2400" dirty="0" err="1" smtClean="0">
                  <a:latin typeface="Arial"/>
                  <a:cs typeface="Arial"/>
                </a:rPr>
                <a:t>Data-Frame</a:t>
              </a:r>
              <a:r>
                <a:rPr lang="de-DE" sz="2400" dirty="0" smtClean="0">
                  <a:latin typeface="Arial"/>
                  <a:cs typeface="Arial"/>
                </a:rPr>
                <a:t> mit den erwünschten 36 Zeilen und mit 3 Werten pro </a:t>
              </a:r>
              <a:r>
                <a:rPr lang="de-DE" sz="2400" dirty="0" err="1" smtClean="0">
                  <a:latin typeface="Arial"/>
                  <a:cs typeface="Arial"/>
                </a:rPr>
                <a:t>Vpn</a:t>
              </a:r>
              <a:r>
                <a:rPr lang="de-DE" sz="2400" dirty="0" smtClean="0">
                  <a:latin typeface="Arial"/>
                  <a:cs typeface="Arial"/>
                </a:rPr>
                <a:t>. 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85800" y="4884718"/>
              <a:ext cx="6248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Man kann die Faktoren-Namen </a:t>
              </a:r>
              <a:r>
                <a:rPr lang="de-DE" sz="2400" dirty="0" err="1" smtClean="0">
                  <a:latin typeface="Arial"/>
                  <a:cs typeface="Arial"/>
                </a:rPr>
                <a:t>umbennen</a:t>
              </a:r>
              <a:r>
                <a:rPr lang="de-DE" sz="2400" dirty="0" smtClean="0">
                  <a:latin typeface="Arial"/>
                  <a:cs typeface="Arial"/>
                </a:rPr>
                <a:t>: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1000" y="5867400"/>
              <a:ext cx="6248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names(F2m) = c("F2", "</a:t>
              </a:r>
              <a:r>
                <a:rPr lang="de-DE" sz="2400" dirty="0" err="1" smtClean="0">
                  <a:solidFill>
                    <a:srgbClr val="FF0000"/>
                  </a:solidFill>
                  <a:latin typeface="Arial"/>
                  <a:cs typeface="Arial"/>
                </a:rPr>
                <a:t>Vpn</a:t>
              </a:r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", "Alter", "Wort")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295400" y="71734"/>
            <a:ext cx="6629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Wiederholungen in derselben Zelle: Beispiel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685800"/>
            <a:ext cx="1066800" cy="459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F2m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81600" y="1828800"/>
            <a:ext cx="289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Mittelwert über die 10 Wiederholungen von </a:t>
            </a:r>
            <a:r>
              <a:rPr lang="de-DE" sz="2400" i="1" dirty="0" err="1" smtClean="0">
                <a:latin typeface="Arial"/>
                <a:cs typeface="Arial"/>
              </a:rPr>
              <a:t>used</a:t>
            </a:r>
            <a:r>
              <a:rPr lang="de-DE" sz="2400" dirty="0" smtClean="0">
                <a:latin typeface="Arial"/>
                <a:cs typeface="Arial"/>
              </a:rPr>
              <a:t>, Sprecherin </a:t>
            </a:r>
            <a:r>
              <a:rPr lang="de-DE" sz="2400" dirty="0" err="1" smtClean="0">
                <a:latin typeface="Arial"/>
                <a:cs typeface="Arial"/>
              </a:rPr>
              <a:t>elwi</a:t>
            </a:r>
            <a:endParaRPr lang="de-DE" sz="2400" dirty="0" smtClean="0">
              <a:latin typeface="Arial"/>
              <a:cs typeface="Arial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4495800" y="2743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0" y="2586335"/>
            <a:ext cx="4108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ANOVA-Befehl</a:t>
            </a:r>
            <a:r>
              <a:rPr lang="de-DE" sz="2400" dirty="0" smtClean="0">
                <a:latin typeface="Arial"/>
                <a:cs typeface="Arial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0100" y="30480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ssb.aov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 =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2700" y="3048000"/>
            <a:ext cx="6103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aov(F2 ~ Alter * Wort +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Error(Vpn/Wort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0" y="4800600"/>
            <a:ext cx="3939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summary(ssb.aov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0100" y="6096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attach(F2m)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0100" y="1071265"/>
            <a:ext cx="3768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names(F2m)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95400" y="71734"/>
            <a:ext cx="6629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Wiederholungen in derselben Zelle: Beispiel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0100" y="153293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[1] "F2"    "</a:t>
            </a:r>
            <a:r>
              <a:rPr lang="en-US" sz="2400" dirty="0" err="1" smtClean="0">
                <a:latin typeface="Arial"/>
                <a:cs typeface="Arial"/>
              </a:rPr>
              <a:t>Vpn</a:t>
            </a:r>
            <a:r>
              <a:rPr lang="en-US" sz="2400" dirty="0" smtClean="0">
                <a:latin typeface="Arial"/>
                <a:cs typeface="Arial"/>
              </a:rPr>
              <a:t>"   "Alter" "</a:t>
            </a:r>
            <a:r>
              <a:rPr lang="en-US" sz="2400" dirty="0" err="1" smtClean="0">
                <a:latin typeface="Arial"/>
                <a:cs typeface="Arial"/>
              </a:rPr>
              <a:t>Wort</a:t>
            </a:r>
            <a:r>
              <a:rPr lang="en-US" sz="2400" dirty="0" smtClean="0">
                <a:latin typeface="Arial"/>
                <a:cs typeface="Arial"/>
              </a:rPr>
              <a:t>" </a:t>
            </a:r>
            <a:endParaRPr lang="de-DE" sz="24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11832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Error: </a:t>
            </a:r>
            <a:r>
              <a:rPr lang="en-US" b="1" dirty="0" err="1" smtClean="0">
                <a:latin typeface="Courier New"/>
                <a:cs typeface="Courier New"/>
              </a:rPr>
              <a:t>Vpn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          </a:t>
            </a:r>
            <a:r>
              <a:rPr lang="en-US" b="1" dirty="0" err="1" smtClean="0">
                <a:latin typeface="Courier New"/>
                <a:cs typeface="Courier New"/>
              </a:rPr>
              <a:t>Df</a:t>
            </a:r>
            <a:r>
              <a:rPr lang="en-US" b="1" dirty="0" smtClean="0">
                <a:latin typeface="Courier New"/>
                <a:cs typeface="Courier New"/>
              </a:rPr>
              <a:t> Sum Sq Mean Sq F value   Pr(&gt;F)   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Alter      1 61.395  61.395  14.877 0.003175 **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Residuals 10 41.268   4.127                    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---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Signif</a:t>
            </a:r>
            <a:r>
              <a:rPr lang="en-US" b="1" dirty="0" smtClean="0">
                <a:latin typeface="Courier New"/>
                <a:cs typeface="Courier New"/>
              </a:rPr>
              <a:t>. codes:  0 '***' 0.001 '**' 0.01 '*' 0.05 '.' 0.1 ' ' 1 </a:t>
            </a:r>
          </a:p>
          <a:p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Error: </a:t>
            </a:r>
            <a:r>
              <a:rPr lang="en-US" b="1" dirty="0" err="1" smtClean="0">
                <a:latin typeface="Courier New"/>
                <a:cs typeface="Courier New"/>
              </a:rPr>
              <a:t>Vpn:Wort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           </a:t>
            </a:r>
            <a:r>
              <a:rPr lang="en-US" b="1" dirty="0" err="1" smtClean="0">
                <a:latin typeface="Courier New"/>
                <a:cs typeface="Courier New"/>
              </a:rPr>
              <a:t>Df</a:t>
            </a:r>
            <a:r>
              <a:rPr lang="en-US" b="1" dirty="0" smtClean="0">
                <a:latin typeface="Courier New"/>
                <a:cs typeface="Courier New"/>
              </a:rPr>
              <a:t> Sum Sq Mean Sq F value    Pr(&gt;F)    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Wort</a:t>
            </a:r>
            <a:r>
              <a:rPr lang="en-US" b="1" dirty="0" smtClean="0">
                <a:latin typeface="Courier New"/>
                <a:cs typeface="Courier New"/>
              </a:rPr>
              <a:t>        2 67.210  33.605 78.5055 3.391e-10 ***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Alter:Wort</a:t>
            </a:r>
            <a:r>
              <a:rPr lang="en-US" b="1" dirty="0" smtClean="0">
                <a:latin typeface="Courier New"/>
                <a:cs typeface="Courier New"/>
              </a:rPr>
              <a:t>  2  8.468   4.234  9.8909  0.001031 ** 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Residuals  20  8.561   0.428                      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---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4645967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Hat Alter einen Einfluss auf Wort?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5338465"/>
            <a:ext cx="8839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(Wir brauchen den Wort-Effekt nicht zu berichten, weil das uns nicht interessiert </a:t>
            </a:r>
            <a:r>
              <a:rPr lang="en-US" sz="2400" dirty="0" smtClean="0">
                <a:latin typeface="Arial"/>
                <a:cs typeface="Arial"/>
              </a:rPr>
              <a:t>–</a:t>
            </a:r>
            <a:r>
              <a:rPr lang="de-DE" sz="2400" dirty="0" smtClean="0">
                <a:latin typeface="Arial"/>
                <a:cs typeface="Arial"/>
              </a:rPr>
              <a:t> war nicht Bestandteil der Fragestellung  ob sich </a:t>
            </a:r>
            <a:r>
              <a:rPr lang="de-DE" sz="2400" i="1" dirty="0" err="1" smtClean="0">
                <a:latin typeface="Arial"/>
                <a:cs typeface="Arial"/>
              </a:rPr>
              <a:t>used</a:t>
            </a:r>
            <a:r>
              <a:rPr lang="de-DE" sz="2400" dirty="0" smtClean="0">
                <a:latin typeface="Arial"/>
                <a:cs typeface="Arial"/>
              </a:rPr>
              <a:t> vs. </a:t>
            </a:r>
            <a:r>
              <a:rPr lang="de-DE" sz="2400" i="1" dirty="0" err="1" smtClean="0">
                <a:latin typeface="Arial"/>
                <a:cs typeface="Arial"/>
              </a:rPr>
              <a:t>swoop</a:t>
            </a:r>
            <a:r>
              <a:rPr lang="de-DE" sz="2400" dirty="0" smtClean="0">
                <a:latin typeface="Arial"/>
                <a:cs typeface="Arial"/>
              </a:rPr>
              <a:t> vs. </a:t>
            </a:r>
            <a:r>
              <a:rPr lang="de-DE" sz="2400" i="1" dirty="0" err="1" smtClean="0">
                <a:latin typeface="Arial"/>
                <a:cs typeface="Arial"/>
              </a:rPr>
              <a:t>who'd</a:t>
            </a:r>
            <a:r>
              <a:rPr lang="de-DE" sz="2400" dirty="0" smtClean="0">
                <a:latin typeface="Arial"/>
                <a:cs typeface="Arial"/>
              </a:rPr>
              <a:t> unterscheiden).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49617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post-hoc</a:t>
            </a:r>
            <a:r>
              <a:rPr lang="de-DE" sz="2400" dirty="0" smtClean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Tukey</a:t>
            </a:r>
            <a:r>
              <a:rPr lang="de-DE" sz="2400" dirty="0" smtClean="0">
                <a:solidFill>
                  <a:srgbClr val="3366FF"/>
                </a:solidFill>
                <a:latin typeface="Arial"/>
                <a:cs typeface="Arial"/>
              </a:rPr>
              <a:t> Test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0400" y="55626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Tukey.rm(F2, 0.428, 20, Alter, </a:t>
            </a:r>
            <a:r>
              <a:rPr lang="en-US" sz="2400" dirty="0" err="1" smtClean="0">
                <a:solidFill>
                  <a:srgbClr val="FF0000"/>
                </a:solidFill>
                <a:latin typeface="Arial"/>
                <a:cs typeface="Arial"/>
              </a:rPr>
              <a:t>Wort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592282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Error: </a:t>
            </a:r>
            <a:r>
              <a:rPr lang="en-US" b="1" dirty="0" err="1" smtClean="0">
                <a:latin typeface="Courier New"/>
                <a:cs typeface="Courier New"/>
              </a:rPr>
              <a:t>Vpn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          </a:t>
            </a:r>
            <a:r>
              <a:rPr lang="en-US" b="1" dirty="0" err="1" smtClean="0">
                <a:latin typeface="Courier New"/>
                <a:cs typeface="Courier New"/>
              </a:rPr>
              <a:t>Df</a:t>
            </a:r>
            <a:r>
              <a:rPr lang="en-US" b="1" dirty="0" smtClean="0">
                <a:latin typeface="Courier New"/>
                <a:cs typeface="Courier New"/>
              </a:rPr>
              <a:t> Sum Sq Mean Sq F value   Pr(&gt;F)   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Alter      1 61.395  61.395  14.877 0.003175 **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Residuals 10 41.268   4.127                    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---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Signif</a:t>
            </a:r>
            <a:r>
              <a:rPr lang="en-US" b="1" dirty="0" smtClean="0">
                <a:latin typeface="Courier New"/>
                <a:cs typeface="Courier New"/>
              </a:rPr>
              <a:t>. codes:  0 '***' 0.001 '**' 0.01 '*' 0.05 '.' 0.1 ' ' 1 </a:t>
            </a:r>
          </a:p>
          <a:p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Error: </a:t>
            </a:r>
            <a:r>
              <a:rPr lang="en-US" b="1" dirty="0" err="1" smtClean="0">
                <a:latin typeface="Courier New"/>
                <a:cs typeface="Courier New"/>
              </a:rPr>
              <a:t>Vpn:Wort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           </a:t>
            </a:r>
            <a:r>
              <a:rPr lang="en-US" b="1" dirty="0" err="1" smtClean="0">
                <a:latin typeface="Courier New"/>
                <a:cs typeface="Courier New"/>
              </a:rPr>
              <a:t>Df</a:t>
            </a:r>
            <a:r>
              <a:rPr lang="en-US" b="1" dirty="0" smtClean="0">
                <a:latin typeface="Courier New"/>
                <a:cs typeface="Courier New"/>
              </a:rPr>
              <a:t> Sum Sq Mean Sq F value    Pr(&gt;F)    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Wort</a:t>
            </a:r>
            <a:r>
              <a:rPr lang="en-US" b="1" dirty="0" smtClean="0">
                <a:latin typeface="Courier New"/>
                <a:cs typeface="Courier New"/>
              </a:rPr>
              <a:t>        2 67.210  33.605 78.5055 3.391e-10 ***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Alter:Wort</a:t>
            </a:r>
            <a:r>
              <a:rPr lang="en-US" b="1" dirty="0" smtClean="0">
                <a:latin typeface="Courier New"/>
                <a:cs typeface="Courier New"/>
              </a:rPr>
              <a:t>  2  8.468   4.234  9.8909  0.001031 ** 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Residuals  20  8.561   0.428                      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---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5562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ssb.tukey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 =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" y="71734"/>
            <a:ext cx="6629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Wiederholungen in derselben Zelle: Beispiel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143000"/>
            <a:ext cx="5181600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[,1]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alt.swoop-alt.used</a:t>
            </a:r>
            <a:r>
              <a:rPr lang="en-US" b="1" dirty="0" smtClean="0">
                <a:latin typeface="Courier New"/>
                <a:cs typeface="Courier New"/>
              </a:rPr>
              <a:t>    0.00000004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alt.swoop-alt.who'd</a:t>
            </a:r>
            <a:r>
              <a:rPr lang="en-US" b="1" dirty="0" smtClean="0">
                <a:latin typeface="Courier New"/>
                <a:cs typeface="Courier New"/>
              </a:rPr>
              <a:t>   0.99485548</a:t>
            </a:r>
          </a:p>
          <a:p>
            <a:r>
              <a:rPr lang="en-US" b="1" dirty="0" err="1" smtClean="0">
                <a:solidFill>
                  <a:srgbClr val="3366FF"/>
                </a:solidFill>
                <a:latin typeface="Courier New"/>
                <a:cs typeface="Courier New"/>
              </a:rPr>
              <a:t>alt.swoop-jung.swoop</a:t>
            </a:r>
            <a:r>
              <a:rPr lang="en-US" b="1" dirty="0" smtClean="0">
                <a:solidFill>
                  <a:srgbClr val="3366FF"/>
                </a:solidFill>
                <a:latin typeface="Courier New"/>
                <a:cs typeface="Courier New"/>
              </a:rPr>
              <a:t>  0.00000036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alt.swoop-jung.used</a:t>
            </a:r>
            <a:r>
              <a:rPr lang="en-US" b="1" dirty="0" smtClean="0">
                <a:latin typeface="Courier New"/>
                <a:cs typeface="Courier New"/>
              </a:rPr>
              <a:t>   0.00000000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alt.swoop-jung.who'd</a:t>
            </a:r>
            <a:r>
              <a:rPr lang="en-US" b="1" dirty="0" smtClean="0">
                <a:latin typeface="Courier New"/>
                <a:cs typeface="Courier New"/>
              </a:rPr>
              <a:t>  0.00000116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alt.used-alt.who'd</a:t>
            </a:r>
            <a:r>
              <a:rPr lang="en-US" b="1" dirty="0" smtClean="0">
                <a:latin typeface="Courier New"/>
                <a:cs typeface="Courier New"/>
              </a:rPr>
              <a:t>    0.00000002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alt.used-jung.swoop</a:t>
            </a:r>
            <a:r>
              <a:rPr lang="en-US" b="1" dirty="0" smtClean="0">
                <a:latin typeface="Courier New"/>
                <a:cs typeface="Courier New"/>
              </a:rPr>
              <a:t>   0.76048611</a:t>
            </a:r>
          </a:p>
          <a:p>
            <a:r>
              <a:rPr lang="en-US" b="1" dirty="0" err="1" smtClean="0">
                <a:solidFill>
                  <a:srgbClr val="3366FF"/>
                </a:solidFill>
                <a:latin typeface="Courier New"/>
                <a:cs typeface="Courier New"/>
              </a:rPr>
              <a:t>alt.used-jung.used</a:t>
            </a:r>
            <a:r>
              <a:rPr lang="en-US" b="1" dirty="0" smtClean="0">
                <a:solidFill>
                  <a:srgbClr val="3366FF"/>
                </a:solidFill>
                <a:latin typeface="Courier New"/>
                <a:cs typeface="Courier New"/>
              </a:rPr>
              <a:t>    0.03741249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alt.used-jung.who'd</a:t>
            </a:r>
            <a:r>
              <a:rPr lang="en-US" b="1" dirty="0" smtClean="0">
                <a:latin typeface="Courier New"/>
                <a:cs typeface="Courier New"/>
              </a:rPr>
              <a:t>   0.39631771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alt.who'd-jung.swoop</a:t>
            </a:r>
            <a:r>
              <a:rPr lang="en-US" b="1" dirty="0" smtClean="0">
                <a:latin typeface="Courier New"/>
                <a:cs typeface="Courier New"/>
              </a:rPr>
              <a:t>  0.00000014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alt.who'd-jung.used</a:t>
            </a:r>
            <a:r>
              <a:rPr lang="en-US" b="1" dirty="0" smtClean="0">
                <a:latin typeface="Courier New"/>
                <a:cs typeface="Courier New"/>
              </a:rPr>
              <a:t>   0.00000000</a:t>
            </a:r>
          </a:p>
          <a:p>
            <a:r>
              <a:rPr lang="en-US" b="1" dirty="0" err="1" smtClean="0">
                <a:solidFill>
                  <a:srgbClr val="3366FF"/>
                </a:solidFill>
                <a:latin typeface="Courier New"/>
                <a:cs typeface="Courier New"/>
              </a:rPr>
              <a:t>alt.who'd-jung.who'd</a:t>
            </a:r>
            <a:r>
              <a:rPr lang="en-US" b="1" dirty="0" smtClean="0">
                <a:solidFill>
                  <a:srgbClr val="3366FF"/>
                </a:solidFill>
                <a:latin typeface="Courier New"/>
                <a:cs typeface="Courier New"/>
              </a:rPr>
              <a:t>  0.00000044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jung.swoop-jung.used</a:t>
            </a:r>
            <a:r>
              <a:rPr lang="en-US" b="1" dirty="0" smtClean="0">
                <a:latin typeface="Courier New"/>
                <a:cs typeface="Courier New"/>
              </a:rPr>
              <a:t>  0.00197170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jung.swoop-jung.who'd</a:t>
            </a:r>
            <a:r>
              <a:rPr lang="en-US" b="1" dirty="0" smtClean="0">
                <a:latin typeface="Courier New"/>
                <a:cs typeface="Courier New"/>
              </a:rPr>
              <a:t> 0.98793755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jung.used-jung.who'd</a:t>
            </a:r>
            <a:r>
              <a:rPr lang="en-US" b="1" dirty="0" smtClean="0">
                <a:latin typeface="Courier New"/>
                <a:cs typeface="Courier New"/>
              </a:rPr>
              <a:t>  0.00048910</a:t>
            </a:r>
            <a:endParaRPr lang="de-DE" b="1" dirty="0" smtClean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683567"/>
            <a:ext cx="1484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ssb.tukey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71734"/>
            <a:ext cx="6629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Wiederholungen in derselben Zelle: Beispiel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068562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Alter hatte einen signifikanten Einfluss auf F2 (F(1, 10)=14.88, p &lt; 0.01) und es gab eine signifikante Interaktion zwischen Alter und Wort (F(2, 20) = 78.51, p &lt; 0.01). </a:t>
            </a:r>
            <a:r>
              <a:rPr lang="de-DE" sz="2400" dirty="0" err="1" smtClean="0">
                <a:latin typeface="Arial"/>
                <a:cs typeface="Arial"/>
              </a:rPr>
              <a:t>Post-hoc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Tukey</a:t>
            </a:r>
            <a:r>
              <a:rPr lang="de-DE" sz="2400" dirty="0" smtClean="0">
                <a:latin typeface="Arial"/>
                <a:cs typeface="Arial"/>
              </a:rPr>
              <a:t> Tests zeigten signifikante Unterschiede (p &lt; 0.05)  zwischen den Altersgruppen für alle 3 Wortkategorien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54374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In </a:t>
            </a:r>
            <a:r>
              <a:rPr lang="de-DE" sz="2400" dirty="0" err="1" smtClean="0">
                <a:latin typeface="Arial"/>
                <a:cs typeface="Arial"/>
              </a:rPr>
              <a:t>Sussman</a:t>
            </a:r>
            <a:r>
              <a:rPr lang="de-DE" sz="2400" dirty="0" smtClean="0">
                <a:latin typeface="Arial"/>
                <a:cs typeface="Arial"/>
              </a:rPr>
              <a:t> et al (1997) sind die Neigungen von  Lokusgleichungen in </a:t>
            </a:r>
            <a:r>
              <a:rPr lang="de-DE" sz="2400" dirty="0" err="1" smtClean="0">
                <a:latin typeface="Arial"/>
                <a:cs typeface="Arial"/>
              </a:rPr>
              <a:t>initialen</a:t>
            </a:r>
            <a:r>
              <a:rPr lang="de-DE" sz="2400" dirty="0" smtClean="0">
                <a:latin typeface="Arial"/>
                <a:cs typeface="Arial"/>
              </a:rPr>
              <a:t> (CV), medialen (VCV), und finalen (VC) Silben für C = /b, d, g/ und jeweils in 10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(5 männlich, 5 weiblich) berechnet worden.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2524034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Inwiefern werden die Neigungen vom Konsonant, Silbenposition und Geschlecht beeinflusst?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0371" y="3960167"/>
            <a:ext cx="1056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Faktor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69371" y="4652665"/>
            <a:ext cx="2101056" cy="1678632"/>
            <a:chOff x="169371" y="4652665"/>
            <a:chExt cx="2101056" cy="1678632"/>
          </a:xfrm>
        </p:grpSpPr>
        <p:sp>
          <p:nvSpPr>
            <p:cNvPr id="10" name="TextBox 9"/>
            <p:cNvSpPr txBox="1"/>
            <p:nvPr/>
          </p:nvSpPr>
          <p:spPr>
            <a:xfrm>
              <a:off x="169371" y="4652665"/>
              <a:ext cx="16594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Konsonant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9371" y="5260032"/>
              <a:ext cx="21010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Silbenposition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9371" y="5869632"/>
              <a:ext cx="17243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Geschlecht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276799" y="3964632"/>
            <a:ext cx="2391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between/within</a:t>
            </a:r>
            <a:r>
              <a:rPr lang="de-DE" sz="2400" dirty="0" smtClean="0">
                <a:latin typeface="Arial"/>
                <a:cs typeface="Arial"/>
              </a:rPr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03418" y="4652665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03418" y="5260032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03418" y="5869632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17426" y="3955703"/>
            <a:ext cx="2026574" cy="466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ɛ Korrektur?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81600" y="3821668"/>
            <a:ext cx="14169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Wieviele</a:t>
            </a:r>
            <a:endParaRPr lang="de-DE" sz="2400" dirty="0" smtClean="0">
              <a:latin typeface="Arial"/>
              <a:cs typeface="Arial"/>
            </a:endParaRPr>
          </a:p>
          <a:p>
            <a:r>
              <a:rPr lang="de-DE" sz="2400" dirty="0" smtClean="0">
                <a:latin typeface="Arial"/>
                <a:cs typeface="Arial"/>
              </a:rPr>
              <a:t>Ebenen?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38800" y="465266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38800" y="526673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38800" y="5869632"/>
            <a:ext cx="355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96200" y="4652665"/>
            <a:ext cx="437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ja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96200" y="5266730"/>
            <a:ext cx="437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ja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96200" y="5869632"/>
            <a:ext cx="766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nein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76400" y="147935"/>
            <a:ext cx="4572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Greenhouse-Geisser</a:t>
            </a:r>
            <a:r>
              <a:rPr lang="de-DE" sz="2400" dirty="0" smtClean="0">
                <a:latin typeface="Arial"/>
                <a:cs typeface="Arial"/>
              </a:rPr>
              <a:t> Korrektur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736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Daten: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4600" y="60736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lok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990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Faktor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9800" y="990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Ebenen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990601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between/within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607367"/>
            <a:ext cx="1706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names(lok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6628" y="198343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Kons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4428" y="1983432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b, d, 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02896" y="198343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6628" y="244509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24428" y="2445097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initial,medial,final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2896" y="2445097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28" y="2906762"/>
            <a:ext cx="424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24428" y="2906762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m, 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02896" y="2906762"/>
            <a:ext cx="2179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45720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RM-ANOVA ausführen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6628" y="534069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lok.aov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81800" y="607367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attach(lok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72028" y="534069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= </a:t>
            </a:r>
            <a:r>
              <a:rPr lang="en-US" sz="2400" dirty="0" err="1" smtClean="0">
                <a:solidFill>
                  <a:srgbClr val="FF0000"/>
                </a:solidFill>
                <a:latin typeface="Arial"/>
                <a:cs typeface="Arial"/>
              </a:rPr>
              <a:t>aov(slopes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 ~ G * </a:t>
            </a:r>
            <a:r>
              <a:rPr lang="en-US" sz="2400" dirty="0" err="1" smtClean="0">
                <a:solidFill>
                  <a:srgbClr val="FF0000"/>
                </a:solidFill>
                <a:latin typeface="Arial"/>
                <a:cs typeface="Arial"/>
              </a:rPr>
              <a:t>Kons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 * P + </a:t>
            </a:r>
            <a:r>
              <a:rPr lang="en-US" sz="2400" dirty="0" err="1" smtClean="0">
                <a:solidFill>
                  <a:srgbClr val="FF0000"/>
                </a:solidFill>
                <a:latin typeface="Arial"/>
                <a:cs typeface="Arial"/>
              </a:rPr>
              <a:t>Error(Spr/(Kons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 * P)))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6628" y="6100465"/>
            <a:ext cx="521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summary(lok.aov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000" y="73967"/>
            <a:ext cx="8001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ANOVA mit Messwiederholungen: </a:t>
            </a:r>
            <a:r>
              <a:rPr lang="de-DE" sz="2400" dirty="0" err="1" smtClean="0">
                <a:latin typeface="Arial"/>
                <a:cs typeface="Arial"/>
              </a:rPr>
              <a:t>between</a:t>
            </a:r>
            <a:r>
              <a:rPr lang="de-DE" sz="2400" dirty="0" smtClean="0">
                <a:latin typeface="Arial"/>
                <a:cs typeface="Arial"/>
              </a:rPr>
              <a:t> und </a:t>
            </a:r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6628" y="3368427"/>
            <a:ext cx="663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Spr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24428" y="3368427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Sprecher...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02896" y="3431232"/>
            <a:ext cx="287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381000" y="1371600"/>
            <a:ext cx="9525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490904" y="681335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524000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52399"/>
            <a:ext cx="8001000" cy="6477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ourier"/>
                <a:cs typeface="Courier"/>
              </a:rPr>
              <a:t>Error: </a:t>
            </a:r>
            <a:r>
              <a:rPr lang="en-US" sz="1600" b="1" dirty="0" err="1" smtClean="0">
                <a:latin typeface="Courier"/>
                <a:cs typeface="Courier"/>
              </a:rPr>
              <a:t>Spr</a:t>
            </a:r>
            <a:endParaRPr lang="en-US" sz="1600" b="1" dirty="0" smtClean="0">
              <a:latin typeface="Courier"/>
              <a:cs typeface="Courier"/>
            </a:endParaRPr>
          </a:p>
          <a:p>
            <a:r>
              <a:rPr lang="en-US" sz="1600" b="1" dirty="0" smtClean="0">
                <a:latin typeface="Courier"/>
                <a:cs typeface="Courier"/>
              </a:rPr>
              <a:t>          </a:t>
            </a:r>
            <a:r>
              <a:rPr lang="en-US" sz="1600" b="1" dirty="0" err="1" smtClean="0">
                <a:latin typeface="Courier"/>
                <a:cs typeface="Courier"/>
              </a:rPr>
              <a:t>Df</a:t>
            </a:r>
            <a:r>
              <a:rPr lang="en-US" sz="1600" b="1" dirty="0" smtClean="0">
                <a:latin typeface="Courier"/>
                <a:cs typeface="Courier"/>
              </a:rPr>
              <a:t>   Sum Sq  Mean Sq F value Pr(&gt;F)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G          1 0.005760 0.005760  0.3105 0.5926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Residuals  8 0.148422 0.018553               </a:t>
            </a:r>
          </a:p>
          <a:p>
            <a:endParaRPr lang="en-US" sz="1600" b="1" dirty="0" smtClean="0">
              <a:latin typeface="Courier"/>
              <a:cs typeface="Courier"/>
            </a:endParaRPr>
          </a:p>
          <a:p>
            <a:r>
              <a:rPr lang="en-US" sz="1600" b="1" dirty="0" smtClean="0">
                <a:latin typeface="Courier"/>
                <a:cs typeface="Courier"/>
              </a:rPr>
              <a:t>Error: </a:t>
            </a:r>
            <a:r>
              <a:rPr lang="en-US" sz="1600" b="1" dirty="0" err="1" smtClean="0">
                <a:latin typeface="Courier"/>
                <a:cs typeface="Courier"/>
              </a:rPr>
              <a:t>Spr:Kons</a:t>
            </a:r>
            <a:endParaRPr lang="en-US" sz="1600" b="1" dirty="0" smtClean="0">
              <a:latin typeface="Courier"/>
              <a:cs typeface="Courier"/>
            </a:endParaRPr>
          </a:p>
          <a:p>
            <a:r>
              <a:rPr lang="en-US" sz="1600" b="1" dirty="0" smtClean="0">
                <a:latin typeface="Courier"/>
                <a:cs typeface="Courier"/>
              </a:rPr>
              <a:t>          </a:t>
            </a:r>
            <a:r>
              <a:rPr lang="en-US" sz="1600" b="1" dirty="0" err="1" smtClean="0">
                <a:latin typeface="Courier"/>
                <a:cs typeface="Courier"/>
              </a:rPr>
              <a:t>Df</a:t>
            </a:r>
            <a:r>
              <a:rPr lang="en-US" sz="1600" b="1" dirty="0" smtClean="0">
                <a:latin typeface="Courier"/>
                <a:cs typeface="Courier"/>
              </a:rPr>
              <a:t>  Sum Sq Mean Sq F value    Pr(&gt;F)    </a:t>
            </a:r>
          </a:p>
          <a:p>
            <a:r>
              <a:rPr lang="en-US" sz="1600" b="1" dirty="0" err="1" smtClean="0">
                <a:latin typeface="Courier"/>
                <a:cs typeface="Courier"/>
              </a:rPr>
              <a:t>Kons</a:t>
            </a:r>
            <a:r>
              <a:rPr lang="en-US" sz="1600" b="1" dirty="0" smtClean="0">
                <a:latin typeface="Courier"/>
                <a:cs typeface="Courier"/>
              </a:rPr>
              <a:t>       2 2.32113 1.16056 70.8838 1.119e-08 ***</a:t>
            </a:r>
          </a:p>
          <a:p>
            <a:r>
              <a:rPr lang="en-US" sz="1600" b="1" dirty="0" err="1" smtClean="0">
                <a:latin typeface="Courier"/>
                <a:cs typeface="Courier"/>
              </a:rPr>
              <a:t>G:Kons</a:t>
            </a:r>
            <a:r>
              <a:rPr lang="en-US" sz="1600" b="1" dirty="0" smtClean="0">
                <a:latin typeface="Courier"/>
                <a:cs typeface="Courier"/>
              </a:rPr>
              <a:t>     2 0.03971 0.01985  1.2126    0.3233    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Residuals 16 0.26196 0.01637                      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---</a:t>
            </a:r>
          </a:p>
          <a:p>
            <a:r>
              <a:rPr lang="en-US" sz="1600" b="1" dirty="0" err="1" smtClean="0">
                <a:latin typeface="Courier"/>
                <a:cs typeface="Courier"/>
              </a:rPr>
              <a:t>Signif</a:t>
            </a:r>
            <a:r>
              <a:rPr lang="en-US" sz="1600" b="1" dirty="0" smtClean="0">
                <a:latin typeface="Courier"/>
                <a:cs typeface="Courier"/>
              </a:rPr>
              <a:t>. codes:  0 '***' 0.001 '**' 0.01 '*' 0.05 '.' 0.1 ' ' 1 </a:t>
            </a:r>
          </a:p>
          <a:p>
            <a:endParaRPr lang="en-US" sz="1600" b="1" dirty="0" smtClean="0">
              <a:latin typeface="Courier"/>
              <a:cs typeface="Courier"/>
            </a:endParaRPr>
          </a:p>
          <a:p>
            <a:r>
              <a:rPr lang="en-US" sz="1600" b="1" dirty="0" smtClean="0">
                <a:latin typeface="Courier"/>
                <a:cs typeface="Courier"/>
              </a:rPr>
              <a:t>Error: </a:t>
            </a:r>
            <a:r>
              <a:rPr lang="en-US" sz="1600" b="1" dirty="0" err="1" smtClean="0">
                <a:latin typeface="Courier"/>
                <a:cs typeface="Courier"/>
              </a:rPr>
              <a:t>Spr:P</a:t>
            </a:r>
            <a:endParaRPr lang="en-US" sz="1600" b="1" dirty="0" smtClean="0">
              <a:latin typeface="Courier"/>
              <a:cs typeface="Courier"/>
            </a:endParaRPr>
          </a:p>
          <a:p>
            <a:r>
              <a:rPr lang="en-US" sz="1600" b="1" dirty="0" smtClean="0">
                <a:latin typeface="Courier"/>
                <a:cs typeface="Courier"/>
              </a:rPr>
              <a:t>          </a:t>
            </a:r>
            <a:r>
              <a:rPr lang="en-US" sz="1600" b="1" dirty="0" err="1" smtClean="0">
                <a:latin typeface="Courier"/>
                <a:cs typeface="Courier"/>
              </a:rPr>
              <a:t>Df</a:t>
            </a:r>
            <a:r>
              <a:rPr lang="en-US" sz="1600" b="1" dirty="0" smtClean="0">
                <a:latin typeface="Courier"/>
                <a:cs typeface="Courier"/>
              </a:rPr>
              <a:t>   Sum Sq  Mean Sq F value  Pr(&gt;F)  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P          2 0.053816 0.026908  3.4211 0.05795 .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G:P        2 0.030807 0.015403  1.9584 0.17346  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Residuals 16 0.125844 0.007865                  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---</a:t>
            </a:r>
          </a:p>
          <a:p>
            <a:r>
              <a:rPr lang="en-US" sz="1600" b="1" dirty="0" err="1" smtClean="0">
                <a:latin typeface="Courier"/>
                <a:cs typeface="Courier"/>
              </a:rPr>
              <a:t>Signif</a:t>
            </a:r>
            <a:r>
              <a:rPr lang="en-US" sz="1600" b="1" dirty="0" smtClean="0">
                <a:latin typeface="Courier"/>
                <a:cs typeface="Courier"/>
              </a:rPr>
              <a:t>. codes:  0 '***' 0.001 '**' 0.01 '*' 0.05 '.' 0.1 ' ' 1 </a:t>
            </a:r>
          </a:p>
          <a:p>
            <a:endParaRPr lang="en-US" sz="1600" b="1" dirty="0" smtClean="0">
              <a:latin typeface="Courier"/>
              <a:cs typeface="Courier"/>
            </a:endParaRPr>
          </a:p>
          <a:p>
            <a:r>
              <a:rPr lang="en-US" sz="1600" b="1" dirty="0" smtClean="0">
                <a:latin typeface="Courier"/>
                <a:cs typeface="Courier"/>
              </a:rPr>
              <a:t>Error: </a:t>
            </a:r>
            <a:r>
              <a:rPr lang="en-US" sz="1600" b="1" dirty="0" err="1" smtClean="0">
                <a:latin typeface="Courier"/>
                <a:cs typeface="Courier"/>
              </a:rPr>
              <a:t>Spr:Kons:P</a:t>
            </a:r>
            <a:endParaRPr lang="en-US" sz="1600" b="1" dirty="0" smtClean="0">
              <a:latin typeface="Courier"/>
              <a:cs typeface="Courier"/>
            </a:endParaRPr>
          </a:p>
          <a:p>
            <a:r>
              <a:rPr lang="en-US" sz="1600" b="1" dirty="0" smtClean="0">
                <a:latin typeface="Courier"/>
                <a:cs typeface="Courier"/>
              </a:rPr>
              <a:t>          </a:t>
            </a:r>
            <a:r>
              <a:rPr lang="en-US" sz="1600" b="1" dirty="0" err="1" smtClean="0">
                <a:latin typeface="Courier"/>
                <a:cs typeface="Courier"/>
              </a:rPr>
              <a:t>Df</a:t>
            </a:r>
            <a:r>
              <a:rPr lang="en-US" sz="1600" b="1" dirty="0" smtClean="0">
                <a:latin typeface="Courier"/>
                <a:cs typeface="Courier"/>
              </a:rPr>
              <a:t>  Sum Sq Mean Sq F value    Pr(&gt;F)    </a:t>
            </a:r>
          </a:p>
          <a:p>
            <a:r>
              <a:rPr lang="en-US" sz="1600" b="1" dirty="0" err="1" smtClean="0">
                <a:latin typeface="Courier"/>
                <a:cs typeface="Courier"/>
              </a:rPr>
              <a:t>Kons:P</a:t>
            </a:r>
            <a:r>
              <a:rPr lang="en-US" sz="1600" b="1" dirty="0" smtClean="0">
                <a:latin typeface="Courier"/>
                <a:cs typeface="Courier"/>
              </a:rPr>
              <a:t>     4 0.62695 0.15674 19.3407 3.557e-08 ***</a:t>
            </a:r>
          </a:p>
          <a:p>
            <a:r>
              <a:rPr lang="en-US" sz="1600" b="1" dirty="0" err="1" smtClean="0">
                <a:latin typeface="Courier"/>
                <a:cs typeface="Courier"/>
              </a:rPr>
              <a:t>G:Kons:P</a:t>
            </a:r>
            <a:r>
              <a:rPr lang="en-US" sz="1600" b="1" dirty="0" smtClean="0">
                <a:latin typeface="Courier"/>
                <a:cs typeface="Courier"/>
              </a:rPr>
              <a:t>   4 0.09279 0.02320  2.8624   0.03908 *  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Residuals 32 0.25933 0.00810 </a:t>
            </a:r>
            <a:endParaRPr lang="de-DE" sz="1600" b="1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47935"/>
            <a:ext cx="6172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Greenhouse-Geisser</a:t>
            </a:r>
            <a:r>
              <a:rPr lang="de-DE" sz="2400" dirty="0" smtClean="0">
                <a:latin typeface="Arial"/>
                <a:cs typeface="Arial"/>
              </a:rPr>
              <a:t> Korrektur, Faktor </a:t>
            </a:r>
            <a:r>
              <a:rPr lang="de-DE" sz="2400" dirty="0" err="1" smtClean="0">
                <a:latin typeface="Arial"/>
                <a:cs typeface="Arial"/>
              </a:rPr>
              <a:t>Kons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2986" y="20574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ep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 =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epsilon(slopes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Kons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Spr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2986" y="5257800"/>
            <a:ext cx="8197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Greenhouse-</a:t>
            </a:r>
            <a:r>
              <a:rPr lang="en-US" b="1" dirty="0" err="1" smtClean="0">
                <a:latin typeface="Courier New"/>
                <a:cs typeface="Courier New"/>
              </a:rPr>
              <a:t>Geisser</a:t>
            </a:r>
            <a:r>
              <a:rPr lang="en-US" b="1" dirty="0" smtClean="0">
                <a:latin typeface="Courier New"/>
                <a:cs typeface="Courier New"/>
              </a:rPr>
              <a:t> epsilon        Huynh-</a:t>
            </a:r>
            <a:r>
              <a:rPr lang="en-US" b="1" dirty="0" err="1" smtClean="0">
                <a:latin typeface="Courier New"/>
                <a:cs typeface="Courier New"/>
              </a:rPr>
              <a:t>Feldt</a:t>
            </a:r>
            <a:r>
              <a:rPr lang="en-US" b="1" dirty="0" smtClean="0">
                <a:latin typeface="Courier New"/>
                <a:cs typeface="Courier New"/>
              </a:rPr>
              <a:t> epsilon 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               0.9309326                  1.1640752</a:t>
            </a:r>
            <a:endParaRPr lang="de-DE" b="1" dirty="0" smtClean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3429000"/>
            <a:ext cx="542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Faktor für </a:t>
            </a:r>
            <a:r>
              <a:rPr lang="de-DE" sz="2400" dirty="0" smtClean="0">
                <a:latin typeface="Arial"/>
                <a:cs typeface="Arial"/>
              </a:rPr>
              <a:t>den </a:t>
            </a:r>
            <a:r>
              <a:rPr lang="de-DE" sz="2400" dirty="0" smtClean="0">
                <a:latin typeface="Arial"/>
                <a:cs typeface="Arial"/>
              </a:rPr>
              <a:t>ɛ berechnet werden soll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10668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Abhängige Variabel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88198" y="1066800"/>
            <a:ext cx="2408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Sprecher-Faktor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3355033" y="2897833"/>
            <a:ext cx="75753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2402533" y="1792932"/>
            <a:ext cx="52893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4495800" y="1529258"/>
            <a:ext cx="717786" cy="5289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4696" y="4796135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ep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066800"/>
            <a:ext cx="7848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Error: </a:t>
            </a:r>
            <a:r>
              <a:rPr lang="en-US" b="1" dirty="0" err="1" smtClean="0">
                <a:latin typeface="Courier New"/>
                <a:cs typeface="Courier New"/>
              </a:rPr>
              <a:t>Spr:Kons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          </a:t>
            </a:r>
            <a:r>
              <a:rPr lang="en-US" b="1" dirty="0" err="1" smtClean="0">
                <a:latin typeface="Courier New"/>
                <a:cs typeface="Courier New"/>
              </a:rPr>
              <a:t>Df</a:t>
            </a:r>
            <a:r>
              <a:rPr lang="en-US" b="1" dirty="0" smtClean="0">
                <a:latin typeface="Courier New"/>
                <a:cs typeface="Courier New"/>
              </a:rPr>
              <a:t>  Sum Sq Mean Sq F value    Pr(&gt;F)    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Kons</a:t>
            </a:r>
            <a:r>
              <a:rPr lang="en-US" b="1" dirty="0" smtClean="0">
                <a:latin typeface="Courier New"/>
                <a:cs typeface="Courier New"/>
              </a:rPr>
              <a:t>       </a:t>
            </a:r>
            <a:r>
              <a:rPr lang="en-US" b="1" dirty="0" smtClean="0">
                <a:solidFill>
                  <a:srgbClr val="3366FF"/>
                </a:solidFill>
                <a:latin typeface="Courier New"/>
                <a:cs typeface="Courier New"/>
              </a:rPr>
              <a:t>2</a:t>
            </a:r>
            <a:r>
              <a:rPr lang="en-US" b="1" dirty="0" smtClean="0">
                <a:latin typeface="Courier New"/>
                <a:cs typeface="Courier New"/>
              </a:rPr>
              <a:t> 2.32113 1.16056 </a:t>
            </a:r>
            <a:r>
              <a:rPr lang="en-US" b="1" dirty="0" smtClean="0">
                <a:solidFill>
                  <a:srgbClr val="9BBB59"/>
                </a:solidFill>
                <a:latin typeface="Courier New"/>
                <a:cs typeface="Courier New"/>
              </a:rPr>
              <a:t>70.8838</a:t>
            </a:r>
            <a:r>
              <a:rPr lang="en-US" b="1" dirty="0" smtClean="0">
                <a:latin typeface="Courier New"/>
                <a:cs typeface="Courier New"/>
              </a:rPr>
              <a:t> 1.119e-08 ***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G:Kons</a:t>
            </a:r>
            <a:r>
              <a:rPr lang="en-US" b="1" dirty="0" smtClean="0">
                <a:latin typeface="Courier New"/>
                <a:cs typeface="Courier New"/>
              </a:rPr>
              <a:t>     2 0.03971 0.01985  1.2126    0.3233    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Residuals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16</a:t>
            </a:r>
            <a:r>
              <a:rPr lang="en-US" b="1" dirty="0" smtClean="0">
                <a:latin typeface="Courier New"/>
                <a:cs typeface="Courier New"/>
              </a:rPr>
              <a:t> 0.26196 0.01637         </a:t>
            </a:r>
            <a:r>
              <a:rPr lang="en-US" b="1" dirty="0" smtClean="0">
                <a:solidFill>
                  <a:srgbClr val="4F81BD"/>
                </a:solidFill>
                <a:latin typeface="Courier New"/>
                <a:cs typeface="Courier New"/>
              </a:rPr>
              <a:t>       </a:t>
            </a:r>
            <a:r>
              <a:rPr lang="en-US" b="1" dirty="0" smtClean="0">
                <a:latin typeface="Courier New"/>
                <a:cs typeface="Courier New"/>
              </a:rPr>
              <a:t>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598003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Freiheitsgrade und daher der p-Wert wird mit ɛ gewichtet: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3424535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2 * (1 - pf(</a:t>
            </a:r>
            <a:r>
              <a:rPr lang="en-US" sz="24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70.8838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smtClean="0">
                <a:solidFill>
                  <a:srgbClr val="3366FF"/>
                </a:solidFill>
                <a:latin typeface="Arial"/>
                <a:cs typeface="Arial"/>
              </a:rPr>
              <a:t>2</a:t>
            </a:r>
            <a:r>
              <a:rPr lang="en-US" sz="2400" dirty="0" smtClean="0">
                <a:latin typeface="Arial"/>
                <a:cs typeface="Arial"/>
              </a:rPr>
              <a:t>*</a:t>
            </a:r>
            <a:r>
              <a:rPr lang="en-US" sz="2400" dirty="0" err="1" smtClean="0">
                <a:latin typeface="Arial"/>
                <a:cs typeface="Arial"/>
              </a:rPr>
              <a:t>ep</a:t>
            </a:r>
            <a:r>
              <a:rPr lang="en-US" sz="2400" dirty="0" smtClean="0">
                <a:latin typeface="Arial"/>
                <a:cs typeface="Arial"/>
              </a:rPr>
              <a:t> [1], 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16</a:t>
            </a:r>
            <a:r>
              <a:rPr lang="en-US" sz="2400" dirty="0" smtClean="0">
                <a:latin typeface="Arial"/>
                <a:cs typeface="Arial"/>
              </a:rPr>
              <a:t>*</a:t>
            </a:r>
            <a:r>
              <a:rPr lang="en-US" sz="2400" dirty="0" err="1" smtClean="0">
                <a:latin typeface="Arial"/>
                <a:cs typeface="Arial"/>
              </a:rPr>
              <a:t>ep</a:t>
            </a:r>
            <a:r>
              <a:rPr lang="en-US" sz="2400" dirty="0" smtClean="0">
                <a:latin typeface="Arial"/>
                <a:cs typeface="Arial"/>
              </a:rPr>
              <a:t> [1])) 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8862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[1] 6.617335e-08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948029"/>
            <a:ext cx="7772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Der Einfluss der Artikulationsstelle auf die Neigungen war signifikant  (F(</a:t>
            </a:r>
            <a:r>
              <a:rPr lang="en-US" sz="2400" dirty="0" smtClean="0">
                <a:latin typeface="Arial"/>
                <a:cs typeface="Arial"/>
              </a:rPr>
              <a:t>1.86</a:t>
            </a:r>
            <a:r>
              <a:rPr lang="de-DE" sz="2400" dirty="0" smtClean="0">
                <a:latin typeface="Arial"/>
                <a:cs typeface="Arial"/>
              </a:rPr>
              <a:t>, </a:t>
            </a:r>
            <a:r>
              <a:rPr lang="en-US" sz="2400" dirty="0" smtClean="0">
                <a:latin typeface="Arial"/>
                <a:cs typeface="Arial"/>
              </a:rPr>
              <a:t>14.89</a:t>
            </a:r>
            <a:r>
              <a:rPr lang="de-DE" sz="2400" dirty="0" smtClean="0">
                <a:latin typeface="Arial"/>
                <a:cs typeface="Arial"/>
              </a:rPr>
              <a:t>) = 70.88, p &lt; 0.001, </a:t>
            </a:r>
            <a:r>
              <a:rPr lang="de-DE" sz="2400" dirty="0" err="1" smtClean="0">
                <a:latin typeface="Arial"/>
                <a:cs typeface="Arial"/>
              </a:rPr>
              <a:t>Greenhouse-Geisser</a:t>
            </a:r>
            <a:r>
              <a:rPr lang="de-DE" sz="2400" dirty="0" smtClean="0">
                <a:latin typeface="Arial"/>
                <a:cs typeface="Arial"/>
              </a:rPr>
              <a:t> korrigiert).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147935"/>
            <a:ext cx="7315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Anwendung von </a:t>
            </a:r>
            <a:r>
              <a:rPr lang="de-DE" sz="2400" dirty="0" err="1" smtClean="0">
                <a:latin typeface="Arial"/>
                <a:cs typeface="Arial"/>
              </a:rPr>
              <a:t>Greenhouse-Geisser</a:t>
            </a:r>
            <a:r>
              <a:rPr lang="de-DE" sz="2400" dirty="0" smtClean="0">
                <a:latin typeface="Arial"/>
                <a:cs typeface="Arial"/>
              </a:rPr>
              <a:t> Korrektur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505200" y="3886200"/>
            <a:ext cx="1600200" cy="1524000"/>
            <a:chOff x="3505200" y="3886200"/>
            <a:chExt cx="1600200" cy="1524000"/>
          </a:xfrm>
        </p:grpSpPr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2819400" y="4572000"/>
              <a:ext cx="15240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3924300" y="4229100"/>
              <a:ext cx="1524000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2362200" y="1981200"/>
            <a:ext cx="4516548" cy="1905000"/>
            <a:chOff x="2362200" y="1981200"/>
            <a:chExt cx="4516548" cy="1905000"/>
          </a:xfrm>
        </p:grpSpPr>
        <p:cxnSp>
          <p:nvCxnSpPr>
            <p:cNvPr id="13" name="Straight Arrow Connector 12"/>
            <p:cNvCxnSpPr/>
            <p:nvPr/>
          </p:nvCxnSpPr>
          <p:spPr>
            <a:xfrm flipV="1">
              <a:off x="2362200" y="1981200"/>
              <a:ext cx="3962400" cy="1905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770452" y="2136338"/>
              <a:ext cx="11082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solidFill>
                    <a:srgbClr val="4F81BD"/>
                  </a:solidFill>
                  <a:latin typeface="Arial"/>
                  <a:cs typeface="Arial"/>
                </a:rPr>
                <a:t>ersetzt</a:t>
              </a:r>
              <a:endParaRPr lang="de-DE" sz="2400" dirty="0" smtClean="0">
                <a:solidFill>
                  <a:srgbClr val="4F81BD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1"/>
            <a:ext cx="7848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Greenhouse-Geisser</a:t>
            </a:r>
            <a:r>
              <a:rPr lang="de-DE" sz="2400" dirty="0" smtClean="0">
                <a:latin typeface="Arial"/>
                <a:cs typeface="Arial"/>
              </a:rPr>
              <a:t> Korrigierung für Faktor 'Position'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481863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pos.ep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219200"/>
            <a:ext cx="685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Error: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Spr:P</a:t>
            </a:r>
            <a:endParaRPr lang="en-US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Df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  Sum Sq  Mean Sq F value  Pr(&gt;F)  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P          2 0.053816 0.026908  3.4211 0.05795 .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G:P        2 0.030807 0.015403  1.9584 0.17346  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Residuals 16 0.125844 0.007865            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40986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2 * (1 - pf(</a:t>
            </a:r>
            <a:r>
              <a:rPr lang="en-US" sz="2400" b="1" dirty="0" smtClean="0">
                <a:solidFill>
                  <a:srgbClr val="9BBB59"/>
                </a:solidFill>
                <a:latin typeface="Courier New"/>
                <a:cs typeface="Courier New"/>
              </a:rPr>
              <a:t>3.4211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smtClean="0">
                <a:solidFill>
                  <a:srgbClr val="3366FF"/>
                </a:solidFill>
                <a:latin typeface="Arial"/>
                <a:cs typeface="Arial"/>
              </a:rPr>
              <a:t>2</a:t>
            </a:r>
            <a:r>
              <a:rPr lang="en-US" sz="2400" dirty="0" smtClean="0">
                <a:latin typeface="Arial"/>
                <a:cs typeface="Arial"/>
              </a:rPr>
              <a:t>*</a:t>
            </a:r>
            <a:r>
              <a:rPr lang="en-US" sz="2400" dirty="0" err="1" smtClean="0">
                <a:latin typeface="Arial"/>
                <a:cs typeface="Arial"/>
              </a:rPr>
              <a:t>pos.ep</a:t>
            </a:r>
            <a:r>
              <a:rPr lang="en-US" sz="2400" dirty="0" smtClean="0">
                <a:latin typeface="Arial"/>
                <a:cs typeface="Arial"/>
              </a:rPr>
              <a:t> [1], 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16</a:t>
            </a:r>
            <a:r>
              <a:rPr lang="en-US" sz="2400" dirty="0" smtClean="0">
                <a:latin typeface="Arial"/>
                <a:cs typeface="Arial"/>
              </a:rPr>
              <a:t>*</a:t>
            </a:r>
            <a:r>
              <a:rPr lang="en-US" sz="2400" dirty="0" err="1" smtClean="0">
                <a:latin typeface="Arial"/>
                <a:cs typeface="Arial"/>
              </a:rPr>
              <a:t>pos.ep</a:t>
            </a:r>
            <a:r>
              <a:rPr lang="en-US" sz="2400" dirty="0" smtClean="0">
                <a:latin typeface="Arial"/>
                <a:cs typeface="Arial"/>
              </a:rPr>
              <a:t> [1])) 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4856201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[1] 0.1378011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5638801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Position hatte keinen signifikanten Einfluss auf die Neigungen.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09800" y="3481863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=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epsilon(slopes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, P,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Spr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500" y="457200"/>
            <a:ext cx="2362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post-hoc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tests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9812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Post-hoc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tests</a:t>
            </a:r>
            <a:r>
              <a:rPr lang="de-DE" sz="2400" dirty="0" smtClean="0">
                <a:latin typeface="Arial"/>
                <a:cs typeface="Arial"/>
              </a:rPr>
              <a:t> müssen durchgeführt werden, wenn Interaktionen vorliegen, weil das heißt: man kann </a:t>
            </a:r>
            <a:r>
              <a:rPr lang="de-DE" sz="2400" b="1" dirty="0" smtClean="0">
                <a:latin typeface="Arial"/>
                <a:cs typeface="Arial"/>
              </a:rPr>
              <a:t>einen signifikanten Haupteffekt nicht uneingeschränkt annehmen.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8990</TotalTime>
  <Words>2971</Words>
  <Application>Microsoft Macintosh PowerPoint</Application>
  <PresentationFormat>On-screen Show (4:3)</PresentationFormat>
  <Paragraphs>384</Paragraphs>
  <Slides>27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IPS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Harrington</dc:creator>
  <cp:lastModifiedBy>Jonathan Harrington</cp:lastModifiedBy>
  <cp:revision>93</cp:revision>
  <dcterms:created xsi:type="dcterms:W3CDTF">2008-07-18T04:42:47Z</dcterms:created>
  <dcterms:modified xsi:type="dcterms:W3CDTF">2008-07-18T05:40:48Z</dcterms:modified>
</cp:coreProperties>
</file>