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s/slide22.xml" ContentType="application/vnd.openxmlformats-officedocument.presentationml.slide+xml"/>
  <Override PartName="/ppt/slides/slide28.xml" ContentType="application/vnd.openxmlformats-officedocument.presentationml.slid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s/slide30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embeddings/Microsoft_Equation8.bin" ContentType="application/vnd.openxmlformats-officedocument.oleObject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Default Extension="wmf" ContentType="image/x-wmf"/>
  <Override PartName="/ppt/embeddings/Microsoft_Equation12.bin" ContentType="application/vnd.openxmlformats-officedocument.oleObject"/>
  <Override PartName="/ppt/slides/slide25.xml" ContentType="application/vnd.openxmlformats-officedocument.presentationml.slide+xml"/>
  <Override PartName="/ppt/embeddings/Microsoft_Equation2.bin" ContentType="application/vnd.openxmlformats-officedocument.oleObject"/>
  <Override PartName="/ppt/embeddings/Microsoft_Equation11.bin" ContentType="application/vnd.openxmlformats-officedocument.oleObject"/>
  <Override PartName="/ppt/embeddings/Microsoft_Equation4.bin" ContentType="application/vnd.openxmlformats-officedocument.oleObject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embeddings/Microsoft_Equation10.bin" ContentType="application/vnd.openxmlformats-officedocument.oleObject"/>
  <Override PartName="/ppt/slides/slide34.xml" ContentType="application/vnd.openxmlformats-officedocument.presentationml.slide+xml"/>
  <Override PartName="/ppt/embeddings/Microsoft_Equation5.bin" ContentType="application/vnd.openxmlformats-officedocument.oleObject"/>
  <Default Extension="pict" ContentType="image/pict"/>
  <Override PartName="/ppt/embeddings/Microsoft_Equation7.bin" ContentType="application/vnd.openxmlformats-officedocument.oleObject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3.xml" ContentType="application/vnd.openxmlformats-officedocument.presentationml.slide+xml"/>
  <Override PartName="/ppt/presProps.xml" ContentType="application/vnd.openxmlformats-officedocument.presentationml.presProps+xml"/>
  <Default Extension="vml" ContentType="application/vnd.openxmlformats-officedocument.vmlDrawing"/>
  <Default Extension="jpeg" ContentType="image/jpe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embeddings/Microsoft_Equation1.bin" ContentType="application/vnd.openxmlformats-officedocument.oleObject"/>
  <Override PartName="/ppt/slides/slide27.xml" ContentType="application/vnd.openxmlformats-officedocument.presentationml.slide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8.xml" ContentType="application/vnd.openxmlformats-officedocument.presentationml.slide+xml"/>
  <Override PartName="/ppt/slides/slide31.xml" ContentType="application/vnd.openxmlformats-officedocument.presentationml.slide+xml"/>
  <Override PartName="/ppt/slides/slide15.xml" ContentType="application/vnd.openxmlformats-officedocument.presentationml.slide+xml"/>
  <Override PartName="/ppt/embeddings/Microsoft_Equation9.bin" ContentType="application/vnd.openxmlformats-officedocument.oleObject"/>
  <Default Extension="bin" ContentType="application/vnd.openxmlformats-officedocument.presentationml.printerSettings"/>
  <Override PartName="/ppt/embeddings/Microsoft_Equation6.bin" ContentType="application/vnd.openxmlformats-officedocument.oleObject"/>
  <Default Extension="rels" ContentType="application/vnd.openxmlformats-package.relationships+xml"/>
  <Override PartName="/ppt/slides/slide9.xml" ContentType="application/vnd.openxmlformats-officedocument.presentationml.slide+xml"/>
  <Override PartName="/ppt/embeddings/Microsoft_Equation3.bin" ContentType="application/vnd.openxmlformats-officedocument.oleObject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19.xml" ContentType="application/vnd.openxmlformats-officedocument.presentationml.slide+xml"/>
  <Override PartName="/ppt/slides/slide12.xml" ContentType="application/vnd.openxmlformats-officedocument.presentationml.slide+xml"/>
  <Override PartName="/ppt/slides/slide2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sldIdLst>
    <p:sldId id="368" r:id="rId2"/>
    <p:sldId id="377" r:id="rId3"/>
    <p:sldId id="378" r:id="rId4"/>
    <p:sldId id="379" r:id="rId5"/>
    <p:sldId id="380" r:id="rId6"/>
    <p:sldId id="386" r:id="rId7"/>
    <p:sldId id="398" r:id="rId8"/>
    <p:sldId id="387" r:id="rId9"/>
    <p:sldId id="388" r:id="rId10"/>
    <p:sldId id="391" r:id="rId11"/>
    <p:sldId id="392" r:id="rId12"/>
    <p:sldId id="395" r:id="rId13"/>
    <p:sldId id="400" r:id="rId14"/>
    <p:sldId id="397" r:id="rId15"/>
    <p:sldId id="334" r:id="rId16"/>
    <p:sldId id="353" r:id="rId17"/>
    <p:sldId id="354" r:id="rId18"/>
    <p:sldId id="369" r:id="rId19"/>
    <p:sldId id="355" r:id="rId20"/>
    <p:sldId id="358" r:id="rId21"/>
    <p:sldId id="360" r:id="rId22"/>
    <p:sldId id="361" r:id="rId23"/>
    <p:sldId id="362" r:id="rId24"/>
    <p:sldId id="402" r:id="rId25"/>
    <p:sldId id="403" r:id="rId26"/>
    <p:sldId id="404" r:id="rId27"/>
    <p:sldId id="364" r:id="rId28"/>
    <p:sldId id="413" r:id="rId29"/>
    <p:sldId id="405" r:id="rId30"/>
    <p:sldId id="406" r:id="rId31"/>
    <p:sldId id="407" r:id="rId32"/>
    <p:sldId id="408" r:id="rId33"/>
    <p:sldId id="409" r:id="rId34"/>
    <p:sldId id="410" r:id="rId35"/>
    <p:sldId id="411" r:id="rId36"/>
    <p:sldId id="412" r:id="rId3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sz="2400" kern="1200">
        <a:solidFill>
          <a:srgbClr val="FF3300"/>
        </a:solidFill>
        <a:latin typeface="Arial" charset="0"/>
        <a:ea typeface="Arial" charset="0"/>
        <a:cs typeface="Arial" charset="0"/>
      </a:defRPr>
    </a:lvl1pPr>
    <a:lvl2pPr marL="457200" algn="l" rtl="0" fontAlgn="base">
      <a:spcBef>
        <a:spcPct val="50000"/>
      </a:spcBef>
      <a:spcAft>
        <a:spcPct val="0"/>
      </a:spcAft>
      <a:defRPr sz="2400" kern="1200">
        <a:solidFill>
          <a:srgbClr val="FF3300"/>
        </a:solidFill>
        <a:latin typeface="Arial" charset="0"/>
        <a:ea typeface="Arial" charset="0"/>
        <a:cs typeface="Arial" charset="0"/>
      </a:defRPr>
    </a:lvl2pPr>
    <a:lvl3pPr marL="914400" algn="l" rtl="0" fontAlgn="base">
      <a:spcBef>
        <a:spcPct val="50000"/>
      </a:spcBef>
      <a:spcAft>
        <a:spcPct val="0"/>
      </a:spcAft>
      <a:defRPr sz="2400" kern="1200">
        <a:solidFill>
          <a:srgbClr val="FF3300"/>
        </a:solidFill>
        <a:latin typeface="Arial" charset="0"/>
        <a:ea typeface="Arial" charset="0"/>
        <a:cs typeface="Arial" charset="0"/>
      </a:defRPr>
    </a:lvl3pPr>
    <a:lvl4pPr marL="1371600" algn="l" rtl="0" fontAlgn="base">
      <a:spcBef>
        <a:spcPct val="50000"/>
      </a:spcBef>
      <a:spcAft>
        <a:spcPct val="0"/>
      </a:spcAft>
      <a:defRPr sz="2400" kern="1200">
        <a:solidFill>
          <a:srgbClr val="FF3300"/>
        </a:solidFill>
        <a:latin typeface="Arial" charset="0"/>
        <a:ea typeface="Arial" charset="0"/>
        <a:cs typeface="Arial" charset="0"/>
      </a:defRPr>
    </a:lvl4pPr>
    <a:lvl5pPr marL="1828800" algn="l" rtl="0" fontAlgn="base">
      <a:spcBef>
        <a:spcPct val="50000"/>
      </a:spcBef>
      <a:spcAft>
        <a:spcPct val="0"/>
      </a:spcAft>
      <a:defRPr sz="2400" kern="1200">
        <a:solidFill>
          <a:srgbClr val="FF3300"/>
        </a:solidFill>
        <a:latin typeface="Arial" charset="0"/>
        <a:ea typeface="Arial" charset="0"/>
        <a:cs typeface="Arial" charset="0"/>
      </a:defRPr>
    </a:lvl5pPr>
    <a:lvl6pPr marL="2286000" algn="l" defTabSz="457200" rtl="0" eaLnBrk="1" latinLnBrk="0" hangingPunct="1">
      <a:defRPr sz="2400" kern="1200">
        <a:solidFill>
          <a:srgbClr val="FF3300"/>
        </a:solidFill>
        <a:latin typeface="Arial" charset="0"/>
        <a:ea typeface="Arial" charset="0"/>
        <a:cs typeface="Arial" charset="0"/>
      </a:defRPr>
    </a:lvl6pPr>
    <a:lvl7pPr marL="2743200" algn="l" defTabSz="457200" rtl="0" eaLnBrk="1" latinLnBrk="0" hangingPunct="1">
      <a:defRPr sz="2400" kern="1200">
        <a:solidFill>
          <a:srgbClr val="FF3300"/>
        </a:solidFill>
        <a:latin typeface="Arial" charset="0"/>
        <a:ea typeface="Arial" charset="0"/>
        <a:cs typeface="Arial" charset="0"/>
      </a:defRPr>
    </a:lvl7pPr>
    <a:lvl8pPr marL="3200400" algn="l" defTabSz="457200" rtl="0" eaLnBrk="1" latinLnBrk="0" hangingPunct="1">
      <a:defRPr sz="2400" kern="1200">
        <a:solidFill>
          <a:srgbClr val="FF3300"/>
        </a:solidFill>
        <a:latin typeface="Arial" charset="0"/>
        <a:ea typeface="Arial" charset="0"/>
        <a:cs typeface="Arial" charset="0"/>
      </a:defRPr>
    </a:lvl8pPr>
    <a:lvl9pPr marL="3657600" algn="l" defTabSz="457200" rtl="0" eaLnBrk="1" latinLnBrk="0" hangingPunct="1">
      <a:defRPr sz="2400" kern="1200">
        <a:solidFill>
          <a:srgbClr val="FF3300"/>
        </a:solidFill>
        <a:latin typeface="Arial" charset="0"/>
        <a:ea typeface="Arial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666699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1792" y="-9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5" Type="http://schemas.openxmlformats.org/officeDocument/2006/relationships/slide" Target="slides/slide34.xml"/><Relationship Id="rId31" Type="http://schemas.openxmlformats.org/officeDocument/2006/relationships/slide" Target="slides/slide30.xml"/><Relationship Id="rId34" Type="http://schemas.openxmlformats.org/officeDocument/2006/relationships/slide" Target="slides/slide33.xml"/><Relationship Id="rId39" Type="http://schemas.openxmlformats.org/officeDocument/2006/relationships/presProps" Target="presProps.xml"/><Relationship Id="rId40" Type="http://schemas.openxmlformats.org/officeDocument/2006/relationships/viewProps" Target="viewProps.xml"/><Relationship Id="rId7" Type="http://schemas.openxmlformats.org/officeDocument/2006/relationships/slide" Target="slides/slide6.xml"/><Relationship Id="rId36" Type="http://schemas.openxmlformats.org/officeDocument/2006/relationships/slide" Target="slides/slide35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7" Type="http://schemas.openxmlformats.org/officeDocument/2006/relationships/slide" Target="slides/slide26.xml"/><Relationship Id="rId14" Type="http://schemas.openxmlformats.org/officeDocument/2006/relationships/slide" Target="slides/slide13.xml"/><Relationship Id="rId23" Type="http://schemas.openxmlformats.org/officeDocument/2006/relationships/slide" Target="slides/slide22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26" Type="http://schemas.openxmlformats.org/officeDocument/2006/relationships/slide" Target="slides/slide25.xml"/><Relationship Id="rId30" Type="http://schemas.openxmlformats.org/officeDocument/2006/relationships/slide" Target="slides/slide29.xml"/><Relationship Id="rId11" Type="http://schemas.openxmlformats.org/officeDocument/2006/relationships/slide" Target="slides/slide10.xml"/><Relationship Id="rId42" Type="http://schemas.openxmlformats.org/officeDocument/2006/relationships/tableStyles" Target="tableStyles.xml"/><Relationship Id="rId29" Type="http://schemas.openxmlformats.org/officeDocument/2006/relationships/slide" Target="slides/slide28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33" Type="http://schemas.openxmlformats.org/officeDocument/2006/relationships/slide" Target="slides/slide32.xml"/><Relationship Id="rId4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38" Type="http://schemas.openxmlformats.org/officeDocument/2006/relationships/printerSettings" Target="printerSettings/printerSettings1.bin"/><Relationship Id="rId20" Type="http://schemas.openxmlformats.org/officeDocument/2006/relationships/slide" Target="slides/slide19.xml"/><Relationship Id="rId22" Type="http://schemas.openxmlformats.org/officeDocument/2006/relationships/slide" Target="slides/slide21.xml"/><Relationship Id="rId21" Type="http://schemas.openxmlformats.org/officeDocument/2006/relationships/slide" Target="slides/slide20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pict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pict"/><Relationship Id="rId1" Type="http://schemas.openxmlformats.org/officeDocument/2006/relationships/image" Target="../media/image8.pict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pict"/><Relationship Id="rId1" Type="http://schemas.openxmlformats.org/officeDocument/2006/relationships/image" Target="../media/image8.pict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AU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CAB70-8928-5F41-BFBF-9CC109BA2B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D445A5-E70B-334F-9F3C-EF7FF63BFD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B60727-2351-8C4A-A7E2-CBEC04CE83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A04D83-3A78-3444-ADA7-8DF3394A7E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A272AD-96A2-3B4A-96BD-103EFAD145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BD668D-6D69-BF4D-AA6C-08007B9174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6A8113-C826-2C48-B0A3-0E966852F6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694C62-35AC-CD4F-9F23-6C4D8CC9C7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92E7B-493E-7D47-B987-DCC871BAC7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10F924-9DA9-AB4E-91B6-A39A23452C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95A38E-1928-9D48-B48E-88FACB11E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C8E70B4-9FCD-D24B-A60E-598A800DAA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quation10.bin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7.xml"/><Relationship Id="rId3" Type="http://schemas.openxmlformats.org/officeDocument/2006/relationships/oleObject" Target="../embeddings/Microsoft_Equation9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3" Type="http://schemas.openxmlformats.org/officeDocument/2006/relationships/oleObject" Target="../embeddings/Microsoft_Equation1.bin"/><Relationship Id="rId1" Type="http://schemas.openxmlformats.org/officeDocument/2006/relationships/vmlDrawing" Target="../drawings/vmlDrawing1.v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quation12.bin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7.xml"/><Relationship Id="rId3" Type="http://schemas.openxmlformats.org/officeDocument/2006/relationships/oleObject" Target="../embeddings/Microsoft_Equation11.bin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quation3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7.xml"/><Relationship Id="rId3" Type="http://schemas.openxmlformats.org/officeDocument/2006/relationships/oleObject" Target="../embeddings/Microsoft_Equation2.bin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3" Type="http://schemas.openxmlformats.org/officeDocument/2006/relationships/oleObject" Target="../embeddings/Microsoft_Equation4.bin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3" Type="http://schemas.openxmlformats.org/officeDocument/2006/relationships/oleObject" Target="../embeddings/Microsoft_Equation5.bin"/><Relationship Id="rId1" Type="http://schemas.openxmlformats.org/officeDocument/2006/relationships/vmlDrawing" Target="../drawings/vmlDrawing4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quation7.bin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7.xml"/><Relationship Id="rId3" Type="http://schemas.openxmlformats.org/officeDocument/2006/relationships/oleObject" Target="../embeddings/Microsoft_Equation6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3" Type="http://schemas.openxmlformats.org/officeDocument/2006/relationships/oleObject" Target="../embeddings/Microsoft_Equation8.bin"/><Relationship Id="rId1" Type="http://schemas.openxmlformats.org/officeDocument/2006/relationships/vmlDrawing" Target="../drawings/vmlDrawing6.v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2268538" y="549275"/>
            <a:ext cx="32400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3200">
                <a:solidFill>
                  <a:schemeClr val="accent2"/>
                </a:solidFill>
              </a:rPr>
              <a:t>Die t-Verteilung</a:t>
            </a:r>
          </a:p>
        </p:txBody>
      </p:sp>
      <p:sp>
        <p:nvSpPr>
          <p:cNvPr id="13315" name="Text Box 5"/>
          <p:cNvSpPr txBox="1">
            <a:spLocks noChangeArrowheads="1"/>
          </p:cNvSpPr>
          <p:nvPr/>
        </p:nvSpPr>
        <p:spPr bwMode="auto">
          <a:xfrm>
            <a:off x="684213" y="2997200"/>
            <a:ext cx="33829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Jonathan Harrington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331913" y="0"/>
            <a:ext cx="67691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accent2"/>
                </a:solidFill>
              </a:rPr>
              <a:t>B. Vertrauensintervall: die t-Verteilung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250825" y="549275"/>
            <a:ext cx="8497888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Wenn die Bevölkerungs-Standardabweichung </a:t>
            </a:r>
            <a:r>
              <a:rPr lang="en-US" b="1">
                <a:solidFill>
                  <a:schemeClr val="tx1"/>
                </a:solidFill>
              </a:rPr>
              <a:t>eingeschätzt</a:t>
            </a:r>
            <a:r>
              <a:rPr lang="en-US">
                <a:solidFill>
                  <a:schemeClr val="tx1"/>
                </a:solidFill>
              </a:rPr>
              <a:t> werden muss, dann wird das Vertrauensintervall nicht mit der Normal- sondern der</a:t>
            </a:r>
            <a:r>
              <a:rPr lang="en-US" b="1">
                <a:solidFill>
                  <a:schemeClr val="tx1"/>
                </a:solidFill>
              </a:rPr>
              <a:t> t-Verteilung</a:t>
            </a:r>
            <a:r>
              <a:rPr lang="en-US">
                <a:solidFill>
                  <a:schemeClr val="tx1"/>
                </a:solidFill>
              </a:rPr>
              <a:t> mit einer gewissen Anzahl von </a:t>
            </a:r>
            <a:r>
              <a:rPr lang="en-US" b="1">
                <a:solidFill>
                  <a:schemeClr val="tx1"/>
                </a:solidFill>
              </a:rPr>
              <a:t>Freiheitsgraden</a:t>
            </a:r>
            <a:r>
              <a:rPr lang="en-US">
                <a:solidFill>
                  <a:schemeClr val="tx1"/>
                </a:solidFill>
              </a:rPr>
              <a:t> berechnet.</a:t>
            </a:r>
          </a:p>
        </p:txBody>
      </p:sp>
      <p:sp>
        <p:nvSpPr>
          <p:cNvPr id="156677" name="Text Box 5"/>
          <p:cNvSpPr txBox="1">
            <a:spLocks noChangeArrowheads="1"/>
          </p:cNvSpPr>
          <p:nvPr/>
        </p:nvSpPr>
        <p:spPr bwMode="auto">
          <a:xfrm>
            <a:off x="250825" y="4437063"/>
            <a:ext cx="813752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Bei diesem one-sample t-test ist die Anzahl der Freiheitsgrade, df (degrees of freedom), von der </a:t>
            </a:r>
            <a:r>
              <a:rPr lang="en-US" b="1">
                <a:solidFill>
                  <a:schemeClr val="tx1"/>
                </a:solidFill>
              </a:rPr>
              <a:t>Anzahl der Werte in der Stichprobe</a:t>
            </a:r>
            <a:r>
              <a:rPr lang="en-US">
                <a:solidFill>
                  <a:schemeClr val="tx1"/>
                </a:solidFill>
              </a:rPr>
              <a:t> abh</a:t>
            </a:r>
            <a:r>
              <a:rPr lang="de-DE">
                <a:solidFill>
                  <a:schemeClr val="tx1"/>
                </a:solidFill>
              </a:rPr>
              <a:t>ä</a:t>
            </a:r>
            <a:r>
              <a:rPr lang="en-US">
                <a:solidFill>
                  <a:schemeClr val="tx1"/>
                </a:solidFill>
              </a:rPr>
              <a:t>ngig: </a:t>
            </a:r>
            <a:r>
              <a:rPr lang="en-US" b="1">
                <a:solidFill>
                  <a:schemeClr val="tx1"/>
                </a:solidFill>
              </a:rPr>
              <a:t>df = n – 1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0" y="5661025"/>
            <a:ext cx="8893175" cy="908050"/>
            <a:chOff x="0" y="3748"/>
            <a:chExt cx="5602" cy="572"/>
          </a:xfrm>
        </p:grpSpPr>
        <p:sp>
          <p:nvSpPr>
            <p:cNvPr id="22537" name="Text Box 6"/>
            <p:cNvSpPr txBox="1">
              <a:spLocks noChangeArrowheads="1"/>
            </p:cNvSpPr>
            <p:nvPr/>
          </p:nvSpPr>
          <p:spPr bwMode="auto">
            <a:xfrm>
              <a:off x="0" y="3802"/>
              <a:ext cx="5602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</a:rPr>
                <a:t>Je höher df, umso sicherer k</a:t>
              </a:r>
              <a:r>
                <a:rPr lang="de-DE">
                  <a:solidFill>
                    <a:schemeClr val="tx1"/>
                  </a:solidFill>
                </a:rPr>
                <a:t>ö</a:t>
              </a:r>
              <a:r>
                <a:rPr lang="en-US">
                  <a:solidFill>
                    <a:schemeClr val="tx1"/>
                  </a:solidFill>
                </a:rPr>
                <a:t>nnen wir sein, dass </a:t>
              </a:r>
              <a:r>
                <a:rPr lang="en-US">
                  <a:solidFill>
                    <a:schemeClr val="tx1"/>
                  </a:solidFill>
                  <a:latin typeface="Symbol" charset="2"/>
                </a:rPr>
                <a:t>s</a:t>
              </a:r>
              <a:r>
                <a:rPr lang="en-US">
                  <a:solidFill>
                    <a:schemeClr val="tx1"/>
                  </a:solidFill>
                </a:rPr>
                <a:t> = </a:t>
              </a:r>
              <a:r>
                <a:rPr lang="en-US">
                  <a:solidFill>
                    <a:schemeClr val="tx1"/>
                  </a:solidFill>
                  <a:latin typeface="Symbol" charset="2"/>
                </a:rPr>
                <a:t>s</a:t>
              </a:r>
              <a:r>
                <a:rPr lang="en-US">
                  <a:solidFill>
                    <a:schemeClr val="tx1"/>
                  </a:solidFill>
                </a:rPr>
                <a:t> und umso mehr nähert sich die t-Verteilung der Normalverteilung </a:t>
              </a:r>
            </a:p>
          </p:txBody>
        </p:sp>
        <p:sp>
          <p:nvSpPr>
            <p:cNvPr id="22538" name="Text Box 10"/>
            <p:cNvSpPr txBox="1">
              <a:spLocks noChangeArrowheads="1"/>
            </p:cNvSpPr>
            <p:nvPr/>
          </p:nvSpPr>
          <p:spPr bwMode="auto">
            <a:xfrm>
              <a:off x="4241" y="3748"/>
              <a:ext cx="20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solidFill>
                    <a:schemeClr val="tx1"/>
                  </a:solidFill>
                </a:rPr>
                <a:t>^</a:t>
              </a:r>
              <a:endParaRPr lang="de-DE">
                <a:solidFill>
                  <a:schemeClr val="tx1"/>
                </a:solidFill>
              </a:endParaRPr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0" y="2420938"/>
            <a:ext cx="8642350" cy="1552575"/>
            <a:chOff x="0" y="1525"/>
            <a:chExt cx="5444" cy="978"/>
          </a:xfrm>
        </p:grpSpPr>
        <p:sp>
          <p:nvSpPr>
            <p:cNvPr id="22535" name="Text Box 4"/>
            <p:cNvSpPr txBox="1">
              <a:spLocks noChangeArrowheads="1"/>
            </p:cNvSpPr>
            <p:nvPr/>
          </p:nvSpPr>
          <p:spPr bwMode="auto">
            <a:xfrm>
              <a:off x="0" y="1525"/>
              <a:ext cx="5444" cy="9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chemeClr val="tx1"/>
                  </a:solidFill>
                </a:rPr>
                <a:t>Die t-Verteilung ist der Normalverteilung recht ähnlich, aber die 'Glocke' und daher das Vertrauensintervall sind etwas breiter (dies berücksichtigt, die zusätzliche Unsicherheit die wegen </a:t>
              </a:r>
              <a:r>
                <a:rPr lang="en-US">
                  <a:solidFill>
                    <a:schemeClr val="tx1"/>
                  </a:solidFill>
                  <a:latin typeface="Symbol" charset="2"/>
                </a:rPr>
                <a:t>s</a:t>
              </a:r>
              <a:r>
                <a:rPr lang="en-US">
                  <a:solidFill>
                    <a:schemeClr val="tx1"/>
                  </a:solidFill>
                </a:rPr>
                <a:t> entsteht).</a:t>
              </a:r>
            </a:p>
          </p:txBody>
        </p:sp>
        <p:sp>
          <p:nvSpPr>
            <p:cNvPr id="22536" name="Text Box 12"/>
            <p:cNvSpPr txBox="1">
              <a:spLocks noChangeArrowheads="1"/>
            </p:cNvSpPr>
            <p:nvPr/>
          </p:nvSpPr>
          <p:spPr bwMode="auto">
            <a:xfrm>
              <a:off x="567" y="2160"/>
              <a:ext cx="36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solidFill>
                    <a:schemeClr val="tx1"/>
                  </a:solidFill>
                </a:rPr>
                <a:t>^</a:t>
              </a:r>
              <a:endParaRPr lang="de-DE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7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755650" y="0"/>
            <a:ext cx="43894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chemeClr val="tx1"/>
                </a:solidFill>
              </a:rPr>
              <a:t>Normalverteilung, </a:t>
            </a:r>
            <a:r>
              <a:rPr lang="en-US">
                <a:solidFill>
                  <a:schemeClr val="tx1"/>
                </a:solidFill>
                <a:latin typeface="Symbol" charset="2"/>
              </a:rPr>
              <a:t>m</a:t>
            </a:r>
            <a:r>
              <a:rPr lang="en-US">
                <a:solidFill>
                  <a:schemeClr val="tx1"/>
                </a:solidFill>
              </a:rPr>
              <a:t> = 0, </a:t>
            </a:r>
            <a:r>
              <a:rPr lang="en-US">
                <a:solidFill>
                  <a:schemeClr val="tx1"/>
                </a:solidFill>
                <a:latin typeface="Symbol" charset="2"/>
              </a:rPr>
              <a:t>s</a:t>
            </a:r>
            <a:r>
              <a:rPr lang="en-US">
                <a:solidFill>
                  <a:schemeClr val="tx1"/>
                </a:solidFill>
              </a:rPr>
              <a:t> = 1. </a:t>
            </a:r>
          </a:p>
        </p:txBody>
      </p:sp>
      <p:sp>
        <p:nvSpPr>
          <p:cNvPr id="157699" name="Text Box 3"/>
          <p:cNvSpPr txBox="1">
            <a:spLocks noChangeArrowheads="1"/>
          </p:cNvSpPr>
          <p:nvPr/>
        </p:nvSpPr>
        <p:spPr bwMode="auto">
          <a:xfrm>
            <a:off x="468313" y="6165850"/>
            <a:ext cx="54832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/>
              <a:t>curve(dt(x, 10), -4, 4, add=T, col="red")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755650" y="476250"/>
            <a:ext cx="38449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rgbClr val="0000FF"/>
                </a:solidFill>
              </a:rPr>
              <a:t>curve(dnorm(x, 0, 1), -4, 4)</a:t>
            </a:r>
          </a:p>
        </p:txBody>
      </p:sp>
      <p:sp>
        <p:nvSpPr>
          <p:cNvPr id="23557" name="Freeform 5"/>
          <p:cNvSpPr>
            <a:spLocks/>
          </p:cNvSpPr>
          <p:nvPr/>
        </p:nvSpPr>
        <p:spPr bwMode="auto">
          <a:xfrm>
            <a:off x="2003425" y="2770188"/>
            <a:ext cx="5318125" cy="2630487"/>
          </a:xfrm>
          <a:custGeom>
            <a:avLst/>
            <a:gdLst>
              <a:gd name="T0" fmla="*/ 57082 w 559"/>
              <a:gd name="T1" fmla="*/ 2630487 h 277"/>
              <a:gd name="T2" fmla="*/ 161732 w 559"/>
              <a:gd name="T3" fmla="*/ 2630487 h 277"/>
              <a:gd name="T4" fmla="*/ 266382 w 559"/>
              <a:gd name="T5" fmla="*/ 2630487 h 277"/>
              <a:gd name="T6" fmla="*/ 371032 w 559"/>
              <a:gd name="T7" fmla="*/ 2620991 h 277"/>
              <a:gd name="T8" fmla="*/ 475682 w 559"/>
              <a:gd name="T9" fmla="*/ 2620991 h 277"/>
              <a:gd name="T10" fmla="*/ 589846 w 559"/>
              <a:gd name="T11" fmla="*/ 2611494 h 277"/>
              <a:gd name="T12" fmla="*/ 694496 w 559"/>
              <a:gd name="T13" fmla="*/ 2601998 h 277"/>
              <a:gd name="T14" fmla="*/ 799146 w 559"/>
              <a:gd name="T15" fmla="*/ 2583005 h 277"/>
              <a:gd name="T16" fmla="*/ 903796 w 559"/>
              <a:gd name="T17" fmla="*/ 2554516 h 277"/>
              <a:gd name="T18" fmla="*/ 1008446 w 559"/>
              <a:gd name="T19" fmla="*/ 2507035 h 277"/>
              <a:gd name="T20" fmla="*/ 1113096 w 559"/>
              <a:gd name="T21" fmla="*/ 2450056 h 277"/>
              <a:gd name="T22" fmla="*/ 1227260 w 559"/>
              <a:gd name="T23" fmla="*/ 2374086 h 277"/>
              <a:gd name="T24" fmla="*/ 1331910 w 559"/>
              <a:gd name="T25" fmla="*/ 2279122 h 277"/>
              <a:gd name="T26" fmla="*/ 1436560 w 559"/>
              <a:gd name="T27" fmla="*/ 2146174 h 277"/>
              <a:gd name="T28" fmla="*/ 1541210 w 559"/>
              <a:gd name="T29" fmla="*/ 1994232 h 277"/>
              <a:gd name="T30" fmla="*/ 1645860 w 559"/>
              <a:gd name="T31" fmla="*/ 1804305 h 277"/>
              <a:gd name="T32" fmla="*/ 1760023 w 559"/>
              <a:gd name="T33" fmla="*/ 1585889 h 277"/>
              <a:gd name="T34" fmla="*/ 1864674 w 559"/>
              <a:gd name="T35" fmla="*/ 1348481 h 277"/>
              <a:gd name="T36" fmla="*/ 1969324 w 559"/>
              <a:gd name="T37" fmla="*/ 1101576 h 277"/>
              <a:gd name="T38" fmla="*/ 2073974 w 559"/>
              <a:gd name="T39" fmla="*/ 845175 h 277"/>
              <a:gd name="T40" fmla="*/ 2178624 w 559"/>
              <a:gd name="T41" fmla="*/ 598270 h 277"/>
              <a:gd name="T42" fmla="*/ 2283274 w 559"/>
              <a:gd name="T43" fmla="*/ 379854 h 277"/>
              <a:gd name="T44" fmla="*/ 2397437 w 559"/>
              <a:gd name="T45" fmla="*/ 199423 h 277"/>
              <a:gd name="T46" fmla="*/ 2502087 w 559"/>
              <a:gd name="T47" fmla="*/ 75971 h 277"/>
              <a:gd name="T48" fmla="*/ 2606737 w 559"/>
              <a:gd name="T49" fmla="*/ 9496 h 277"/>
              <a:gd name="T50" fmla="*/ 2711388 w 559"/>
              <a:gd name="T51" fmla="*/ 9496 h 277"/>
              <a:gd name="T52" fmla="*/ 2816038 w 559"/>
              <a:gd name="T53" fmla="*/ 75971 h 277"/>
              <a:gd name="T54" fmla="*/ 2920688 w 559"/>
              <a:gd name="T55" fmla="*/ 199423 h 277"/>
              <a:gd name="T56" fmla="*/ 3034851 w 559"/>
              <a:gd name="T57" fmla="*/ 379854 h 277"/>
              <a:gd name="T58" fmla="*/ 3139501 w 559"/>
              <a:gd name="T59" fmla="*/ 598270 h 277"/>
              <a:gd name="T60" fmla="*/ 3244151 w 559"/>
              <a:gd name="T61" fmla="*/ 845175 h 277"/>
              <a:gd name="T62" fmla="*/ 3348801 w 559"/>
              <a:gd name="T63" fmla="*/ 1101576 h 277"/>
              <a:gd name="T64" fmla="*/ 3453451 w 559"/>
              <a:gd name="T65" fmla="*/ 1348481 h 277"/>
              <a:gd name="T66" fmla="*/ 3558102 w 559"/>
              <a:gd name="T67" fmla="*/ 1585889 h 277"/>
              <a:gd name="T68" fmla="*/ 3672265 w 559"/>
              <a:gd name="T69" fmla="*/ 1804305 h 277"/>
              <a:gd name="T70" fmla="*/ 3776915 w 559"/>
              <a:gd name="T71" fmla="*/ 1994232 h 277"/>
              <a:gd name="T72" fmla="*/ 3881565 w 559"/>
              <a:gd name="T73" fmla="*/ 2146174 h 277"/>
              <a:gd name="T74" fmla="*/ 3986215 w 559"/>
              <a:gd name="T75" fmla="*/ 2279122 h 277"/>
              <a:gd name="T76" fmla="*/ 4090865 w 559"/>
              <a:gd name="T77" fmla="*/ 2374086 h 277"/>
              <a:gd name="T78" fmla="*/ 4205029 w 559"/>
              <a:gd name="T79" fmla="*/ 2450056 h 277"/>
              <a:gd name="T80" fmla="*/ 4309679 w 559"/>
              <a:gd name="T81" fmla="*/ 2507035 h 277"/>
              <a:gd name="T82" fmla="*/ 4414329 w 559"/>
              <a:gd name="T83" fmla="*/ 2554516 h 277"/>
              <a:gd name="T84" fmla="*/ 4518979 w 559"/>
              <a:gd name="T85" fmla="*/ 2583005 h 277"/>
              <a:gd name="T86" fmla="*/ 4623629 w 559"/>
              <a:gd name="T87" fmla="*/ 2601998 h 277"/>
              <a:gd name="T88" fmla="*/ 4728279 w 559"/>
              <a:gd name="T89" fmla="*/ 2611494 h 277"/>
              <a:gd name="T90" fmla="*/ 4842443 w 559"/>
              <a:gd name="T91" fmla="*/ 2620991 h 277"/>
              <a:gd name="T92" fmla="*/ 4947093 w 559"/>
              <a:gd name="T93" fmla="*/ 2620991 h 277"/>
              <a:gd name="T94" fmla="*/ 5051743 w 559"/>
              <a:gd name="T95" fmla="*/ 2630487 h 277"/>
              <a:gd name="T96" fmla="*/ 5156393 w 559"/>
              <a:gd name="T97" fmla="*/ 2630487 h 277"/>
              <a:gd name="T98" fmla="*/ 5261043 w 559"/>
              <a:gd name="T99" fmla="*/ 2630487 h 277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559"/>
              <a:gd name="T151" fmla="*/ 0 h 277"/>
              <a:gd name="T152" fmla="*/ 559 w 559"/>
              <a:gd name="T153" fmla="*/ 277 h 277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559" h="277">
                <a:moveTo>
                  <a:pt x="0" y="277"/>
                </a:moveTo>
                <a:lnTo>
                  <a:pt x="6" y="277"/>
                </a:lnTo>
                <a:lnTo>
                  <a:pt x="11" y="277"/>
                </a:lnTo>
                <a:lnTo>
                  <a:pt x="17" y="277"/>
                </a:lnTo>
                <a:lnTo>
                  <a:pt x="22" y="277"/>
                </a:lnTo>
                <a:lnTo>
                  <a:pt x="28" y="277"/>
                </a:lnTo>
                <a:lnTo>
                  <a:pt x="34" y="277"/>
                </a:lnTo>
                <a:lnTo>
                  <a:pt x="39" y="276"/>
                </a:lnTo>
                <a:lnTo>
                  <a:pt x="45" y="276"/>
                </a:lnTo>
                <a:lnTo>
                  <a:pt x="50" y="276"/>
                </a:lnTo>
                <a:lnTo>
                  <a:pt x="56" y="276"/>
                </a:lnTo>
                <a:lnTo>
                  <a:pt x="62" y="275"/>
                </a:lnTo>
                <a:lnTo>
                  <a:pt x="67" y="274"/>
                </a:lnTo>
                <a:lnTo>
                  <a:pt x="73" y="274"/>
                </a:lnTo>
                <a:lnTo>
                  <a:pt x="78" y="273"/>
                </a:lnTo>
                <a:lnTo>
                  <a:pt x="84" y="272"/>
                </a:lnTo>
                <a:lnTo>
                  <a:pt x="90" y="270"/>
                </a:lnTo>
                <a:lnTo>
                  <a:pt x="95" y="269"/>
                </a:lnTo>
                <a:lnTo>
                  <a:pt x="101" y="267"/>
                </a:lnTo>
                <a:lnTo>
                  <a:pt x="106" y="264"/>
                </a:lnTo>
                <a:lnTo>
                  <a:pt x="112" y="262"/>
                </a:lnTo>
                <a:lnTo>
                  <a:pt x="117" y="258"/>
                </a:lnTo>
                <a:lnTo>
                  <a:pt x="123" y="255"/>
                </a:lnTo>
                <a:lnTo>
                  <a:pt x="129" y="250"/>
                </a:lnTo>
                <a:lnTo>
                  <a:pt x="134" y="245"/>
                </a:lnTo>
                <a:lnTo>
                  <a:pt x="140" y="240"/>
                </a:lnTo>
                <a:lnTo>
                  <a:pt x="145" y="233"/>
                </a:lnTo>
                <a:lnTo>
                  <a:pt x="151" y="226"/>
                </a:lnTo>
                <a:lnTo>
                  <a:pt x="157" y="218"/>
                </a:lnTo>
                <a:lnTo>
                  <a:pt x="162" y="210"/>
                </a:lnTo>
                <a:lnTo>
                  <a:pt x="168" y="200"/>
                </a:lnTo>
                <a:lnTo>
                  <a:pt x="173" y="190"/>
                </a:lnTo>
                <a:lnTo>
                  <a:pt x="179" y="179"/>
                </a:lnTo>
                <a:lnTo>
                  <a:pt x="185" y="167"/>
                </a:lnTo>
                <a:lnTo>
                  <a:pt x="190" y="155"/>
                </a:lnTo>
                <a:lnTo>
                  <a:pt x="196" y="142"/>
                </a:lnTo>
                <a:lnTo>
                  <a:pt x="201" y="129"/>
                </a:lnTo>
                <a:lnTo>
                  <a:pt x="207" y="116"/>
                </a:lnTo>
                <a:lnTo>
                  <a:pt x="212" y="102"/>
                </a:lnTo>
                <a:lnTo>
                  <a:pt x="218" y="89"/>
                </a:lnTo>
                <a:lnTo>
                  <a:pt x="224" y="76"/>
                </a:lnTo>
                <a:lnTo>
                  <a:pt x="229" y="63"/>
                </a:lnTo>
                <a:lnTo>
                  <a:pt x="235" y="51"/>
                </a:lnTo>
                <a:lnTo>
                  <a:pt x="240" y="40"/>
                </a:lnTo>
                <a:lnTo>
                  <a:pt x="246" y="30"/>
                </a:lnTo>
                <a:lnTo>
                  <a:pt x="252" y="21"/>
                </a:lnTo>
                <a:lnTo>
                  <a:pt x="257" y="14"/>
                </a:lnTo>
                <a:lnTo>
                  <a:pt x="263" y="8"/>
                </a:lnTo>
                <a:lnTo>
                  <a:pt x="268" y="3"/>
                </a:lnTo>
                <a:lnTo>
                  <a:pt x="274" y="1"/>
                </a:lnTo>
                <a:lnTo>
                  <a:pt x="280" y="0"/>
                </a:lnTo>
                <a:lnTo>
                  <a:pt x="285" y="1"/>
                </a:lnTo>
                <a:lnTo>
                  <a:pt x="291" y="3"/>
                </a:lnTo>
                <a:lnTo>
                  <a:pt x="296" y="8"/>
                </a:lnTo>
                <a:lnTo>
                  <a:pt x="302" y="14"/>
                </a:lnTo>
                <a:lnTo>
                  <a:pt x="307" y="21"/>
                </a:lnTo>
                <a:lnTo>
                  <a:pt x="313" y="30"/>
                </a:lnTo>
                <a:lnTo>
                  <a:pt x="319" y="40"/>
                </a:lnTo>
                <a:lnTo>
                  <a:pt x="324" y="51"/>
                </a:lnTo>
                <a:lnTo>
                  <a:pt x="330" y="63"/>
                </a:lnTo>
                <a:lnTo>
                  <a:pt x="335" y="76"/>
                </a:lnTo>
                <a:lnTo>
                  <a:pt x="341" y="89"/>
                </a:lnTo>
                <a:lnTo>
                  <a:pt x="347" y="102"/>
                </a:lnTo>
                <a:lnTo>
                  <a:pt x="352" y="116"/>
                </a:lnTo>
                <a:lnTo>
                  <a:pt x="358" y="129"/>
                </a:lnTo>
                <a:lnTo>
                  <a:pt x="363" y="142"/>
                </a:lnTo>
                <a:lnTo>
                  <a:pt x="369" y="155"/>
                </a:lnTo>
                <a:lnTo>
                  <a:pt x="374" y="167"/>
                </a:lnTo>
                <a:lnTo>
                  <a:pt x="380" y="179"/>
                </a:lnTo>
                <a:lnTo>
                  <a:pt x="386" y="190"/>
                </a:lnTo>
                <a:lnTo>
                  <a:pt x="391" y="200"/>
                </a:lnTo>
                <a:lnTo>
                  <a:pt x="397" y="210"/>
                </a:lnTo>
                <a:lnTo>
                  <a:pt x="402" y="218"/>
                </a:lnTo>
                <a:lnTo>
                  <a:pt x="408" y="226"/>
                </a:lnTo>
                <a:lnTo>
                  <a:pt x="414" y="233"/>
                </a:lnTo>
                <a:lnTo>
                  <a:pt x="419" y="240"/>
                </a:lnTo>
                <a:lnTo>
                  <a:pt x="425" y="245"/>
                </a:lnTo>
                <a:lnTo>
                  <a:pt x="430" y="250"/>
                </a:lnTo>
                <a:lnTo>
                  <a:pt x="436" y="255"/>
                </a:lnTo>
                <a:lnTo>
                  <a:pt x="442" y="258"/>
                </a:lnTo>
                <a:lnTo>
                  <a:pt x="447" y="262"/>
                </a:lnTo>
                <a:lnTo>
                  <a:pt x="453" y="264"/>
                </a:lnTo>
                <a:lnTo>
                  <a:pt x="458" y="267"/>
                </a:lnTo>
                <a:lnTo>
                  <a:pt x="464" y="269"/>
                </a:lnTo>
                <a:lnTo>
                  <a:pt x="469" y="270"/>
                </a:lnTo>
                <a:lnTo>
                  <a:pt x="475" y="272"/>
                </a:lnTo>
                <a:lnTo>
                  <a:pt x="481" y="273"/>
                </a:lnTo>
                <a:lnTo>
                  <a:pt x="486" y="274"/>
                </a:lnTo>
                <a:lnTo>
                  <a:pt x="492" y="274"/>
                </a:lnTo>
                <a:lnTo>
                  <a:pt x="497" y="275"/>
                </a:lnTo>
                <a:lnTo>
                  <a:pt x="503" y="276"/>
                </a:lnTo>
                <a:lnTo>
                  <a:pt x="509" y="276"/>
                </a:lnTo>
                <a:lnTo>
                  <a:pt x="514" y="276"/>
                </a:lnTo>
                <a:lnTo>
                  <a:pt x="520" y="276"/>
                </a:lnTo>
                <a:lnTo>
                  <a:pt x="525" y="277"/>
                </a:lnTo>
                <a:lnTo>
                  <a:pt x="531" y="277"/>
                </a:lnTo>
                <a:lnTo>
                  <a:pt x="537" y="277"/>
                </a:lnTo>
                <a:lnTo>
                  <a:pt x="542" y="277"/>
                </a:lnTo>
                <a:lnTo>
                  <a:pt x="548" y="277"/>
                </a:lnTo>
                <a:lnTo>
                  <a:pt x="553" y="277"/>
                </a:lnTo>
                <a:lnTo>
                  <a:pt x="559" y="277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58" name="Line 6"/>
          <p:cNvSpPr>
            <a:spLocks noChangeShapeType="1"/>
          </p:cNvSpPr>
          <p:nvPr/>
        </p:nvSpPr>
        <p:spPr bwMode="auto">
          <a:xfrm>
            <a:off x="2003425" y="5505450"/>
            <a:ext cx="5318125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59" name="Line 7"/>
          <p:cNvSpPr>
            <a:spLocks noChangeShapeType="1"/>
          </p:cNvSpPr>
          <p:nvPr/>
        </p:nvSpPr>
        <p:spPr bwMode="auto">
          <a:xfrm>
            <a:off x="2003425" y="5505450"/>
            <a:ext cx="1588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60" name="Line 8"/>
          <p:cNvSpPr>
            <a:spLocks noChangeShapeType="1"/>
          </p:cNvSpPr>
          <p:nvPr/>
        </p:nvSpPr>
        <p:spPr bwMode="auto">
          <a:xfrm>
            <a:off x="3335338" y="5505450"/>
            <a:ext cx="1587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61" name="Line 9"/>
          <p:cNvSpPr>
            <a:spLocks noChangeShapeType="1"/>
          </p:cNvSpPr>
          <p:nvPr/>
        </p:nvSpPr>
        <p:spPr bwMode="auto">
          <a:xfrm>
            <a:off x="4667250" y="5505450"/>
            <a:ext cx="1588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>
            <a:off x="5989638" y="5505450"/>
            <a:ext cx="1587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>
            <a:off x="7321550" y="5505450"/>
            <a:ext cx="1588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1874838" y="5751513"/>
            <a:ext cx="16986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sz="1500">
                <a:solidFill>
                  <a:srgbClr val="000000"/>
                </a:solidFill>
              </a:rPr>
              <a:t>-4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3206750" y="5751513"/>
            <a:ext cx="16986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sz="1500">
                <a:solidFill>
                  <a:srgbClr val="000000"/>
                </a:solidFill>
              </a:rPr>
              <a:t>-2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3566" name="Rectangle 14"/>
          <p:cNvSpPr>
            <a:spLocks noChangeArrowheads="1"/>
          </p:cNvSpPr>
          <p:nvPr/>
        </p:nvSpPr>
        <p:spPr bwMode="auto">
          <a:xfrm>
            <a:off x="4572000" y="5751513"/>
            <a:ext cx="10636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sz="1500">
                <a:solidFill>
                  <a:srgbClr val="000000"/>
                </a:solidFill>
              </a:rPr>
              <a:t>0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3567" name="Rectangle 15"/>
          <p:cNvSpPr>
            <a:spLocks noChangeArrowheads="1"/>
          </p:cNvSpPr>
          <p:nvPr/>
        </p:nvSpPr>
        <p:spPr bwMode="auto">
          <a:xfrm>
            <a:off x="5894388" y="5751513"/>
            <a:ext cx="10636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sz="1500">
                <a:solidFill>
                  <a:srgbClr val="000000"/>
                </a:solidFill>
              </a:rPr>
              <a:t>2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3568" name="Rectangle 16"/>
          <p:cNvSpPr>
            <a:spLocks noChangeArrowheads="1"/>
          </p:cNvSpPr>
          <p:nvPr/>
        </p:nvSpPr>
        <p:spPr bwMode="auto">
          <a:xfrm>
            <a:off x="7226300" y="5751513"/>
            <a:ext cx="10636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sz="1500">
                <a:solidFill>
                  <a:srgbClr val="000000"/>
                </a:solidFill>
              </a:rPr>
              <a:t>4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3569" name="Line 17"/>
          <p:cNvSpPr>
            <a:spLocks noChangeShapeType="1"/>
          </p:cNvSpPr>
          <p:nvPr/>
        </p:nvSpPr>
        <p:spPr bwMode="auto">
          <a:xfrm flipV="1">
            <a:off x="1793875" y="2760663"/>
            <a:ext cx="1588" cy="26400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70" name="Line 18"/>
          <p:cNvSpPr>
            <a:spLocks noChangeShapeType="1"/>
          </p:cNvSpPr>
          <p:nvPr/>
        </p:nvSpPr>
        <p:spPr bwMode="auto">
          <a:xfrm flipH="1">
            <a:off x="1793875" y="5400675"/>
            <a:ext cx="1588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71" name="Line 19"/>
          <p:cNvSpPr>
            <a:spLocks noChangeShapeType="1"/>
          </p:cNvSpPr>
          <p:nvPr/>
        </p:nvSpPr>
        <p:spPr bwMode="auto">
          <a:xfrm flipH="1">
            <a:off x="1793875" y="4745038"/>
            <a:ext cx="1588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72" name="Line 20"/>
          <p:cNvSpPr>
            <a:spLocks noChangeShapeType="1"/>
          </p:cNvSpPr>
          <p:nvPr/>
        </p:nvSpPr>
        <p:spPr bwMode="auto">
          <a:xfrm flipH="1">
            <a:off x="1793875" y="4081463"/>
            <a:ext cx="1588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73" name="Line 21"/>
          <p:cNvSpPr>
            <a:spLocks noChangeShapeType="1"/>
          </p:cNvSpPr>
          <p:nvPr/>
        </p:nvSpPr>
        <p:spPr bwMode="auto">
          <a:xfrm flipH="1">
            <a:off x="1793875" y="3425825"/>
            <a:ext cx="1588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74" name="Line 22"/>
          <p:cNvSpPr>
            <a:spLocks noChangeShapeType="1"/>
          </p:cNvSpPr>
          <p:nvPr/>
        </p:nvSpPr>
        <p:spPr bwMode="auto">
          <a:xfrm flipH="1">
            <a:off x="1793875" y="2760663"/>
            <a:ext cx="1588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75" name="Rectangle 23"/>
          <p:cNvSpPr>
            <a:spLocks noChangeArrowheads="1"/>
          </p:cNvSpPr>
          <p:nvPr/>
        </p:nvSpPr>
        <p:spPr bwMode="auto">
          <a:xfrm rot="-5400000">
            <a:off x="1354931" y="5330032"/>
            <a:ext cx="26511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sz="1500">
                <a:solidFill>
                  <a:srgbClr val="000000"/>
                </a:solidFill>
              </a:rPr>
              <a:t>0.0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3576" name="Rectangle 24"/>
          <p:cNvSpPr>
            <a:spLocks noChangeArrowheads="1"/>
          </p:cNvSpPr>
          <p:nvPr/>
        </p:nvSpPr>
        <p:spPr bwMode="auto">
          <a:xfrm rot="-5400000">
            <a:off x="1354932" y="4674394"/>
            <a:ext cx="26511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sz="1500">
                <a:solidFill>
                  <a:srgbClr val="000000"/>
                </a:solidFill>
              </a:rPr>
              <a:t>0.1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3577" name="Rectangle 25"/>
          <p:cNvSpPr>
            <a:spLocks noChangeArrowheads="1"/>
          </p:cNvSpPr>
          <p:nvPr/>
        </p:nvSpPr>
        <p:spPr bwMode="auto">
          <a:xfrm rot="-5400000">
            <a:off x="1354932" y="4010819"/>
            <a:ext cx="26511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sz="1500">
                <a:solidFill>
                  <a:srgbClr val="000000"/>
                </a:solidFill>
              </a:rPr>
              <a:t>0.2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3578" name="Rectangle 26"/>
          <p:cNvSpPr>
            <a:spLocks noChangeArrowheads="1"/>
          </p:cNvSpPr>
          <p:nvPr/>
        </p:nvSpPr>
        <p:spPr bwMode="auto">
          <a:xfrm rot="-5400000">
            <a:off x="1354931" y="3355182"/>
            <a:ext cx="26511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sz="1500">
                <a:solidFill>
                  <a:srgbClr val="000000"/>
                </a:solidFill>
              </a:rPr>
              <a:t>0.3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3579" name="Rectangle 27"/>
          <p:cNvSpPr>
            <a:spLocks noChangeArrowheads="1"/>
          </p:cNvSpPr>
          <p:nvPr/>
        </p:nvSpPr>
        <p:spPr bwMode="auto">
          <a:xfrm rot="-5400000">
            <a:off x="1358107" y="2690019"/>
            <a:ext cx="26511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sz="1500">
                <a:solidFill>
                  <a:srgbClr val="000000"/>
                </a:solidFill>
              </a:rPr>
              <a:t>0.4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3580" name="Rectangle 28"/>
          <p:cNvSpPr>
            <a:spLocks noChangeArrowheads="1"/>
          </p:cNvSpPr>
          <p:nvPr/>
        </p:nvSpPr>
        <p:spPr bwMode="auto">
          <a:xfrm>
            <a:off x="1793875" y="2665413"/>
            <a:ext cx="5737225" cy="2840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81" name="Rectangle 29"/>
          <p:cNvSpPr>
            <a:spLocks noChangeArrowheads="1"/>
          </p:cNvSpPr>
          <p:nvPr/>
        </p:nvSpPr>
        <p:spPr bwMode="auto">
          <a:xfrm>
            <a:off x="4581525" y="6188075"/>
            <a:ext cx="952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sz="1500">
                <a:solidFill>
                  <a:srgbClr val="000000"/>
                </a:solidFill>
              </a:rPr>
              <a:t>x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3582" name="Rectangle 30"/>
          <p:cNvSpPr>
            <a:spLocks noChangeArrowheads="1"/>
          </p:cNvSpPr>
          <p:nvPr/>
        </p:nvSpPr>
        <p:spPr bwMode="auto">
          <a:xfrm rot="-5400000">
            <a:off x="-150813" y="4002088"/>
            <a:ext cx="24034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sz="1500">
                <a:solidFill>
                  <a:srgbClr val="000000"/>
                </a:solidFill>
              </a:rPr>
              <a:t>function(x) dnorm(x, 0, 1) (x)</a:t>
            </a:r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755650" y="1047750"/>
            <a:ext cx="6565900" cy="4314825"/>
            <a:chOff x="476" y="660"/>
            <a:chExt cx="4136" cy="2718"/>
          </a:xfrm>
        </p:grpSpPr>
        <p:sp>
          <p:nvSpPr>
            <p:cNvPr id="23585" name="Text Box 32"/>
            <p:cNvSpPr txBox="1">
              <a:spLocks noChangeArrowheads="1"/>
            </p:cNvSpPr>
            <p:nvPr/>
          </p:nvSpPr>
          <p:spPr bwMode="auto">
            <a:xfrm>
              <a:off x="476" y="660"/>
              <a:ext cx="277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</a:rPr>
                <a:t>t-Verteilung, </a:t>
              </a:r>
              <a:r>
                <a:rPr lang="en-US">
                  <a:solidFill>
                    <a:schemeClr val="tx1"/>
                  </a:solidFill>
                  <a:latin typeface="Symbol" charset="2"/>
                </a:rPr>
                <a:t>m</a:t>
              </a:r>
              <a:r>
                <a:rPr lang="en-US">
                  <a:solidFill>
                    <a:schemeClr val="tx1"/>
                  </a:solidFill>
                </a:rPr>
                <a:t> = 0, </a:t>
              </a:r>
              <a:r>
                <a:rPr lang="en-US">
                  <a:solidFill>
                    <a:schemeClr val="tx1"/>
                  </a:solidFill>
                  <a:latin typeface="Symbol" charset="2"/>
                </a:rPr>
                <a:t>s</a:t>
              </a:r>
              <a:r>
                <a:rPr lang="en-US">
                  <a:solidFill>
                    <a:schemeClr val="tx1"/>
                  </a:solidFill>
                </a:rPr>
                <a:t> = 1, df = 3</a:t>
              </a:r>
            </a:p>
          </p:txBody>
        </p:sp>
        <p:sp>
          <p:nvSpPr>
            <p:cNvPr id="23586" name="Text Box 33"/>
            <p:cNvSpPr txBox="1">
              <a:spLocks noChangeArrowheads="1"/>
            </p:cNvSpPr>
            <p:nvPr/>
          </p:nvSpPr>
          <p:spPr bwMode="auto">
            <a:xfrm>
              <a:off x="476" y="981"/>
              <a:ext cx="343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rgbClr val="0000FF"/>
                  </a:solidFill>
                </a:rPr>
                <a:t>curve(dt(x, 3), -4, 4, add=T, col="blue")</a:t>
              </a:r>
            </a:p>
          </p:txBody>
        </p:sp>
        <p:sp>
          <p:nvSpPr>
            <p:cNvPr id="23587" name="Line 34"/>
            <p:cNvSpPr>
              <a:spLocks noChangeShapeType="1"/>
            </p:cNvSpPr>
            <p:nvPr/>
          </p:nvSpPr>
          <p:spPr bwMode="auto">
            <a:xfrm flipH="1">
              <a:off x="2517" y="935"/>
              <a:ext cx="499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88" name="Freeform 35"/>
            <p:cNvSpPr>
              <a:spLocks/>
            </p:cNvSpPr>
            <p:nvPr/>
          </p:nvSpPr>
          <p:spPr bwMode="auto">
            <a:xfrm>
              <a:off x="1262" y="1847"/>
              <a:ext cx="3350" cy="1531"/>
            </a:xfrm>
            <a:custGeom>
              <a:avLst/>
              <a:gdLst>
                <a:gd name="T0" fmla="*/ 36 w 559"/>
                <a:gd name="T1" fmla="*/ 1525 h 256"/>
                <a:gd name="T2" fmla="*/ 102 w 559"/>
                <a:gd name="T3" fmla="*/ 1519 h 256"/>
                <a:gd name="T4" fmla="*/ 168 w 559"/>
                <a:gd name="T5" fmla="*/ 1513 h 256"/>
                <a:gd name="T6" fmla="*/ 234 w 559"/>
                <a:gd name="T7" fmla="*/ 1507 h 256"/>
                <a:gd name="T8" fmla="*/ 300 w 559"/>
                <a:gd name="T9" fmla="*/ 1495 h 256"/>
                <a:gd name="T10" fmla="*/ 372 w 559"/>
                <a:gd name="T11" fmla="*/ 1483 h 256"/>
                <a:gd name="T12" fmla="*/ 437 w 559"/>
                <a:gd name="T13" fmla="*/ 1471 h 256"/>
                <a:gd name="T14" fmla="*/ 503 w 559"/>
                <a:gd name="T15" fmla="*/ 1453 h 256"/>
                <a:gd name="T16" fmla="*/ 569 w 559"/>
                <a:gd name="T17" fmla="*/ 1429 h 256"/>
                <a:gd name="T18" fmla="*/ 635 w 559"/>
                <a:gd name="T19" fmla="*/ 1405 h 256"/>
                <a:gd name="T20" fmla="*/ 701 w 559"/>
                <a:gd name="T21" fmla="*/ 1370 h 256"/>
                <a:gd name="T22" fmla="*/ 773 w 559"/>
                <a:gd name="T23" fmla="*/ 1328 h 256"/>
                <a:gd name="T24" fmla="*/ 839 w 559"/>
                <a:gd name="T25" fmla="*/ 1280 h 256"/>
                <a:gd name="T26" fmla="*/ 905 w 559"/>
                <a:gd name="T27" fmla="*/ 1220 h 256"/>
                <a:gd name="T28" fmla="*/ 971 w 559"/>
                <a:gd name="T29" fmla="*/ 1148 h 256"/>
                <a:gd name="T30" fmla="*/ 1037 w 559"/>
                <a:gd name="T31" fmla="*/ 1059 h 256"/>
                <a:gd name="T32" fmla="*/ 1109 w 559"/>
                <a:gd name="T33" fmla="*/ 951 h 256"/>
                <a:gd name="T34" fmla="*/ 1175 w 559"/>
                <a:gd name="T35" fmla="*/ 831 h 256"/>
                <a:gd name="T36" fmla="*/ 1241 w 559"/>
                <a:gd name="T37" fmla="*/ 700 h 256"/>
                <a:gd name="T38" fmla="*/ 1306 w 559"/>
                <a:gd name="T39" fmla="*/ 556 h 256"/>
                <a:gd name="T40" fmla="*/ 1372 w 559"/>
                <a:gd name="T41" fmla="*/ 407 h 256"/>
                <a:gd name="T42" fmla="*/ 1438 w 559"/>
                <a:gd name="T43" fmla="*/ 263 h 256"/>
                <a:gd name="T44" fmla="*/ 1510 w 559"/>
                <a:gd name="T45" fmla="*/ 144 h 256"/>
                <a:gd name="T46" fmla="*/ 1576 w 559"/>
                <a:gd name="T47" fmla="*/ 54 h 256"/>
                <a:gd name="T48" fmla="*/ 1642 w 559"/>
                <a:gd name="T49" fmla="*/ 6 h 256"/>
                <a:gd name="T50" fmla="*/ 1708 w 559"/>
                <a:gd name="T51" fmla="*/ 6 h 256"/>
                <a:gd name="T52" fmla="*/ 1774 w 559"/>
                <a:gd name="T53" fmla="*/ 54 h 256"/>
                <a:gd name="T54" fmla="*/ 1840 w 559"/>
                <a:gd name="T55" fmla="*/ 144 h 256"/>
                <a:gd name="T56" fmla="*/ 1912 w 559"/>
                <a:gd name="T57" fmla="*/ 263 h 256"/>
                <a:gd name="T58" fmla="*/ 1978 w 559"/>
                <a:gd name="T59" fmla="*/ 407 h 256"/>
                <a:gd name="T60" fmla="*/ 2044 w 559"/>
                <a:gd name="T61" fmla="*/ 556 h 256"/>
                <a:gd name="T62" fmla="*/ 2109 w 559"/>
                <a:gd name="T63" fmla="*/ 700 h 256"/>
                <a:gd name="T64" fmla="*/ 2175 w 559"/>
                <a:gd name="T65" fmla="*/ 831 h 256"/>
                <a:gd name="T66" fmla="*/ 2241 w 559"/>
                <a:gd name="T67" fmla="*/ 951 h 256"/>
                <a:gd name="T68" fmla="*/ 2313 w 559"/>
                <a:gd name="T69" fmla="*/ 1059 h 256"/>
                <a:gd name="T70" fmla="*/ 2379 w 559"/>
                <a:gd name="T71" fmla="*/ 1148 h 256"/>
                <a:gd name="T72" fmla="*/ 2445 w 559"/>
                <a:gd name="T73" fmla="*/ 1220 h 256"/>
                <a:gd name="T74" fmla="*/ 2511 w 559"/>
                <a:gd name="T75" fmla="*/ 1280 h 256"/>
                <a:gd name="T76" fmla="*/ 2577 w 559"/>
                <a:gd name="T77" fmla="*/ 1328 h 256"/>
                <a:gd name="T78" fmla="*/ 2649 w 559"/>
                <a:gd name="T79" fmla="*/ 1370 h 256"/>
                <a:gd name="T80" fmla="*/ 2715 w 559"/>
                <a:gd name="T81" fmla="*/ 1405 h 256"/>
                <a:gd name="T82" fmla="*/ 2781 w 559"/>
                <a:gd name="T83" fmla="*/ 1429 h 256"/>
                <a:gd name="T84" fmla="*/ 2847 w 559"/>
                <a:gd name="T85" fmla="*/ 1453 h 256"/>
                <a:gd name="T86" fmla="*/ 2913 w 559"/>
                <a:gd name="T87" fmla="*/ 1471 h 256"/>
                <a:gd name="T88" fmla="*/ 2978 w 559"/>
                <a:gd name="T89" fmla="*/ 1483 h 256"/>
                <a:gd name="T90" fmla="*/ 3050 w 559"/>
                <a:gd name="T91" fmla="*/ 1495 h 256"/>
                <a:gd name="T92" fmla="*/ 3116 w 559"/>
                <a:gd name="T93" fmla="*/ 1507 h 256"/>
                <a:gd name="T94" fmla="*/ 3182 w 559"/>
                <a:gd name="T95" fmla="*/ 1513 h 256"/>
                <a:gd name="T96" fmla="*/ 3248 w 559"/>
                <a:gd name="T97" fmla="*/ 1519 h 256"/>
                <a:gd name="T98" fmla="*/ 3314 w 559"/>
                <a:gd name="T99" fmla="*/ 1525 h 25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559"/>
                <a:gd name="T151" fmla="*/ 0 h 256"/>
                <a:gd name="T152" fmla="*/ 559 w 559"/>
                <a:gd name="T153" fmla="*/ 256 h 25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559" h="256">
                  <a:moveTo>
                    <a:pt x="0" y="256"/>
                  </a:moveTo>
                  <a:lnTo>
                    <a:pt x="6" y="255"/>
                  </a:lnTo>
                  <a:lnTo>
                    <a:pt x="11" y="255"/>
                  </a:lnTo>
                  <a:lnTo>
                    <a:pt x="17" y="254"/>
                  </a:lnTo>
                  <a:lnTo>
                    <a:pt x="22" y="254"/>
                  </a:lnTo>
                  <a:lnTo>
                    <a:pt x="28" y="253"/>
                  </a:lnTo>
                  <a:lnTo>
                    <a:pt x="34" y="253"/>
                  </a:lnTo>
                  <a:lnTo>
                    <a:pt x="39" y="252"/>
                  </a:lnTo>
                  <a:lnTo>
                    <a:pt x="45" y="251"/>
                  </a:lnTo>
                  <a:lnTo>
                    <a:pt x="50" y="250"/>
                  </a:lnTo>
                  <a:lnTo>
                    <a:pt x="56" y="249"/>
                  </a:lnTo>
                  <a:lnTo>
                    <a:pt x="62" y="248"/>
                  </a:lnTo>
                  <a:lnTo>
                    <a:pt x="67" y="247"/>
                  </a:lnTo>
                  <a:lnTo>
                    <a:pt x="73" y="246"/>
                  </a:lnTo>
                  <a:lnTo>
                    <a:pt x="78" y="244"/>
                  </a:lnTo>
                  <a:lnTo>
                    <a:pt x="84" y="243"/>
                  </a:lnTo>
                  <a:lnTo>
                    <a:pt x="90" y="241"/>
                  </a:lnTo>
                  <a:lnTo>
                    <a:pt x="95" y="239"/>
                  </a:lnTo>
                  <a:lnTo>
                    <a:pt x="101" y="237"/>
                  </a:lnTo>
                  <a:lnTo>
                    <a:pt x="106" y="235"/>
                  </a:lnTo>
                  <a:lnTo>
                    <a:pt x="112" y="232"/>
                  </a:lnTo>
                  <a:lnTo>
                    <a:pt x="117" y="229"/>
                  </a:lnTo>
                  <a:lnTo>
                    <a:pt x="123" y="226"/>
                  </a:lnTo>
                  <a:lnTo>
                    <a:pt x="129" y="222"/>
                  </a:lnTo>
                  <a:lnTo>
                    <a:pt x="134" y="219"/>
                  </a:lnTo>
                  <a:lnTo>
                    <a:pt x="140" y="214"/>
                  </a:lnTo>
                  <a:lnTo>
                    <a:pt x="145" y="209"/>
                  </a:lnTo>
                  <a:lnTo>
                    <a:pt x="151" y="204"/>
                  </a:lnTo>
                  <a:lnTo>
                    <a:pt x="157" y="198"/>
                  </a:lnTo>
                  <a:lnTo>
                    <a:pt x="162" y="192"/>
                  </a:lnTo>
                  <a:lnTo>
                    <a:pt x="168" y="185"/>
                  </a:lnTo>
                  <a:lnTo>
                    <a:pt x="173" y="177"/>
                  </a:lnTo>
                  <a:lnTo>
                    <a:pt x="179" y="168"/>
                  </a:lnTo>
                  <a:lnTo>
                    <a:pt x="185" y="159"/>
                  </a:lnTo>
                  <a:lnTo>
                    <a:pt x="190" y="150"/>
                  </a:lnTo>
                  <a:lnTo>
                    <a:pt x="196" y="139"/>
                  </a:lnTo>
                  <a:lnTo>
                    <a:pt x="201" y="128"/>
                  </a:lnTo>
                  <a:lnTo>
                    <a:pt x="207" y="117"/>
                  </a:lnTo>
                  <a:lnTo>
                    <a:pt x="212" y="105"/>
                  </a:lnTo>
                  <a:lnTo>
                    <a:pt x="218" y="93"/>
                  </a:lnTo>
                  <a:lnTo>
                    <a:pt x="224" y="80"/>
                  </a:lnTo>
                  <a:lnTo>
                    <a:pt x="229" y="68"/>
                  </a:lnTo>
                  <a:lnTo>
                    <a:pt x="235" y="56"/>
                  </a:lnTo>
                  <a:lnTo>
                    <a:pt x="240" y="44"/>
                  </a:lnTo>
                  <a:lnTo>
                    <a:pt x="246" y="34"/>
                  </a:lnTo>
                  <a:lnTo>
                    <a:pt x="252" y="24"/>
                  </a:lnTo>
                  <a:lnTo>
                    <a:pt x="257" y="15"/>
                  </a:lnTo>
                  <a:lnTo>
                    <a:pt x="263" y="9"/>
                  </a:lnTo>
                  <a:lnTo>
                    <a:pt x="268" y="4"/>
                  </a:lnTo>
                  <a:lnTo>
                    <a:pt x="274" y="1"/>
                  </a:lnTo>
                  <a:lnTo>
                    <a:pt x="280" y="0"/>
                  </a:lnTo>
                  <a:lnTo>
                    <a:pt x="285" y="1"/>
                  </a:lnTo>
                  <a:lnTo>
                    <a:pt x="291" y="4"/>
                  </a:lnTo>
                  <a:lnTo>
                    <a:pt x="296" y="9"/>
                  </a:lnTo>
                  <a:lnTo>
                    <a:pt x="302" y="15"/>
                  </a:lnTo>
                  <a:lnTo>
                    <a:pt x="307" y="24"/>
                  </a:lnTo>
                  <a:lnTo>
                    <a:pt x="313" y="34"/>
                  </a:lnTo>
                  <a:lnTo>
                    <a:pt x="319" y="44"/>
                  </a:lnTo>
                  <a:lnTo>
                    <a:pt x="324" y="56"/>
                  </a:lnTo>
                  <a:lnTo>
                    <a:pt x="330" y="68"/>
                  </a:lnTo>
                  <a:lnTo>
                    <a:pt x="335" y="80"/>
                  </a:lnTo>
                  <a:lnTo>
                    <a:pt x="341" y="93"/>
                  </a:lnTo>
                  <a:lnTo>
                    <a:pt x="347" y="105"/>
                  </a:lnTo>
                  <a:lnTo>
                    <a:pt x="352" y="117"/>
                  </a:lnTo>
                  <a:lnTo>
                    <a:pt x="358" y="128"/>
                  </a:lnTo>
                  <a:lnTo>
                    <a:pt x="363" y="139"/>
                  </a:lnTo>
                  <a:lnTo>
                    <a:pt x="369" y="150"/>
                  </a:lnTo>
                  <a:lnTo>
                    <a:pt x="374" y="159"/>
                  </a:lnTo>
                  <a:lnTo>
                    <a:pt x="380" y="168"/>
                  </a:lnTo>
                  <a:lnTo>
                    <a:pt x="386" y="177"/>
                  </a:lnTo>
                  <a:lnTo>
                    <a:pt x="391" y="185"/>
                  </a:lnTo>
                  <a:lnTo>
                    <a:pt x="397" y="192"/>
                  </a:lnTo>
                  <a:lnTo>
                    <a:pt x="402" y="198"/>
                  </a:lnTo>
                  <a:lnTo>
                    <a:pt x="408" y="204"/>
                  </a:lnTo>
                  <a:lnTo>
                    <a:pt x="414" y="209"/>
                  </a:lnTo>
                  <a:lnTo>
                    <a:pt x="419" y="214"/>
                  </a:lnTo>
                  <a:lnTo>
                    <a:pt x="425" y="219"/>
                  </a:lnTo>
                  <a:lnTo>
                    <a:pt x="430" y="222"/>
                  </a:lnTo>
                  <a:lnTo>
                    <a:pt x="436" y="226"/>
                  </a:lnTo>
                  <a:lnTo>
                    <a:pt x="442" y="229"/>
                  </a:lnTo>
                  <a:lnTo>
                    <a:pt x="447" y="232"/>
                  </a:lnTo>
                  <a:lnTo>
                    <a:pt x="453" y="235"/>
                  </a:lnTo>
                  <a:lnTo>
                    <a:pt x="458" y="237"/>
                  </a:lnTo>
                  <a:lnTo>
                    <a:pt x="464" y="239"/>
                  </a:lnTo>
                  <a:lnTo>
                    <a:pt x="469" y="241"/>
                  </a:lnTo>
                  <a:lnTo>
                    <a:pt x="475" y="243"/>
                  </a:lnTo>
                  <a:lnTo>
                    <a:pt x="481" y="244"/>
                  </a:lnTo>
                  <a:lnTo>
                    <a:pt x="486" y="246"/>
                  </a:lnTo>
                  <a:lnTo>
                    <a:pt x="492" y="247"/>
                  </a:lnTo>
                  <a:lnTo>
                    <a:pt x="497" y="248"/>
                  </a:lnTo>
                  <a:lnTo>
                    <a:pt x="503" y="249"/>
                  </a:lnTo>
                  <a:lnTo>
                    <a:pt x="509" y="250"/>
                  </a:lnTo>
                  <a:lnTo>
                    <a:pt x="514" y="251"/>
                  </a:lnTo>
                  <a:lnTo>
                    <a:pt x="520" y="252"/>
                  </a:lnTo>
                  <a:lnTo>
                    <a:pt x="525" y="253"/>
                  </a:lnTo>
                  <a:lnTo>
                    <a:pt x="531" y="253"/>
                  </a:lnTo>
                  <a:lnTo>
                    <a:pt x="537" y="254"/>
                  </a:lnTo>
                  <a:lnTo>
                    <a:pt x="542" y="254"/>
                  </a:lnTo>
                  <a:lnTo>
                    <a:pt x="548" y="255"/>
                  </a:lnTo>
                  <a:lnTo>
                    <a:pt x="553" y="255"/>
                  </a:lnTo>
                  <a:lnTo>
                    <a:pt x="559" y="256"/>
                  </a:lnTo>
                </a:path>
              </a:pathLst>
            </a:cu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57732" name="Freeform 36"/>
          <p:cNvSpPr>
            <a:spLocks/>
          </p:cNvSpPr>
          <p:nvPr/>
        </p:nvSpPr>
        <p:spPr bwMode="auto">
          <a:xfrm>
            <a:off x="2003425" y="2836863"/>
            <a:ext cx="5318125" cy="2554287"/>
          </a:xfrm>
          <a:custGeom>
            <a:avLst/>
            <a:gdLst>
              <a:gd name="T0" fmla="*/ 57082 w 559"/>
              <a:gd name="T1" fmla="*/ 2554287 h 269"/>
              <a:gd name="T2" fmla="*/ 161732 w 559"/>
              <a:gd name="T3" fmla="*/ 2544792 h 269"/>
              <a:gd name="T4" fmla="*/ 266382 w 559"/>
              <a:gd name="T5" fmla="*/ 2535296 h 269"/>
              <a:gd name="T6" fmla="*/ 371032 w 559"/>
              <a:gd name="T7" fmla="*/ 2535296 h 269"/>
              <a:gd name="T8" fmla="*/ 475682 w 559"/>
              <a:gd name="T9" fmla="*/ 2516305 h 269"/>
              <a:gd name="T10" fmla="*/ 589846 w 559"/>
              <a:gd name="T11" fmla="*/ 2506810 h 269"/>
              <a:gd name="T12" fmla="*/ 694496 w 559"/>
              <a:gd name="T13" fmla="*/ 2487819 h 269"/>
              <a:gd name="T14" fmla="*/ 799146 w 559"/>
              <a:gd name="T15" fmla="*/ 2459332 h 269"/>
              <a:gd name="T16" fmla="*/ 903796 w 559"/>
              <a:gd name="T17" fmla="*/ 2421350 h 269"/>
              <a:gd name="T18" fmla="*/ 1008446 w 559"/>
              <a:gd name="T19" fmla="*/ 2383368 h 269"/>
              <a:gd name="T20" fmla="*/ 1113096 w 559"/>
              <a:gd name="T21" fmla="*/ 2326395 h 269"/>
              <a:gd name="T22" fmla="*/ 1227260 w 559"/>
              <a:gd name="T23" fmla="*/ 2250431 h 269"/>
              <a:gd name="T24" fmla="*/ 1331910 w 559"/>
              <a:gd name="T25" fmla="*/ 2164972 h 269"/>
              <a:gd name="T26" fmla="*/ 1436560 w 559"/>
              <a:gd name="T27" fmla="*/ 2051026 h 269"/>
              <a:gd name="T28" fmla="*/ 1541210 w 559"/>
              <a:gd name="T29" fmla="*/ 1908594 h 269"/>
              <a:gd name="T30" fmla="*/ 1645860 w 559"/>
              <a:gd name="T31" fmla="*/ 1747170 h 269"/>
              <a:gd name="T32" fmla="*/ 1760023 w 559"/>
              <a:gd name="T33" fmla="*/ 1557260 h 269"/>
              <a:gd name="T34" fmla="*/ 1864674 w 559"/>
              <a:gd name="T35" fmla="*/ 1338864 h 269"/>
              <a:gd name="T36" fmla="*/ 1969324 w 559"/>
              <a:gd name="T37" fmla="*/ 1101477 h 269"/>
              <a:gd name="T38" fmla="*/ 2073974 w 559"/>
              <a:gd name="T39" fmla="*/ 864090 h 269"/>
              <a:gd name="T40" fmla="*/ 2178624 w 559"/>
              <a:gd name="T41" fmla="*/ 617207 h 269"/>
              <a:gd name="T42" fmla="*/ 2283274 w 559"/>
              <a:gd name="T43" fmla="*/ 398811 h 269"/>
              <a:gd name="T44" fmla="*/ 2397437 w 559"/>
              <a:gd name="T45" fmla="*/ 208901 h 269"/>
              <a:gd name="T46" fmla="*/ 2502087 w 559"/>
              <a:gd name="T47" fmla="*/ 75964 h 269"/>
              <a:gd name="T48" fmla="*/ 2606737 w 559"/>
              <a:gd name="T49" fmla="*/ 9495 h 269"/>
              <a:gd name="T50" fmla="*/ 2711388 w 559"/>
              <a:gd name="T51" fmla="*/ 9495 h 269"/>
              <a:gd name="T52" fmla="*/ 2816038 w 559"/>
              <a:gd name="T53" fmla="*/ 75964 h 269"/>
              <a:gd name="T54" fmla="*/ 2920688 w 559"/>
              <a:gd name="T55" fmla="*/ 208901 h 269"/>
              <a:gd name="T56" fmla="*/ 3034851 w 559"/>
              <a:gd name="T57" fmla="*/ 398811 h 269"/>
              <a:gd name="T58" fmla="*/ 3139501 w 559"/>
              <a:gd name="T59" fmla="*/ 617207 h 269"/>
              <a:gd name="T60" fmla="*/ 3244151 w 559"/>
              <a:gd name="T61" fmla="*/ 864090 h 269"/>
              <a:gd name="T62" fmla="*/ 3348801 w 559"/>
              <a:gd name="T63" fmla="*/ 1101477 h 269"/>
              <a:gd name="T64" fmla="*/ 3453451 w 559"/>
              <a:gd name="T65" fmla="*/ 1338864 h 269"/>
              <a:gd name="T66" fmla="*/ 3558102 w 559"/>
              <a:gd name="T67" fmla="*/ 1557260 h 269"/>
              <a:gd name="T68" fmla="*/ 3672265 w 559"/>
              <a:gd name="T69" fmla="*/ 1747170 h 269"/>
              <a:gd name="T70" fmla="*/ 3776915 w 559"/>
              <a:gd name="T71" fmla="*/ 1908594 h 269"/>
              <a:gd name="T72" fmla="*/ 3881565 w 559"/>
              <a:gd name="T73" fmla="*/ 2051026 h 269"/>
              <a:gd name="T74" fmla="*/ 3986215 w 559"/>
              <a:gd name="T75" fmla="*/ 2164972 h 269"/>
              <a:gd name="T76" fmla="*/ 4090865 w 559"/>
              <a:gd name="T77" fmla="*/ 2250431 h 269"/>
              <a:gd name="T78" fmla="*/ 4205029 w 559"/>
              <a:gd name="T79" fmla="*/ 2326395 h 269"/>
              <a:gd name="T80" fmla="*/ 4309679 w 559"/>
              <a:gd name="T81" fmla="*/ 2383368 h 269"/>
              <a:gd name="T82" fmla="*/ 4414329 w 559"/>
              <a:gd name="T83" fmla="*/ 2421350 h 269"/>
              <a:gd name="T84" fmla="*/ 4518979 w 559"/>
              <a:gd name="T85" fmla="*/ 2459332 h 269"/>
              <a:gd name="T86" fmla="*/ 4623629 w 559"/>
              <a:gd name="T87" fmla="*/ 2487819 h 269"/>
              <a:gd name="T88" fmla="*/ 4728279 w 559"/>
              <a:gd name="T89" fmla="*/ 2506810 h 269"/>
              <a:gd name="T90" fmla="*/ 4842443 w 559"/>
              <a:gd name="T91" fmla="*/ 2516305 h 269"/>
              <a:gd name="T92" fmla="*/ 4947093 w 559"/>
              <a:gd name="T93" fmla="*/ 2535296 h 269"/>
              <a:gd name="T94" fmla="*/ 5051743 w 559"/>
              <a:gd name="T95" fmla="*/ 2535296 h 269"/>
              <a:gd name="T96" fmla="*/ 5156393 w 559"/>
              <a:gd name="T97" fmla="*/ 2544792 h 269"/>
              <a:gd name="T98" fmla="*/ 5261043 w 559"/>
              <a:gd name="T99" fmla="*/ 2554287 h 269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559"/>
              <a:gd name="T151" fmla="*/ 0 h 269"/>
              <a:gd name="T152" fmla="*/ 559 w 559"/>
              <a:gd name="T153" fmla="*/ 269 h 269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559" h="269">
                <a:moveTo>
                  <a:pt x="0" y="269"/>
                </a:moveTo>
                <a:lnTo>
                  <a:pt x="6" y="269"/>
                </a:lnTo>
                <a:lnTo>
                  <a:pt x="11" y="268"/>
                </a:lnTo>
                <a:lnTo>
                  <a:pt x="17" y="268"/>
                </a:lnTo>
                <a:lnTo>
                  <a:pt x="22" y="268"/>
                </a:lnTo>
                <a:lnTo>
                  <a:pt x="28" y="267"/>
                </a:lnTo>
                <a:lnTo>
                  <a:pt x="34" y="267"/>
                </a:lnTo>
                <a:lnTo>
                  <a:pt x="39" y="267"/>
                </a:lnTo>
                <a:lnTo>
                  <a:pt x="45" y="266"/>
                </a:lnTo>
                <a:lnTo>
                  <a:pt x="50" y="265"/>
                </a:lnTo>
                <a:lnTo>
                  <a:pt x="56" y="265"/>
                </a:lnTo>
                <a:lnTo>
                  <a:pt x="62" y="264"/>
                </a:lnTo>
                <a:lnTo>
                  <a:pt x="67" y="263"/>
                </a:lnTo>
                <a:lnTo>
                  <a:pt x="73" y="262"/>
                </a:lnTo>
                <a:lnTo>
                  <a:pt x="78" y="260"/>
                </a:lnTo>
                <a:lnTo>
                  <a:pt x="84" y="259"/>
                </a:lnTo>
                <a:lnTo>
                  <a:pt x="90" y="257"/>
                </a:lnTo>
                <a:lnTo>
                  <a:pt x="95" y="255"/>
                </a:lnTo>
                <a:lnTo>
                  <a:pt x="101" y="253"/>
                </a:lnTo>
                <a:lnTo>
                  <a:pt x="106" y="251"/>
                </a:lnTo>
                <a:lnTo>
                  <a:pt x="112" y="248"/>
                </a:lnTo>
                <a:lnTo>
                  <a:pt x="117" y="245"/>
                </a:lnTo>
                <a:lnTo>
                  <a:pt x="123" y="241"/>
                </a:lnTo>
                <a:lnTo>
                  <a:pt x="129" y="237"/>
                </a:lnTo>
                <a:lnTo>
                  <a:pt x="134" y="233"/>
                </a:lnTo>
                <a:lnTo>
                  <a:pt x="140" y="228"/>
                </a:lnTo>
                <a:lnTo>
                  <a:pt x="145" y="222"/>
                </a:lnTo>
                <a:lnTo>
                  <a:pt x="151" y="216"/>
                </a:lnTo>
                <a:lnTo>
                  <a:pt x="157" y="209"/>
                </a:lnTo>
                <a:lnTo>
                  <a:pt x="162" y="201"/>
                </a:lnTo>
                <a:lnTo>
                  <a:pt x="168" y="193"/>
                </a:lnTo>
                <a:lnTo>
                  <a:pt x="173" y="184"/>
                </a:lnTo>
                <a:lnTo>
                  <a:pt x="179" y="174"/>
                </a:lnTo>
                <a:lnTo>
                  <a:pt x="185" y="164"/>
                </a:lnTo>
                <a:lnTo>
                  <a:pt x="190" y="153"/>
                </a:lnTo>
                <a:lnTo>
                  <a:pt x="196" y="141"/>
                </a:lnTo>
                <a:lnTo>
                  <a:pt x="201" y="129"/>
                </a:lnTo>
                <a:lnTo>
                  <a:pt x="207" y="116"/>
                </a:lnTo>
                <a:lnTo>
                  <a:pt x="212" y="104"/>
                </a:lnTo>
                <a:lnTo>
                  <a:pt x="218" y="91"/>
                </a:lnTo>
                <a:lnTo>
                  <a:pt x="224" y="78"/>
                </a:lnTo>
                <a:lnTo>
                  <a:pt x="229" y="65"/>
                </a:lnTo>
                <a:lnTo>
                  <a:pt x="235" y="53"/>
                </a:lnTo>
                <a:lnTo>
                  <a:pt x="240" y="42"/>
                </a:lnTo>
                <a:lnTo>
                  <a:pt x="246" y="32"/>
                </a:lnTo>
                <a:lnTo>
                  <a:pt x="252" y="22"/>
                </a:lnTo>
                <a:lnTo>
                  <a:pt x="257" y="14"/>
                </a:lnTo>
                <a:lnTo>
                  <a:pt x="263" y="8"/>
                </a:lnTo>
                <a:lnTo>
                  <a:pt x="268" y="4"/>
                </a:lnTo>
                <a:lnTo>
                  <a:pt x="274" y="1"/>
                </a:lnTo>
                <a:lnTo>
                  <a:pt x="280" y="0"/>
                </a:lnTo>
                <a:lnTo>
                  <a:pt x="285" y="1"/>
                </a:lnTo>
                <a:lnTo>
                  <a:pt x="291" y="4"/>
                </a:lnTo>
                <a:lnTo>
                  <a:pt x="296" y="8"/>
                </a:lnTo>
                <a:lnTo>
                  <a:pt x="302" y="14"/>
                </a:lnTo>
                <a:lnTo>
                  <a:pt x="307" y="22"/>
                </a:lnTo>
                <a:lnTo>
                  <a:pt x="313" y="32"/>
                </a:lnTo>
                <a:lnTo>
                  <a:pt x="319" y="42"/>
                </a:lnTo>
                <a:lnTo>
                  <a:pt x="324" y="53"/>
                </a:lnTo>
                <a:lnTo>
                  <a:pt x="330" y="65"/>
                </a:lnTo>
                <a:lnTo>
                  <a:pt x="335" y="78"/>
                </a:lnTo>
                <a:lnTo>
                  <a:pt x="341" y="91"/>
                </a:lnTo>
                <a:lnTo>
                  <a:pt x="347" y="104"/>
                </a:lnTo>
                <a:lnTo>
                  <a:pt x="352" y="116"/>
                </a:lnTo>
                <a:lnTo>
                  <a:pt x="358" y="129"/>
                </a:lnTo>
                <a:lnTo>
                  <a:pt x="363" y="141"/>
                </a:lnTo>
                <a:lnTo>
                  <a:pt x="369" y="153"/>
                </a:lnTo>
                <a:lnTo>
                  <a:pt x="374" y="164"/>
                </a:lnTo>
                <a:lnTo>
                  <a:pt x="380" y="174"/>
                </a:lnTo>
                <a:lnTo>
                  <a:pt x="386" y="184"/>
                </a:lnTo>
                <a:lnTo>
                  <a:pt x="391" y="193"/>
                </a:lnTo>
                <a:lnTo>
                  <a:pt x="397" y="201"/>
                </a:lnTo>
                <a:lnTo>
                  <a:pt x="402" y="209"/>
                </a:lnTo>
                <a:lnTo>
                  <a:pt x="408" y="216"/>
                </a:lnTo>
                <a:lnTo>
                  <a:pt x="414" y="222"/>
                </a:lnTo>
                <a:lnTo>
                  <a:pt x="419" y="228"/>
                </a:lnTo>
                <a:lnTo>
                  <a:pt x="425" y="233"/>
                </a:lnTo>
                <a:lnTo>
                  <a:pt x="430" y="237"/>
                </a:lnTo>
                <a:lnTo>
                  <a:pt x="436" y="241"/>
                </a:lnTo>
                <a:lnTo>
                  <a:pt x="442" y="245"/>
                </a:lnTo>
                <a:lnTo>
                  <a:pt x="447" y="248"/>
                </a:lnTo>
                <a:lnTo>
                  <a:pt x="453" y="251"/>
                </a:lnTo>
                <a:lnTo>
                  <a:pt x="458" y="253"/>
                </a:lnTo>
                <a:lnTo>
                  <a:pt x="464" y="255"/>
                </a:lnTo>
                <a:lnTo>
                  <a:pt x="469" y="257"/>
                </a:lnTo>
                <a:lnTo>
                  <a:pt x="475" y="259"/>
                </a:lnTo>
                <a:lnTo>
                  <a:pt x="481" y="260"/>
                </a:lnTo>
                <a:lnTo>
                  <a:pt x="486" y="262"/>
                </a:lnTo>
                <a:lnTo>
                  <a:pt x="492" y="263"/>
                </a:lnTo>
                <a:lnTo>
                  <a:pt x="497" y="264"/>
                </a:lnTo>
                <a:lnTo>
                  <a:pt x="503" y="265"/>
                </a:lnTo>
                <a:lnTo>
                  <a:pt x="509" y="265"/>
                </a:lnTo>
                <a:lnTo>
                  <a:pt x="514" y="266"/>
                </a:lnTo>
                <a:lnTo>
                  <a:pt x="520" y="267"/>
                </a:lnTo>
                <a:lnTo>
                  <a:pt x="525" y="267"/>
                </a:lnTo>
                <a:lnTo>
                  <a:pt x="531" y="267"/>
                </a:lnTo>
                <a:lnTo>
                  <a:pt x="537" y="268"/>
                </a:lnTo>
                <a:lnTo>
                  <a:pt x="542" y="268"/>
                </a:lnTo>
                <a:lnTo>
                  <a:pt x="548" y="268"/>
                </a:lnTo>
                <a:lnTo>
                  <a:pt x="553" y="269"/>
                </a:lnTo>
                <a:lnTo>
                  <a:pt x="559" y="269"/>
                </a:lnTo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699" grpId="0"/>
      <p:bldP spid="15773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15"/>
          <p:cNvSpPr txBox="1">
            <a:spLocks noChangeArrowheads="1"/>
          </p:cNvSpPr>
          <p:nvPr/>
        </p:nvSpPr>
        <p:spPr bwMode="auto">
          <a:xfrm>
            <a:off x="1403350" y="0"/>
            <a:ext cx="6408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>
                <a:solidFill>
                  <a:schemeClr val="accent2"/>
                </a:solidFill>
              </a:rPr>
              <a:t>B.  Vertrauensintervall um </a:t>
            </a:r>
            <a:r>
              <a:rPr lang="en-US">
                <a:solidFill>
                  <a:schemeClr val="accent2"/>
                </a:solidFill>
                <a:latin typeface="Symbol" charset="2"/>
              </a:rPr>
              <a:t>m</a:t>
            </a:r>
            <a:r>
              <a:rPr lang="en-US">
                <a:solidFill>
                  <a:schemeClr val="accent2"/>
                </a:solidFill>
              </a:rPr>
              <a:t> = 6</a:t>
            </a:r>
            <a:endParaRPr lang="de-DE">
              <a:solidFill>
                <a:schemeClr val="accent2"/>
              </a:solidFill>
            </a:endParaRPr>
          </a:p>
        </p:txBody>
      </p:sp>
      <p:sp>
        <p:nvSpPr>
          <p:cNvPr id="24579" name="Text Box 17"/>
          <p:cNvSpPr txBox="1">
            <a:spLocks noChangeArrowheads="1"/>
          </p:cNvSpPr>
          <p:nvPr/>
        </p:nvSpPr>
        <p:spPr bwMode="auto">
          <a:xfrm>
            <a:off x="179388" y="404813"/>
            <a:ext cx="1123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mu = 6</a:t>
            </a:r>
            <a:endParaRPr lang="de-DE"/>
          </a:p>
        </p:txBody>
      </p:sp>
      <p:sp>
        <p:nvSpPr>
          <p:cNvPr id="24580" name="Text Box 18"/>
          <p:cNvSpPr txBox="1">
            <a:spLocks noChangeArrowheads="1"/>
          </p:cNvSpPr>
          <p:nvPr/>
        </p:nvSpPr>
        <p:spPr bwMode="auto">
          <a:xfrm>
            <a:off x="179388" y="1341438"/>
            <a:ext cx="77771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SEhut = sd(swerte)/sqrt(n)</a:t>
            </a:r>
            <a:r>
              <a:rPr lang="en-US">
                <a:solidFill>
                  <a:schemeClr val="tx1"/>
                </a:solidFill>
              </a:rPr>
              <a:t> # eingeschätzter SE</a:t>
            </a:r>
            <a:endParaRPr lang="de-DE">
              <a:solidFill>
                <a:schemeClr val="tx1"/>
              </a:solidFill>
            </a:endParaRPr>
          </a:p>
        </p:txBody>
      </p:sp>
      <p:sp>
        <p:nvSpPr>
          <p:cNvPr id="24581" name="Rectangle 19"/>
          <p:cNvSpPr>
            <a:spLocks noChangeArrowheads="1"/>
          </p:cNvSpPr>
          <p:nvPr/>
        </p:nvSpPr>
        <p:spPr bwMode="auto">
          <a:xfrm>
            <a:off x="179388" y="2492375"/>
            <a:ext cx="77771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de-DE"/>
              <a:t>mu  + SEhut * qt(0.025, frei)</a:t>
            </a:r>
            <a:r>
              <a:rPr lang="de-DE">
                <a:solidFill>
                  <a:schemeClr val="tx1"/>
                </a:solidFill>
              </a:rPr>
              <a:t> # untere Grenze</a:t>
            </a:r>
          </a:p>
        </p:txBody>
      </p:sp>
      <p:sp>
        <p:nvSpPr>
          <p:cNvPr id="24582" name="Text Box 20"/>
          <p:cNvSpPr txBox="1">
            <a:spLocks noChangeArrowheads="1"/>
          </p:cNvSpPr>
          <p:nvPr/>
        </p:nvSpPr>
        <p:spPr bwMode="auto">
          <a:xfrm>
            <a:off x="179388" y="1916113"/>
            <a:ext cx="38528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frei = n - 1</a:t>
            </a:r>
            <a:r>
              <a:rPr lang="en-US">
                <a:solidFill>
                  <a:schemeClr val="tx1"/>
                </a:solidFill>
              </a:rPr>
              <a:t> # Freiheitsgrade</a:t>
            </a:r>
            <a:endParaRPr lang="de-DE">
              <a:solidFill>
                <a:schemeClr val="tx1"/>
              </a:solidFill>
            </a:endParaRPr>
          </a:p>
        </p:txBody>
      </p:sp>
      <p:sp>
        <p:nvSpPr>
          <p:cNvPr id="24583" name="Text Box 21"/>
          <p:cNvSpPr txBox="1">
            <a:spLocks noChangeArrowheads="1"/>
          </p:cNvSpPr>
          <p:nvPr/>
        </p:nvSpPr>
        <p:spPr bwMode="auto">
          <a:xfrm>
            <a:off x="179388" y="2997200"/>
            <a:ext cx="19446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>
                <a:solidFill>
                  <a:schemeClr val="bg2"/>
                </a:solidFill>
              </a:rPr>
              <a:t>4.878858</a:t>
            </a:r>
          </a:p>
        </p:txBody>
      </p:sp>
      <p:sp>
        <p:nvSpPr>
          <p:cNvPr id="24584" name="Rectangle 22"/>
          <p:cNvSpPr>
            <a:spLocks noChangeArrowheads="1"/>
          </p:cNvSpPr>
          <p:nvPr/>
        </p:nvSpPr>
        <p:spPr bwMode="auto">
          <a:xfrm>
            <a:off x="179388" y="3429000"/>
            <a:ext cx="698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de-DE"/>
              <a:t>mu  + SEhut * qt(0.975, frei)</a:t>
            </a:r>
            <a:r>
              <a:rPr lang="de-DE">
                <a:solidFill>
                  <a:schemeClr val="tx1"/>
                </a:solidFill>
              </a:rPr>
              <a:t> # obere Grenze</a:t>
            </a:r>
          </a:p>
        </p:txBody>
      </p:sp>
      <p:sp>
        <p:nvSpPr>
          <p:cNvPr id="24585" name="Rectangle 23"/>
          <p:cNvSpPr>
            <a:spLocks noChangeArrowheads="1"/>
          </p:cNvSpPr>
          <p:nvPr/>
        </p:nvSpPr>
        <p:spPr bwMode="auto">
          <a:xfrm>
            <a:off x="179388" y="3933825"/>
            <a:ext cx="15414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de-DE">
                <a:solidFill>
                  <a:schemeClr val="bg2"/>
                </a:solidFill>
              </a:rPr>
              <a:t> 7.121142</a:t>
            </a:r>
          </a:p>
        </p:txBody>
      </p:sp>
      <p:sp>
        <p:nvSpPr>
          <p:cNvPr id="24586" name="Text Box 25"/>
          <p:cNvSpPr txBox="1">
            <a:spLocks noChangeArrowheads="1"/>
          </p:cNvSpPr>
          <p:nvPr/>
        </p:nvSpPr>
        <p:spPr bwMode="auto">
          <a:xfrm>
            <a:off x="179388" y="836613"/>
            <a:ext cx="26336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n = length(swerte)</a:t>
            </a:r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4"/>
          <p:cNvSpPr txBox="1">
            <a:spLocks noChangeArrowheads="1"/>
          </p:cNvSpPr>
          <p:nvPr/>
        </p:nvSpPr>
        <p:spPr bwMode="auto">
          <a:xfrm>
            <a:off x="179388" y="2205038"/>
            <a:ext cx="89646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Auf der Basis dieser Stichprobe liegt </a:t>
            </a:r>
            <a:r>
              <a:rPr lang="en-US">
                <a:solidFill>
                  <a:schemeClr val="tx1"/>
                </a:solidFill>
                <a:latin typeface="Symbol" charset="2"/>
              </a:rPr>
              <a:t>m</a:t>
            </a:r>
            <a:r>
              <a:rPr lang="en-US">
                <a:solidFill>
                  <a:schemeClr val="tx1"/>
                </a:solidFill>
              </a:rPr>
              <a:t> zwischen </a:t>
            </a:r>
            <a:r>
              <a:rPr lang="de-DE">
                <a:solidFill>
                  <a:schemeClr val="tx1"/>
                </a:solidFill>
              </a:rPr>
              <a:t>4.878858 und 7.121142 mit einer Wahrscheinlichkeit von 95%.</a:t>
            </a:r>
          </a:p>
        </p:txBody>
      </p:sp>
      <p:sp>
        <p:nvSpPr>
          <p:cNvPr id="25603" name="Text Box 5"/>
          <p:cNvSpPr txBox="1">
            <a:spLocks noChangeArrowheads="1"/>
          </p:cNvSpPr>
          <p:nvPr/>
        </p:nvSpPr>
        <p:spPr bwMode="auto">
          <a:xfrm>
            <a:off x="179388" y="3932238"/>
            <a:ext cx="89646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>
                <a:solidFill>
                  <a:schemeClr val="tx1"/>
                </a:solidFill>
              </a:rPr>
              <a:t>Frage: </a:t>
            </a:r>
            <a:r>
              <a:rPr lang="en-US">
                <a:solidFill>
                  <a:schemeClr val="tx1"/>
                </a:solidFill>
              </a:rPr>
              <a:t>angenommen </a:t>
            </a:r>
            <a:r>
              <a:rPr lang="en-US">
                <a:solidFill>
                  <a:schemeClr val="tx1"/>
                </a:solidFill>
                <a:latin typeface="Symbol" charset="2"/>
              </a:rPr>
              <a:t>m</a:t>
            </a:r>
            <a:r>
              <a:rPr lang="en-US">
                <a:solidFill>
                  <a:schemeClr val="tx1"/>
                </a:solidFill>
              </a:rPr>
              <a:t> = 6</a:t>
            </a:r>
            <a:r>
              <a:rPr lang="de-DE">
                <a:solidFill>
                  <a:schemeClr val="tx1"/>
                </a:solidFill>
              </a:rPr>
              <a:t> sind die Werte überraschend? </a:t>
            </a:r>
          </a:p>
        </p:txBody>
      </p:sp>
      <p:sp>
        <p:nvSpPr>
          <p:cNvPr id="25604" name="Text Box 6"/>
          <p:cNvSpPr txBox="1">
            <a:spLocks noChangeArrowheads="1"/>
          </p:cNvSpPr>
          <p:nvPr/>
        </p:nvSpPr>
        <p:spPr bwMode="auto">
          <a:xfrm>
            <a:off x="179388" y="4437063"/>
            <a:ext cx="20494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mean(swerte)</a:t>
            </a:r>
            <a:endParaRPr lang="de-DE"/>
          </a:p>
        </p:txBody>
      </p:sp>
      <p:sp>
        <p:nvSpPr>
          <p:cNvPr id="25605" name="Rectangle 7"/>
          <p:cNvSpPr>
            <a:spLocks noChangeArrowheads="1"/>
          </p:cNvSpPr>
          <p:nvPr/>
        </p:nvSpPr>
        <p:spPr bwMode="auto">
          <a:xfrm>
            <a:off x="179388" y="4868863"/>
            <a:ext cx="1200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de-DE">
                <a:solidFill>
                  <a:schemeClr val="tx1"/>
                </a:solidFill>
              </a:rPr>
              <a:t>[1] 6.75</a:t>
            </a:r>
          </a:p>
        </p:txBody>
      </p:sp>
      <p:sp>
        <p:nvSpPr>
          <p:cNvPr id="166920" name="Text Box 8"/>
          <p:cNvSpPr txBox="1">
            <a:spLocks noChangeArrowheads="1"/>
          </p:cNvSpPr>
          <p:nvPr/>
        </p:nvSpPr>
        <p:spPr bwMode="auto">
          <a:xfrm>
            <a:off x="4127500" y="4887913"/>
            <a:ext cx="896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solidFill>
                  <a:schemeClr val="tx1"/>
                </a:solidFill>
              </a:rPr>
              <a:t>Nein.</a:t>
            </a:r>
            <a:endParaRPr lang="de-DE">
              <a:solidFill>
                <a:schemeClr val="tx1"/>
              </a:solidFill>
            </a:endParaRPr>
          </a:p>
        </p:txBody>
      </p:sp>
      <p:sp>
        <p:nvSpPr>
          <p:cNvPr id="25607" name="Rectangle 9"/>
          <p:cNvSpPr>
            <a:spLocks noChangeArrowheads="1"/>
          </p:cNvSpPr>
          <p:nvPr/>
        </p:nvSpPr>
        <p:spPr bwMode="auto">
          <a:xfrm>
            <a:off x="179388" y="2205038"/>
            <a:ext cx="8785225" cy="86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608" name="Text Box 10"/>
          <p:cNvSpPr txBox="1">
            <a:spLocks noChangeArrowheads="1"/>
          </p:cNvSpPr>
          <p:nvPr/>
        </p:nvSpPr>
        <p:spPr bwMode="auto">
          <a:xfrm>
            <a:off x="2987675" y="333375"/>
            <a:ext cx="2151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de-DE">
                <a:solidFill>
                  <a:schemeClr val="accent2"/>
                </a:solidFill>
              </a:rPr>
              <a:t>C. Signifikant</a:t>
            </a:r>
            <a:r>
              <a:rPr lang="en-US">
                <a:solidFill>
                  <a:schemeClr val="accent2"/>
                </a:solidFill>
              </a:rPr>
              <a:t>?</a:t>
            </a:r>
            <a:endParaRPr lang="de-DE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2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4"/>
          <p:cNvSpPr txBox="1">
            <a:spLocks noChangeArrowheads="1"/>
          </p:cNvSpPr>
          <p:nvPr/>
        </p:nvSpPr>
        <p:spPr bwMode="auto">
          <a:xfrm>
            <a:off x="2124075" y="908050"/>
            <a:ext cx="38893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accent2"/>
                </a:solidFill>
              </a:rPr>
              <a:t>The two-sampled t-test</a:t>
            </a:r>
            <a:endParaRPr lang="de-DE" sz="2800">
              <a:solidFill>
                <a:schemeClr val="accent2"/>
              </a:solidFill>
            </a:endParaRP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468313" y="2852738"/>
            <a:ext cx="78486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Meistens werden wir </a:t>
            </a:r>
            <a:r>
              <a:rPr lang="en-US" b="1">
                <a:solidFill>
                  <a:schemeClr val="tx1"/>
                </a:solidFill>
              </a:rPr>
              <a:t>2 Stichprobenmittelwerte</a:t>
            </a:r>
            <a:r>
              <a:rPr lang="en-US">
                <a:solidFill>
                  <a:schemeClr val="tx1"/>
                </a:solidFill>
              </a:rPr>
              <a:t> miteinander vergleichen wollen (und wesentlich seltener wie im vorigen Fall einen Stichprobenmittelwert, </a:t>
            </a:r>
            <a:r>
              <a:rPr lang="en-US" i="1">
                <a:solidFill>
                  <a:schemeClr val="tx1"/>
                </a:solidFill>
              </a:rPr>
              <a:t>m</a:t>
            </a:r>
            <a:r>
              <a:rPr lang="en-US">
                <a:solidFill>
                  <a:schemeClr val="tx1"/>
                </a:solidFill>
              </a:rPr>
              <a:t>,  mit einem Bevölkerungsmittelwert, </a:t>
            </a:r>
            <a:r>
              <a:rPr lang="en-US">
                <a:solidFill>
                  <a:schemeClr val="tx1"/>
                </a:solidFill>
                <a:latin typeface="Symbol" charset="2"/>
              </a:rPr>
              <a:t>m</a:t>
            </a:r>
            <a:r>
              <a:rPr lang="en-US">
                <a:solidFill>
                  <a:schemeClr val="tx1"/>
                </a:solidFill>
              </a:rPr>
              <a:t>).</a:t>
            </a:r>
            <a:endParaRPr lang="de-DE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10"/>
          <p:cNvSpPr txBox="1">
            <a:spLocks noChangeArrowheads="1"/>
          </p:cNvSpPr>
          <p:nvPr/>
        </p:nvSpPr>
        <p:spPr bwMode="auto">
          <a:xfrm>
            <a:off x="539750" y="476250"/>
            <a:ext cx="7488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Zwei Händler, X und Y, verkaufen </a:t>
            </a:r>
            <a:r>
              <a:rPr lang="de-DE">
                <a:solidFill>
                  <a:schemeClr val="tx1"/>
                </a:solidFill>
              </a:rPr>
              <a:t>Ä</a:t>
            </a:r>
            <a:r>
              <a:rPr lang="en-US">
                <a:solidFill>
                  <a:schemeClr val="tx1"/>
                </a:solidFill>
              </a:rPr>
              <a:t>pfel am Markt. </a:t>
            </a:r>
          </a:p>
        </p:txBody>
      </p:sp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250825" y="2349500"/>
            <a:ext cx="7710488" cy="2978150"/>
            <a:chOff x="158" y="935"/>
            <a:chExt cx="4857" cy="1876"/>
          </a:xfrm>
        </p:grpSpPr>
        <p:sp>
          <p:nvSpPr>
            <p:cNvPr id="27654" name="Text Box 11"/>
            <p:cNvSpPr txBox="1">
              <a:spLocks noChangeArrowheads="1"/>
            </p:cNvSpPr>
            <p:nvPr/>
          </p:nvSpPr>
          <p:spPr bwMode="auto">
            <a:xfrm>
              <a:off x="748" y="935"/>
              <a:ext cx="3901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chemeClr val="tx1"/>
                  </a:solidFill>
                </a:rPr>
                <a:t>Ich kaufe 20 Äpfel von X, 35 von Y. Ich wiege jeden Apfel und berechne:</a:t>
              </a:r>
            </a:p>
          </p:txBody>
        </p:sp>
        <p:sp>
          <p:nvSpPr>
            <p:cNvPr id="27655" name="Text Box 14"/>
            <p:cNvSpPr txBox="1">
              <a:spLocks noChangeArrowheads="1"/>
            </p:cNvSpPr>
            <p:nvPr/>
          </p:nvSpPr>
          <p:spPr bwMode="auto">
            <a:xfrm>
              <a:off x="158" y="1843"/>
              <a:ext cx="169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</a:rPr>
                <a:t>Gewicht-Mittelwert</a:t>
              </a:r>
            </a:p>
          </p:txBody>
        </p:sp>
        <p:sp>
          <p:nvSpPr>
            <p:cNvPr id="27656" name="Text Box 15"/>
            <p:cNvSpPr txBox="1">
              <a:spLocks noChangeArrowheads="1"/>
            </p:cNvSpPr>
            <p:nvPr/>
          </p:nvSpPr>
          <p:spPr bwMode="auto">
            <a:xfrm>
              <a:off x="2244" y="1843"/>
              <a:ext cx="91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</a:rPr>
                <a:t>mx = 200</a:t>
              </a:r>
            </a:p>
          </p:txBody>
        </p:sp>
        <p:sp>
          <p:nvSpPr>
            <p:cNvPr id="27657" name="Text Box 16"/>
            <p:cNvSpPr txBox="1">
              <a:spLocks noChangeArrowheads="1"/>
            </p:cNvSpPr>
            <p:nvPr/>
          </p:nvSpPr>
          <p:spPr bwMode="auto">
            <a:xfrm>
              <a:off x="158" y="2160"/>
              <a:ext cx="208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</a:rPr>
                <a:t>Gewicht S-abweichung</a:t>
              </a:r>
            </a:p>
          </p:txBody>
        </p:sp>
        <p:sp>
          <p:nvSpPr>
            <p:cNvPr id="27658" name="Text Box 17"/>
            <p:cNvSpPr txBox="1">
              <a:spLocks noChangeArrowheads="1"/>
            </p:cNvSpPr>
            <p:nvPr/>
          </p:nvSpPr>
          <p:spPr bwMode="auto">
            <a:xfrm>
              <a:off x="2244" y="2160"/>
              <a:ext cx="79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</a:rPr>
                <a:t>sx = 20 </a:t>
              </a:r>
            </a:p>
          </p:txBody>
        </p:sp>
        <p:sp>
          <p:nvSpPr>
            <p:cNvPr id="27659" name="Text Box 18"/>
            <p:cNvSpPr txBox="1">
              <a:spLocks noChangeArrowheads="1"/>
            </p:cNvSpPr>
            <p:nvPr/>
          </p:nvSpPr>
          <p:spPr bwMode="auto">
            <a:xfrm>
              <a:off x="261" y="2523"/>
              <a:ext cx="95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chemeClr val="tx1"/>
                  </a:solidFill>
                </a:rPr>
                <a:t>Anzahl</a:t>
              </a:r>
            </a:p>
          </p:txBody>
        </p:sp>
        <p:sp>
          <p:nvSpPr>
            <p:cNvPr id="27660" name="Text Box 19"/>
            <p:cNvSpPr txBox="1">
              <a:spLocks noChangeArrowheads="1"/>
            </p:cNvSpPr>
            <p:nvPr/>
          </p:nvSpPr>
          <p:spPr bwMode="auto">
            <a:xfrm>
              <a:off x="2244" y="2523"/>
              <a:ext cx="75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</a:rPr>
                <a:t>nx = 20</a:t>
              </a:r>
            </a:p>
          </p:txBody>
        </p:sp>
        <p:sp>
          <p:nvSpPr>
            <p:cNvPr id="27661" name="Text Box 20"/>
            <p:cNvSpPr txBox="1">
              <a:spLocks noChangeArrowheads="1"/>
            </p:cNvSpPr>
            <p:nvPr/>
          </p:nvSpPr>
          <p:spPr bwMode="auto">
            <a:xfrm>
              <a:off x="4104" y="2523"/>
              <a:ext cx="75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</a:rPr>
                <a:t>ny = 35</a:t>
              </a:r>
            </a:p>
          </p:txBody>
        </p:sp>
        <p:sp>
          <p:nvSpPr>
            <p:cNvPr id="27662" name="Text Box 21"/>
            <p:cNvSpPr txBox="1">
              <a:spLocks noChangeArrowheads="1"/>
            </p:cNvSpPr>
            <p:nvPr/>
          </p:nvSpPr>
          <p:spPr bwMode="auto">
            <a:xfrm>
              <a:off x="4104" y="2160"/>
              <a:ext cx="7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</a:rPr>
                <a:t>sy = 30</a:t>
              </a:r>
            </a:p>
          </p:txBody>
        </p:sp>
        <p:sp>
          <p:nvSpPr>
            <p:cNvPr id="27663" name="Text Box 22"/>
            <p:cNvSpPr txBox="1">
              <a:spLocks noChangeArrowheads="1"/>
            </p:cNvSpPr>
            <p:nvPr/>
          </p:nvSpPr>
          <p:spPr bwMode="auto">
            <a:xfrm>
              <a:off x="4104" y="1843"/>
              <a:ext cx="91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</a:rPr>
                <a:t>my = 220</a:t>
              </a:r>
            </a:p>
          </p:txBody>
        </p:sp>
        <p:sp>
          <p:nvSpPr>
            <p:cNvPr id="27664" name="Text Box 23"/>
            <p:cNvSpPr txBox="1">
              <a:spLocks noChangeArrowheads="1"/>
            </p:cNvSpPr>
            <p:nvPr/>
          </p:nvSpPr>
          <p:spPr bwMode="auto">
            <a:xfrm>
              <a:off x="2562" y="1480"/>
              <a:ext cx="2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</a:rPr>
                <a:t>X</a:t>
              </a:r>
            </a:p>
          </p:txBody>
        </p:sp>
        <p:sp>
          <p:nvSpPr>
            <p:cNvPr id="27665" name="Text Box 24"/>
            <p:cNvSpPr txBox="1">
              <a:spLocks noChangeArrowheads="1"/>
            </p:cNvSpPr>
            <p:nvPr/>
          </p:nvSpPr>
          <p:spPr bwMode="auto">
            <a:xfrm>
              <a:off x="4162" y="1513"/>
              <a:ext cx="2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</a:rPr>
                <a:t>Y</a:t>
              </a:r>
            </a:p>
          </p:txBody>
        </p:sp>
      </p:grpSp>
      <p:sp>
        <p:nvSpPr>
          <p:cNvPr id="82969" name="Text Box 25"/>
          <p:cNvSpPr txBox="1">
            <a:spLocks noChangeArrowheads="1"/>
          </p:cNvSpPr>
          <p:nvPr/>
        </p:nvSpPr>
        <p:spPr bwMode="auto">
          <a:xfrm>
            <a:off x="0" y="5805488"/>
            <a:ext cx="904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chemeClr val="tx1"/>
                </a:solidFill>
              </a:rPr>
              <a:t>Ist dieser Unterschied mx – my = 200 – 220 = –  20 g </a:t>
            </a:r>
            <a:r>
              <a:rPr lang="en-US" b="1">
                <a:solidFill>
                  <a:schemeClr val="tx1"/>
                </a:solidFill>
              </a:rPr>
              <a:t>signifkant</a:t>
            </a:r>
            <a:r>
              <a:rPr lang="en-US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27653" name="Text Box 30"/>
          <p:cNvSpPr txBox="1">
            <a:spLocks noChangeArrowheads="1"/>
          </p:cNvSpPr>
          <p:nvPr/>
        </p:nvSpPr>
        <p:spPr bwMode="auto">
          <a:xfrm>
            <a:off x="539750" y="1196975"/>
            <a:ext cx="71278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Die </a:t>
            </a:r>
            <a:r>
              <a:rPr lang="de-DE">
                <a:solidFill>
                  <a:schemeClr val="tx1"/>
                </a:solidFill>
              </a:rPr>
              <a:t>Ä</a:t>
            </a:r>
            <a:r>
              <a:rPr lang="en-US">
                <a:solidFill>
                  <a:schemeClr val="tx1"/>
                </a:solidFill>
              </a:rPr>
              <a:t>pfel von Y sind teuerer, weil seine </a:t>
            </a:r>
            <a:r>
              <a:rPr lang="de-DE">
                <a:solidFill>
                  <a:schemeClr val="tx1"/>
                </a:solidFill>
              </a:rPr>
              <a:t>Ä</a:t>
            </a:r>
            <a:r>
              <a:rPr lang="en-US">
                <a:solidFill>
                  <a:schemeClr val="tx1"/>
                </a:solidFill>
              </a:rPr>
              <a:t>pfel mehr wiegen (behauptet Y). </a:t>
            </a:r>
            <a:endParaRPr lang="de-DE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6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6"/>
          <p:cNvSpPr txBox="1">
            <a:spLocks noChangeArrowheads="1"/>
          </p:cNvSpPr>
          <p:nvPr/>
        </p:nvSpPr>
        <p:spPr bwMode="auto">
          <a:xfrm>
            <a:off x="250825" y="836613"/>
            <a:ext cx="64087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chemeClr val="tx1"/>
                </a:solidFill>
              </a:rPr>
              <a:t>H0: Es gibt keinen signifikanten Unterschied zwischen den Mittelwerten.</a:t>
            </a:r>
          </a:p>
        </p:txBody>
      </p:sp>
      <p:sp>
        <p:nvSpPr>
          <p:cNvPr id="115719" name="Text Box 7"/>
          <p:cNvSpPr txBox="1">
            <a:spLocks noChangeArrowheads="1"/>
          </p:cNvSpPr>
          <p:nvPr/>
        </p:nvSpPr>
        <p:spPr bwMode="auto">
          <a:xfrm>
            <a:off x="250825" y="1844675"/>
            <a:ext cx="820896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= die Wahrscheinlichkeit, dass der Unterschied zwischen diesen Mittelwerten 0 sein könnte ist mehr als 0.05 (kommt öfter als 5 Mal pro Hundert vor).</a:t>
            </a:r>
          </a:p>
        </p:txBody>
      </p:sp>
      <p:sp>
        <p:nvSpPr>
          <p:cNvPr id="28676" name="Text Box 8"/>
          <p:cNvSpPr txBox="1">
            <a:spLocks noChangeArrowheads="1"/>
          </p:cNvSpPr>
          <p:nvPr/>
        </p:nvSpPr>
        <p:spPr bwMode="auto">
          <a:xfrm>
            <a:off x="250825" y="3141663"/>
            <a:ext cx="7416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chemeClr val="tx1"/>
                </a:solidFill>
              </a:rPr>
              <a:t>H1: Es gibt einen signifikanten Unterschied zwischen den Mittelwerten</a:t>
            </a:r>
          </a:p>
        </p:txBody>
      </p:sp>
      <p:sp>
        <p:nvSpPr>
          <p:cNvPr id="115721" name="Text Box 9"/>
          <p:cNvSpPr txBox="1">
            <a:spLocks noChangeArrowheads="1"/>
          </p:cNvSpPr>
          <p:nvPr/>
        </p:nvSpPr>
        <p:spPr bwMode="auto">
          <a:xfrm>
            <a:off x="250825" y="4149725"/>
            <a:ext cx="820896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= die Wahrscheinlichkeit, dass der Unterschied zwischen diesen Mittelwerten 0 sein könnte ist weniger  als 0.05 (kommt seltener als 5 Mal pro Hundert vor).</a:t>
            </a:r>
          </a:p>
        </p:txBody>
      </p:sp>
      <p:sp>
        <p:nvSpPr>
          <p:cNvPr id="28678" name="Text Box 10"/>
          <p:cNvSpPr txBox="1">
            <a:spLocks noChangeArrowheads="1"/>
          </p:cNvSpPr>
          <p:nvPr/>
        </p:nvSpPr>
        <p:spPr bwMode="auto">
          <a:xfrm>
            <a:off x="3132138" y="260350"/>
            <a:ext cx="2232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 sz="2800">
                <a:solidFill>
                  <a:schemeClr val="accent2"/>
                </a:solidFill>
              </a:rPr>
              <a:t>Hypothesen</a:t>
            </a:r>
            <a:endParaRPr lang="en-US" sz="280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9" grpId="0"/>
      <p:bldP spid="11572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4"/>
          <p:cNvSpPr txBox="1">
            <a:spLocks noChangeArrowheads="1"/>
          </p:cNvSpPr>
          <p:nvPr/>
        </p:nvSpPr>
        <p:spPr bwMode="auto">
          <a:xfrm>
            <a:off x="3132138" y="260350"/>
            <a:ext cx="16557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accent2"/>
                </a:solidFill>
              </a:rPr>
              <a:t>Vorgang</a:t>
            </a:r>
          </a:p>
        </p:txBody>
      </p:sp>
      <p:sp>
        <p:nvSpPr>
          <p:cNvPr id="29699" name="Text Box 5"/>
          <p:cNvSpPr txBox="1">
            <a:spLocks noChangeArrowheads="1"/>
          </p:cNvSpPr>
          <p:nvPr/>
        </p:nvSpPr>
        <p:spPr bwMode="auto">
          <a:xfrm>
            <a:off x="250825" y="981075"/>
            <a:ext cx="8280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Wir nehmen an, dass mx – my = -20 g </a:t>
            </a:r>
            <a:r>
              <a:rPr lang="en-US" b="1">
                <a:solidFill>
                  <a:schemeClr val="tx1"/>
                </a:solidFill>
              </a:rPr>
              <a:t>eine Stichprobe aus einer Normalverteilung ist</a:t>
            </a:r>
            <a:r>
              <a:rPr lang="en-US">
                <a:solidFill>
                  <a:schemeClr val="tx1"/>
                </a:solidFill>
              </a:rPr>
              <a:t>. </a:t>
            </a:r>
          </a:p>
        </p:txBody>
      </p:sp>
      <p:sp>
        <p:nvSpPr>
          <p:cNvPr id="116742" name="Text Box 6"/>
          <p:cNvSpPr txBox="1">
            <a:spLocks noChangeArrowheads="1"/>
          </p:cNvSpPr>
          <p:nvPr/>
        </p:nvSpPr>
        <p:spPr bwMode="auto">
          <a:xfrm>
            <a:off x="250825" y="2276475"/>
            <a:ext cx="8280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1. Wir müssen die Parameter </a:t>
            </a:r>
            <a:r>
              <a:rPr lang="en-US">
                <a:solidFill>
                  <a:schemeClr val="tx1"/>
                </a:solidFill>
                <a:latin typeface="Symbol" charset="2"/>
              </a:rPr>
              <a:t>m</a:t>
            </a:r>
            <a:r>
              <a:rPr lang="en-US">
                <a:solidFill>
                  <a:schemeClr val="tx1"/>
                </a:solidFill>
              </a:rPr>
              <a:t>, </a:t>
            </a:r>
            <a:r>
              <a:rPr lang="en-US">
                <a:solidFill>
                  <a:schemeClr val="tx1"/>
                </a:solidFill>
                <a:latin typeface="Symbol" charset="2"/>
              </a:rPr>
              <a:t>s </a:t>
            </a:r>
            <a:r>
              <a:rPr lang="en-US">
                <a:solidFill>
                  <a:schemeClr val="tx1"/>
                </a:solidFill>
              </a:rPr>
              <a:t>(und dann SE) dieser Normalverteilung </a:t>
            </a:r>
            <a:r>
              <a:rPr lang="en-US" b="1">
                <a:solidFill>
                  <a:schemeClr val="tx1"/>
                </a:solidFill>
              </a:rPr>
              <a:t>einsch</a:t>
            </a:r>
            <a:r>
              <a:rPr lang="de-DE" b="1">
                <a:solidFill>
                  <a:schemeClr val="tx1"/>
                </a:solidFill>
              </a:rPr>
              <a:t>ä</a:t>
            </a:r>
            <a:r>
              <a:rPr lang="en-US" b="1">
                <a:solidFill>
                  <a:schemeClr val="tx1"/>
                </a:solidFill>
              </a:rPr>
              <a:t>tzen.</a:t>
            </a:r>
            <a:endParaRPr lang="en-US" b="1">
              <a:solidFill>
                <a:schemeClr val="tx1"/>
              </a:solidFill>
              <a:latin typeface="Symbol" charset="2"/>
            </a:endParaRPr>
          </a:p>
        </p:txBody>
      </p:sp>
      <p:sp>
        <p:nvSpPr>
          <p:cNvPr id="116743" name="Text Box 7"/>
          <p:cNvSpPr txBox="1">
            <a:spLocks noChangeArrowheads="1"/>
          </p:cNvSpPr>
          <p:nvPr/>
        </p:nvSpPr>
        <p:spPr bwMode="auto">
          <a:xfrm>
            <a:off x="250825" y="4292600"/>
            <a:ext cx="83534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2. Wir erstellen ein  95% Vertrauensintervall fuer die t-Verteilung.</a:t>
            </a:r>
          </a:p>
        </p:txBody>
      </p:sp>
      <p:sp>
        <p:nvSpPr>
          <p:cNvPr id="116744" name="Text Box 8"/>
          <p:cNvSpPr txBox="1">
            <a:spLocks noChangeArrowheads="1"/>
          </p:cNvSpPr>
          <p:nvPr/>
        </p:nvSpPr>
        <p:spPr bwMode="auto">
          <a:xfrm>
            <a:off x="323850" y="5229225"/>
            <a:ext cx="792003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3. Wenn dieses Vertrauenintervall 0 einschließt, ist H0 akzeptiert (kein signifikanter Unterschied zwischen mx und my) sonst H1 (der Unterschied ist signifikant).</a:t>
            </a:r>
          </a:p>
        </p:txBody>
      </p:sp>
      <p:sp>
        <p:nvSpPr>
          <p:cNvPr id="29703" name="Rectangle 9"/>
          <p:cNvSpPr>
            <a:spLocks noChangeArrowheads="1"/>
          </p:cNvSpPr>
          <p:nvPr/>
        </p:nvSpPr>
        <p:spPr bwMode="auto">
          <a:xfrm>
            <a:off x="250825" y="836613"/>
            <a:ext cx="8388350" cy="11525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42" grpId="0"/>
      <p:bldP spid="116743" grpId="0"/>
      <p:bldP spid="11674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4"/>
          <p:cNvSpPr txBox="1">
            <a:spLocks noChangeArrowheads="1"/>
          </p:cNvSpPr>
          <p:nvPr/>
        </p:nvSpPr>
        <p:spPr bwMode="auto">
          <a:xfrm>
            <a:off x="2339975" y="349250"/>
            <a:ext cx="345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de-DE" sz="2800">
                <a:solidFill>
                  <a:schemeClr val="accent2"/>
                </a:solidFill>
              </a:rPr>
              <a:t>1. </a:t>
            </a:r>
            <a:r>
              <a:rPr lang="de-DE" sz="2800">
                <a:solidFill>
                  <a:schemeClr val="accent2"/>
                </a:solidFill>
                <a:latin typeface="Symbol" charset="2"/>
              </a:rPr>
              <a:t>m</a:t>
            </a:r>
            <a:r>
              <a:rPr lang="de-DE" sz="2800">
                <a:solidFill>
                  <a:schemeClr val="accent2"/>
                </a:solidFill>
              </a:rPr>
              <a:t>, SE einschätzen</a:t>
            </a:r>
            <a:endParaRPr lang="en-US" sz="2800">
              <a:solidFill>
                <a:schemeClr val="accent2"/>
              </a:solidFill>
            </a:endParaRPr>
          </a:p>
        </p:txBody>
      </p:sp>
      <p:sp>
        <p:nvSpPr>
          <p:cNvPr id="30723" name="Text Box 5"/>
          <p:cNvSpPr txBox="1">
            <a:spLocks noChangeArrowheads="1"/>
          </p:cNvSpPr>
          <p:nvPr/>
        </p:nvSpPr>
        <p:spPr bwMode="auto">
          <a:xfrm>
            <a:off x="755650" y="1700213"/>
            <a:ext cx="72723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>
                <a:solidFill>
                  <a:schemeClr val="tx1"/>
                </a:solidFill>
              </a:rPr>
              <a:t>Die beste Einschätzung von </a:t>
            </a:r>
            <a:r>
              <a:rPr lang="de-DE">
                <a:solidFill>
                  <a:schemeClr val="tx1"/>
                </a:solidFill>
                <a:latin typeface="Symbol" charset="2"/>
              </a:rPr>
              <a:t>m</a:t>
            </a:r>
            <a:r>
              <a:rPr lang="de-DE">
                <a:solidFill>
                  <a:schemeClr val="tx1"/>
                </a:solidFill>
              </a:rPr>
              <a:t> ist </a:t>
            </a:r>
            <a:r>
              <a:rPr lang="en-US">
                <a:solidFill>
                  <a:schemeClr val="tx1"/>
                </a:solidFill>
              </a:rPr>
              <a:t>der Mittelwertunterschied unserer Stichprobe</a:t>
            </a:r>
          </a:p>
        </p:txBody>
      </p:sp>
      <p:sp>
        <p:nvSpPr>
          <p:cNvPr id="30724" name="Text Box 6"/>
          <p:cNvSpPr txBox="1">
            <a:spLocks noChangeArrowheads="1"/>
          </p:cNvSpPr>
          <p:nvPr/>
        </p:nvSpPr>
        <p:spPr bwMode="auto">
          <a:xfrm>
            <a:off x="755650" y="3141663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Fuer diesen Fall mu = mx – my = – 20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Text Box 46"/>
          <p:cNvSpPr txBox="1">
            <a:spLocks noChangeArrowheads="1"/>
          </p:cNvSpPr>
          <p:nvPr/>
        </p:nvSpPr>
        <p:spPr bwMode="auto">
          <a:xfrm>
            <a:off x="2339975" y="4763"/>
            <a:ext cx="31511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de-DE" sz="2800">
                <a:solidFill>
                  <a:schemeClr val="accent2"/>
                </a:solidFill>
              </a:rPr>
              <a:t>1. SE  einschätzen</a:t>
            </a:r>
            <a:endParaRPr lang="en-US" sz="2800">
              <a:solidFill>
                <a:schemeClr val="accent2"/>
              </a:solidFill>
            </a:endParaRPr>
          </a:p>
        </p:txBody>
      </p:sp>
      <p:sp>
        <p:nvSpPr>
          <p:cNvPr id="31749" name="Text Box 49"/>
          <p:cNvSpPr txBox="1">
            <a:spLocks noChangeArrowheads="1"/>
          </p:cNvSpPr>
          <p:nvPr/>
        </p:nvSpPr>
        <p:spPr bwMode="auto">
          <a:xfrm>
            <a:off x="1258888" y="549275"/>
            <a:ext cx="482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Die beste Einsch</a:t>
            </a:r>
            <a:r>
              <a:rPr lang="de-DE">
                <a:solidFill>
                  <a:schemeClr val="tx1"/>
                </a:solidFill>
              </a:rPr>
              <a:t>ä</a:t>
            </a:r>
            <a:r>
              <a:rPr lang="en-US">
                <a:solidFill>
                  <a:schemeClr val="tx1"/>
                </a:solidFill>
              </a:rPr>
              <a:t>tzung von SE</a:t>
            </a:r>
          </a:p>
        </p:txBody>
      </p:sp>
      <p:sp>
        <p:nvSpPr>
          <p:cNvPr id="31750" name="Line 64"/>
          <p:cNvSpPr>
            <a:spLocks noChangeShapeType="1"/>
          </p:cNvSpPr>
          <p:nvPr/>
        </p:nvSpPr>
        <p:spPr bwMode="auto">
          <a:xfrm flipH="1">
            <a:off x="4356100" y="981075"/>
            <a:ext cx="10795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67"/>
          <p:cNvGrpSpPr>
            <a:grpSpLocks/>
          </p:cNvGrpSpPr>
          <p:nvPr/>
        </p:nvGrpSpPr>
        <p:grpSpPr bwMode="auto">
          <a:xfrm>
            <a:off x="468313" y="2997200"/>
            <a:ext cx="7710487" cy="3481388"/>
            <a:chOff x="295" y="1888"/>
            <a:chExt cx="4857" cy="2193"/>
          </a:xfrm>
        </p:grpSpPr>
        <p:sp>
          <p:nvSpPr>
            <p:cNvPr id="31753" name="Text Box 53"/>
            <p:cNvSpPr txBox="1">
              <a:spLocks noChangeArrowheads="1"/>
            </p:cNvSpPr>
            <p:nvPr/>
          </p:nvSpPr>
          <p:spPr bwMode="auto">
            <a:xfrm>
              <a:off x="295" y="2251"/>
              <a:ext cx="169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</a:rPr>
                <a:t>Gewicht-Mittelwert</a:t>
              </a:r>
            </a:p>
          </p:txBody>
        </p:sp>
        <p:sp>
          <p:nvSpPr>
            <p:cNvPr id="31754" name="Text Box 54"/>
            <p:cNvSpPr txBox="1">
              <a:spLocks noChangeArrowheads="1"/>
            </p:cNvSpPr>
            <p:nvPr/>
          </p:nvSpPr>
          <p:spPr bwMode="auto">
            <a:xfrm>
              <a:off x="2381" y="2251"/>
              <a:ext cx="91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</a:rPr>
                <a:t>mx = 200</a:t>
              </a:r>
            </a:p>
          </p:txBody>
        </p:sp>
        <p:sp>
          <p:nvSpPr>
            <p:cNvPr id="31755" name="Text Box 55"/>
            <p:cNvSpPr txBox="1">
              <a:spLocks noChangeArrowheads="1"/>
            </p:cNvSpPr>
            <p:nvPr/>
          </p:nvSpPr>
          <p:spPr bwMode="auto">
            <a:xfrm>
              <a:off x="295" y="2568"/>
              <a:ext cx="208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</a:rPr>
                <a:t>Gewicht S-abweichung</a:t>
              </a:r>
            </a:p>
          </p:txBody>
        </p:sp>
        <p:sp>
          <p:nvSpPr>
            <p:cNvPr id="31756" name="Text Box 56"/>
            <p:cNvSpPr txBox="1">
              <a:spLocks noChangeArrowheads="1"/>
            </p:cNvSpPr>
            <p:nvPr/>
          </p:nvSpPr>
          <p:spPr bwMode="auto">
            <a:xfrm>
              <a:off x="2381" y="2568"/>
              <a:ext cx="79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</a:rPr>
                <a:t>sx = 20 </a:t>
              </a:r>
            </a:p>
          </p:txBody>
        </p:sp>
        <p:sp>
          <p:nvSpPr>
            <p:cNvPr id="31757" name="Text Box 57"/>
            <p:cNvSpPr txBox="1">
              <a:spLocks noChangeArrowheads="1"/>
            </p:cNvSpPr>
            <p:nvPr/>
          </p:nvSpPr>
          <p:spPr bwMode="auto">
            <a:xfrm>
              <a:off x="398" y="2931"/>
              <a:ext cx="95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chemeClr val="tx1"/>
                  </a:solidFill>
                </a:rPr>
                <a:t>Anzahl</a:t>
              </a:r>
            </a:p>
          </p:txBody>
        </p:sp>
        <p:sp>
          <p:nvSpPr>
            <p:cNvPr id="31758" name="Text Box 58"/>
            <p:cNvSpPr txBox="1">
              <a:spLocks noChangeArrowheads="1"/>
            </p:cNvSpPr>
            <p:nvPr/>
          </p:nvSpPr>
          <p:spPr bwMode="auto">
            <a:xfrm>
              <a:off x="2381" y="2931"/>
              <a:ext cx="75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</a:rPr>
                <a:t>nx = 20</a:t>
              </a:r>
            </a:p>
          </p:txBody>
        </p:sp>
        <p:sp>
          <p:nvSpPr>
            <p:cNvPr id="31759" name="Text Box 59"/>
            <p:cNvSpPr txBox="1">
              <a:spLocks noChangeArrowheads="1"/>
            </p:cNvSpPr>
            <p:nvPr/>
          </p:nvSpPr>
          <p:spPr bwMode="auto">
            <a:xfrm>
              <a:off x="4241" y="2931"/>
              <a:ext cx="75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</a:rPr>
                <a:t>ny = 35</a:t>
              </a:r>
            </a:p>
          </p:txBody>
        </p:sp>
        <p:sp>
          <p:nvSpPr>
            <p:cNvPr id="31760" name="Text Box 60"/>
            <p:cNvSpPr txBox="1">
              <a:spLocks noChangeArrowheads="1"/>
            </p:cNvSpPr>
            <p:nvPr/>
          </p:nvSpPr>
          <p:spPr bwMode="auto">
            <a:xfrm>
              <a:off x="4241" y="2568"/>
              <a:ext cx="7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</a:rPr>
                <a:t>sy = 30</a:t>
              </a:r>
            </a:p>
          </p:txBody>
        </p:sp>
        <p:sp>
          <p:nvSpPr>
            <p:cNvPr id="31761" name="Text Box 61"/>
            <p:cNvSpPr txBox="1">
              <a:spLocks noChangeArrowheads="1"/>
            </p:cNvSpPr>
            <p:nvPr/>
          </p:nvSpPr>
          <p:spPr bwMode="auto">
            <a:xfrm>
              <a:off x="4241" y="2251"/>
              <a:ext cx="91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</a:rPr>
                <a:t>my = 220</a:t>
              </a:r>
            </a:p>
          </p:txBody>
        </p:sp>
        <p:sp>
          <p:nvSpPr>
            <p:cNvPr id="31762" name="Text Box 62"/>
            <p:cNvSpPr txBox="1">
              <a:spLocks noChangeArrowheads="1"/>
            </p:cNvSpPr>
            <p:nvPr/>
          </p:nvSpPr>
          <p:spPr bwMode="auto">
            <a:xfrm>
              <a:off x="2699" y="1888"/>
              <a:ext cx="2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</a:rPr>
                <a:t>X</a:t>
              </a:r>
            </a:p>
          </p:txBody>
        </p:sp>
        <p:sp>
          <p:nvSpPr>
            <p:cNvPr id="31763" name="Text Box 63"/>
            <p:cNvSpPr txBox="1">
              <a:spLocks noChangeArrowheads="1"/>
            </p:cNvSpPr>
            <p:nvPr/>
          </p:nvSpPr>
          <p:spPr bwMode="auto">
            <a:xfrm>
              <a:off x="4299" y="1921"/>
              <a:ext cx="2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31764" name="Text Box 65"/>
            <p:cNvSpPr txBox="1">
              <a:spLocks noChangeArrowheads="1"/>
            </p:cNvSpPr>
            <p:nvPr/>
          </p:nvSpPr>
          <p:spPr bwMode="auto">
            <a:xfrm>
              <a:off x="839" y="3297"/>
              <a:ext cx="308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</a:rPr>
                <a:t>Für diesen Fall,  </a:t>
              </a:r>
              <a:r>
                <a:rPr lang="en-US"/>
                <a:t>SEhut = 7.525339</a:t>
              </a:r>
            </a:p>
          </p:txBody>
        </p:sp>
        <p:sp>
          <p:nvSpPr>
            <p:cNvPr id="31765" name="Text Box 66"/>
            <p:cNvSpPr txBox="1">
              <a:spLocks noChangeArrowheads="1"/>
            </p:cNvSpPr>
            <p:nvPr/>
          </p:nvSpPr>
          <p:spPr bwMode="auto">
            <a:xfrm>
              <a:off x="385" y="3793"/>
              <a:ext cx="462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de-DE">
                  <a:solidFill>
                    <a:schemeClr val="tx1"/>
                  </a:solidFill>
                </a:rPr>
                <a:t>Bitte in R</a:t>
              </a:r>
              <a:r>
                <a:rPr lang="en-US">
                  <a:solidFill>
                    <a:schemeClr val="tx1"/>
                  </a:solidFill>
                </a:rPr>
                <a:t>-Befehle umsetzen und best</a:t>
              </a:r>
              <a:r>
                <a:rPr lang="de-DE">
                  <a:solidFill>
                    <a:schemeClr val="tx1"/>
                  </a:solidFill>
                </a:rPr>
                <a:t>ätigen.</a:t>
              </a:r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31752" name="Text Box 10"/>
          <p:cNvSpPr txBox="1">
            <a:spLocks noChangeArrowheads="1"/>
          </p:cNvSpPr>
          <p:nvPr/>
        </p:nvSpPr>
        <p:spPr bwMode="auto">
          <a:xfrm>
            <a:off x="5181600" y="2133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chemeClr val="tx1"/>
                </a:solidFill>
              </a:rPr>
              <a:t>x</a:t>
            </a:r>
          </a:p>
        </p:txBody>
      </p:sp>
      <p:graphicFrame>
        <p:nvGraphicFramePr>
          <p:cNvPr id="31746" name="Object 2"/>
          <p:cNvGraphicFramePr>
            <a:graphicFrameLocks noChangeAspect="1"/>
          </p:cNvGraphicFramePr>
          <p:nvPr/>
        </p:nvGraphicFramePr>
        <p:xfrm>
          <a:off x="685800" y="1676400"/>
          <a:ext cx="4011613" cy="1409700"/>
        </p:xfrm>
        <a:graphic>
          <a:graphicData uri="http://schemas.openxmlformats.org/presentationml/2006/ole">
            <p:oleObj spid="_x0000_s31746" name="Equation" r:id="rId3" imgW="1409700" imgH="495300" progId="Equation.3">
              <p:embed/>
            </p:oleObj>
          </a:graphicData>
        </a:graphic>
      </p:graphicFrame>
      <p:graphicFrame>
        <p:nvGraphicFramePr>
          <p:cNvPr id="31747" name="Object 3"/>
          <p:cNvGraphicFramePr>
            <a:graphicFrameLocks noChangeAspect="1"/>
          </p:cNvGraphicFramePr>
          <p:nvPr/>
        </p:nvGraphicFramePr>
        <p:xfrm>
          <a:off x="5791200" y="1676400"/>
          <a:ext cx="1739900" cy="1331913"/>
        </p:xfrm>
        <a:graphic>
          <a:graphicData uri="http://schemas.openxmlformats.org/presentationml/2006/ole">
            <p:oleObj spid="_x0000_s31747" name="Equation" r:id="rId4" imgW="59690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4"/>
          <p:cNvSpPr txBox="1">
            <a:spLocks noChangeArrowheads="1"/>
          </p:cNvSpPr>
          <p:nvPr/>
        </p:nvSpPr>
        <p:spPr bwMode="auto">
          <a:xfrm>
            <a:off x="1547813" y="188913"/>
            <a:ext cx="59039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 sz="2800">
                <a:solidFill>
                  <a:schemeClr val="accent2"/>
                </a:solidFill>
              </a:rPr>
              <a:t>Standard error of the mean (SE)</a:t>
            </a:r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1187450" y="765175"/>
            <a:ext cx="6769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>
                <a:solidFill>
                  <a:schemeClr val="tx1"/>
                </a:solidFill>
              </a:rPr>
              <a:t>ist die Standardabweichung von Mittelwerten</a:t>
            </a:r>
          </a:p>
        </p:txBody>
      </p:sp>
      <p:sp>
        <p:nvSpPr>
          <p:cNvPr id="14341" name="Text Box 7"/>
          <p:cNvSpPr txBox="1">
            <a:spLocks noChangeArrowheads="1"/>
          </p:cNvSpPr>
          <p:nvPr/>
        </p:nvSpPr>
        <p:spPr bwMode="auto">
          <a:xfrm>
            <a:off x="323850" y="1700213"/>
            <a:ext cx="8424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>
                <a:solidFill>
                  <a:schemeClr val="tx1"/>
                </a:solidFill>
              </a:rPr>
              <a:t>Ich werfe 5 Würfel und berechne den Mittelwert der Zahlen</a:t>
            </a:r>
          </a:p>
        </p:txBody>
      </p:sp>
      <p:sp>
        <p:nvSpPr>
          <p:cNvPr id="14342" name="Text Box 8"/>
          <p:cNvSpPr txBox="1">
            <a:spLocks noChangeArrowheads="1"/>
          </p:cNvSpPr>
          <p:nvPr/>
        </p:nvSpPr>
        <p:spPr bwMode="auto">
          <a:xfrm>
            <a:off x="468313" y="2420938"/>
            <a:ext cx="1582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>
                <a:solidFill>
                  <a:schemeClr val="tx1"/>
                </a:solidFill>
                <a:latin typeface="Symbol" charset="2"/>
              </a:rPr>
              <a:t>m</a:t>
            </a:r>
          </a:p>
        </p:txBody>
      </p:sp>
      <p:sp>
        <p:nvSpPr>
          <p:cNvPr id="14343" name="Text Box 9"/>
          <p:cNvSpPr txBox="1">
            <a:spLocks noChangeArrowheads="1"/>
          </p:cNvSpPr>
          <p:nvPr/>
        </p:nvSpPr>
        <p:spPr bwMode="auto">
          <a:xfrm>
            <a:off x="1619250" y="2420938"/>
            <a:ext cx="1152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>
                <a:solidFill>
                  <a:schemeClr val="tx1"/>
                </a:solidFill>
              </a:rPr>
              <a:t>= 3.5</a:t>
            </a:r>
          </a:p>
        </p:txBody>
      </p:sp>
      <p:sp>
        <p:nvSpPr>
          <p:cNvPr id="14344" name="Text Box 11"/>
          <p:cNvSpPr txBox="1">
            <a:spLocks noChangeArrowheads="1"/>
          </p:cNvSpPr>
          <p:nvPr/>
        </p:nvSpPr>
        <p:spPr bwMode="auto">
          <a:xfrm>
            <a:off x="3167063" y="2420938"/>
            <a:ext cx="59769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>
                <a:solidFill>
                  <a:schemeClr val="tx1"/>
                </a:solidFill>
              </a:rPr>
              <a:t>der wahrscheinlichste Wert</a:t>
            </a:r>
          </a:p>
        </p:txBody>
      </p:sp>
      <p:sp>
        <p:nvSpPr>
          <p:cNvPr id="142349" name="Text Box 13"/>
          <p:cNvSpPr txBox="1">
            <a:spLocks noChangeArrowheads="1"/>
          </p:cNvSpPr>
          <p:nvPr/>
        </p:nvSpPr>
        <p:spPr bwMode="auto">
          <a:xfrm>
            <a:off x="3132138" y="3500438"/>
            <a:ext cx="5329237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>
                <a:solidFill>
                  <a:schemeClr val="tx1"/>
                </a:solidFill>
              </a:rPr>
              <a:t>Die Verteilung der Mittelwerte. Bedeutung: ich werde nicht jedes Mal einen Mittelwert</a:t>
            </a:r>
            <a:r>
              <a:rPr lang="de-DE" i="1">
                <a:solidFill>
                  <a:schemeClr val="tx1"/>
                </a:solidFill>
              </a:rPr>
              <a:t> m</a:t>
            </a:r>
            <a:r>
              <a:rPr lang="de-DE">
                <a:solidFill>
                  <a:schemeClr val="tx1"/>
                </a:solidFill>
              </a:rPr>
              <a:t> = 3.5 bekommen, sondern davon abweichende Mittelwerte. Der SE ist eine numerische Verschlüsselung dieser Abweichung.</a:t>
            </a:r>
          </a:p>
        </p:txBody>
      </p:sp>
      <p:graphicFrame>
        <p:nvGraphicFramePr>
          <p:cNvPr id="14338" name="Object 2"/>
          <p:cNvGraphicFramePr>
            <a:graphicFrameLocks noChangeAspect="1"/>
          </p:cNvGraphicFramePr>
          <p:nvPr/>
        </p:nvGraphicFramePr>
        <p:xfrm>
          <a:off x="485775" y="3357563"/>
          <a:ext cx="1684338" cy="1184275"/>
        </p:xfrm>
        <a:graphic>
          <a:graphicData uri="http://schemas.openxmlformats.org/presentationml/2006/ole">
            <p:oleObj spid="_x0000_s14338" name="Equation" r:id="rId3" imgW="7315200" imgH="5130800" progId="Equation.3">
              <p:embed/>
            </p:oleObj>
          </a:graphicData>
        </a:graphic>
      </p:graphicFrame>
      <p:sp>
        <p:nvSpPr>
          <p:cNvPr id="14346" name="Rectangle 17"/>
          <p:cNvSpPr>
            <a:spLocks noChangeArrowheads="1"/>
          </p:cNvSpPr>
          <p:nvPr/>
        </p:nvSpPr>
        <p:spPr bwMode="auto">
          <a:xfrm>
            <a:off x="827088" y="765175"/>
            <a:ext cx="7200900" cy="5762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4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5"/>
          <p:cNvSpPr>
            <a:spLocks noChangeArrowheads="1"/>
          </p:cNvSpPr>
          <p:nvPr/>
        </p:nvSpPr>
        <p:spPr bwMode="auto">
          <a:xfrm>
            <a:off x="1331913" y="1412875"/>
            <a:ext cx="6551612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 err="1">
                <a:solidFill>
                  <a:schemeClr val="tx1"/>
                </a:solidFill>
              </a:rPr>
              <a:t>nx</a:t>
            </a:r>
            <a:r>
              <a:rPr lang="en-US" dirty="0">
                <a:solidFill>
                  <a:schemeClr val="tx1"/>
                </a:solidFill>
              </a:rPr>
              <a:t> = 20</a:t>
            </a:r>
          </a:p>
          <a:p>
            <a:pPr>
              <a:spcBef>
                <a:spcPct val="0"/>
              </a:spcBef>
            </a:pPr>
            <a:r>
              <a:rPr lang="en-US" dirty="0" err="1">
                <a:solidFill>
                  <a:schemeClr val="tx1"/>
                </a:solidFill>
              </a:rPr>
              <a:t>ny</a:t>
            </a:r>
            <a:r>
              <a:rPr lang="en-US" dirty="0">
                <a:solidFill>
                  <a:schemeClr val="tx1"/>
                </a:solidFill>
              </a:rPr>
              <a:t> = 35</a:t>
            </a:r>
          </a:p>
          <a:p>
            <a:pPr>
              <a:spcBef>
                <a:spcPct val="0"/>
              </a:spcBef>
            </a:pPr>
            <a:r>
              <a:rPr lang="en-US" dirty="0" err="1">
                <a:solidFill>
                  <a:schemeClr val="tx1"/>
                </a:solidFill>
              </a:rPr>
              <a:t>sx</a:t>
            </a:r>
            <a:r>
              <a:rPr lang="en-US" dirty="0">
                <a:solidFill>
                  <a:schemeClr val="tx1"/>
                </a:solidFill>
              </a:rPr>
              <a:t> = 20</a:t>
            </a:r>
          </a:p>
          <a:p>
            <a:pPr>
              <a:spcBef>
                <a:spcPct val="0"/>
              </a:spcBef>
            </a:pPr>
            <a:r>
              <a:rPr lang="en-US" dirty="0" err="1">
                <a:solidFill>
                  <a:schemeClr val="tx1"/>
                </a:solidFill>
              </a:rPr>
              <a:t>sy</a:t>
            </a:r>
            <a:r>
              <a:rPr lang="en-US" dirty="0">
                <a:solidFill>
                  <a:schemeClr val="tx1"/>
                </a:solidFill>
              </a:rPr>
              <a:t> = 30</a:t>
            </a:r>
          </a:p>
          <a:p>
            <a:pPr>
              <a:spcBef>
                <a:spcPct val="0"/>
              </a:spcBef>
            </a:pPr>
            <a:r>
              <a:rPr lang="en-US" dirty="0" err="1">
                <a:solidFill>
                  <a:schemeClr val="tx1"/>
                </a:solidFill>
              </a:rPr>
              <a:t>z</a:t>
            </a:r>
            <a:r>
              <a:rPr lang="en-US" dirty="0">
                <a:solidFill>
                  <a:schemeClr val="tx1"/>
                </a:solidFill>
              </a:rPr>
              <a:t> = ((</a:t>
            </a:r>
            <a:r>
              <a:rPr lang="en-US" dirty="0" err="1">
                <a:solidFill>
                  <a:schemeClr val="tx1"/>
                </a:solidFill>
              </a:rPr>
              <a:t>nx</a:t>
            </a:r>
            <a:r>
              <a:rPr lang="en-US" dirty="0">
                <a:solidFill>
                  <a:schemeClr val="tx1"/>
                </a:solidFill>
              </a:rPr>
              <a:t> - 1) * sx^2) + ((</a:t>
            </a:r>
            <a:r>
              <a:rPr lang="en-US" dirty="0" err="1">
                <a:solidFill>
                  <a:schemeClr val="tx1"/>
                </a:solidFill>
              </a:rPr>
              <a:t>ny</a:t>
            </a:r>
            <a:r>
              <a:rPr lang="en-US" dirty="0">
                <a:solidFill>
                  <a:schemeClr val="tx1"/>
                </a:solidFill>
              </a:rPr>
              <a:t> - 1) * sy^2)</a:t>
            </a:r>
          </a:p>
          <a:p>
            <a:pPr>
              <a:spcBef>
                <a:spcPct val="0"/>
              </a:spcBef>
            </a:pPr>
            <a:r>
              <a:rPr lang="en-US" dirty="0" err="1">
                <a:solidFill>
                  <a:schemeClr val="tx1"/>
                </a:solidFill>
              </a:rPr>
              <a:t>nenn</a:t>
            </a:r>
            <a:r>
              <a:rPr lang="en-US" dirty="0">
                <a:solidFill>
                  <a:schemeClr val="tx1"/>
                </a:solidFill>
              </a:rPr>
              <a:t> = </a:t>
            </a:r>
            <a:r>
              <a:rPr lang="en-US" dirty="0" err="1">
                <a:solidFill>
                  <a:schemeClr val="tx1"/>
                </a:solidFill>
              </a:rPr>
              <a:t>nx</a:t>
            </a:r>
            <a:r>
              <a:rPr lang="en-US" dirty="0">
                <a:solidFill>
                  <a:schemeClr val="tx1"/>
                </a:solidFill>
              </a:rPr>
              <a:t> + </a:t>
            </a:r>
            <a:r>
              <a:rPr lang="en-US" dirty="0" err="1">
                <a:solidFill>
                  <a:schemeClr val="tx1"/>
                </a:solidFill>
              </a:rPr>
              <a:t>ny</a:t>
            </a:r>
            <a:r>
              <a:rPr lang="en-US" dirty="0">
                <a:solidFill>
                  <a:schemeClr val="tx1"/>
                </a:solidFill>
              </a:rPr>
              <a:t> - 2</a:t>
            </a:r>
          </a:p>
          <a:p>
            <a:pPr>
              <a:spcBef>
                <a:spcPct val="0"/>
              </a:spcBef>
            </a:pPr>
            <a:r>
              <a:rPr lang="en-US" dirty="0" err="1">
                <a:solidFill>
                  <a:schemeClr val="tx1"/>
                </a:solidFill>
              </a:rPr>
              <a:t>SEhut</a:t>
            </a:r>
            <a:r>
              <a:rPr lang="en-US" dirty="0">
                <a:solidFill>
                  <a:schemeClr val="tx1"/>
                </a:solidFill>
              </a:rPr>
              <a:t> = </a:t>
            </a:r>
            <a:r>
              <a:rPr lang="en-US" dirty="0" err="1">
                <a:solidFill>
                  <a:schemeClr val="tx1"/>
                </a:solidFill>
              </a:rPr>
              <a:t>sqrt(z/nenn</a:t>
            </a:r>
            <a:r>
              <a:rPr lang="en-US" dirty="0">
                <a:solidFill>
                  <a:schemeClr val="tx1"/>
                </a:solidFill>
              </a:rPr>
              <a:t>) * sqrt(1/nx + 1/ny)</a:t>
            </a:r>
          </a:p>
        </p:txBody>
      </p:sp>
      <p:sp>
        <p:nvSpPr>
          <p:cNvPr id="32771" name="Text Box 6"/>
          <p:cNvSpPr txBox="1">
            <a:spLocks noChangeArrowheads="1"/>
          </p:cNvSpPr>
          <p:nvPr/>
        </p:nvSpPr>
        <p:spPr bwMode="auto">
          <a:xfrm>
            <a:off x="1258888" y="4292600"/>
            <a:ext cx="6337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bg2"/>
                </a:solidFill>
              </a:rPr>
              <a:t>[1] 7.525339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4"/>
          <p:cNvSpPr txBox="1">
            <a:spLocks noChangeArrowheads="1"/>
          </p:cNvSpPr>
          <p:nvPr/>
        </p:nvSpPr>
        <p:spPr bwMode="auto">
          <a:xfrm>
            <a:off x="1547813" y="188913"/>
            <a:ext cx="50403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accent2"/>
                </a:solidFill>
              </a:rPr>
              <a:t>95% Vertrauensintervall</a:t>
            </a:r>
          </a:p>
        </p:txBody>
      </p:sp>
      <p:sp>
        <p:nvSpPr>
          <p:cNvPr id="33795" name="Text Box 5"/>
          <p:cNvSpPr txBox="1">
            <a:spLocks noChangeArrowheads="1"/>
          </p:cNvSpPr>
          <p:nvPr/>
        </p:nvSpPr>
        <p:spPr bwMode="auto">
          <a:xfrm>
            <a:off x="468313" y="3568700"/>
            <a:ext cx="11477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chemeClr val="tx1"/>
                </a:solidFill>
                <a:latin typeface="Symbol" charset="2"/>
              </a:rPr>
              <a:t>m</a:t>
            </a:r>
            <a:r>
              <a:rPr lang="en-US">
                <a:solidFill>
                  <a:schemeClr val="tx1"/>
                </a:solidFill>
              </a:rPr>
              <a:t> = -20</a:t>
            </a:r>
          </a:p>
        </p:txBody>
      </p:sp>
      <p:sp>
        <p:nvSpPr>
          <p:cNvPr id="33796" name="Rectangle 6"/>
          <p:cNvSpPr>
            <a:spLocks noChangeArrowheads="1"/>
          </p:cNvSpPr>
          <p:nvPr/>
        </p:nvSpPr>
        <p:spPr bwMode="auto">
          <a:xfrm>
            <a:off x="2916238" y="3505200"/>
            <a:ext cx="26336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SEhut  =7.525339</a:t>
            </a:r>
          </a:p>
        </p:txBody>
      </p:sp>
      <p:sp>
        <p:nvSpPr>
          <p:cNvPr id="33797" name="Text Box 18"/>
          <p:cNvSpPr txBox="1">
            <a:spLocks noChangeArrowheads="1"/>
          </p:cNvSpPr>
          <p:nvPr/>
        </p:nvSpPr>
        <p:spPr bwMode="auto">
          <a:xfrm>
            <a:off x="468313" y="1125538"/>
            <a:ext cx="36560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/>
              <a:t>df = nx + ny - 2 </a:t>
            </a:r>
          </a:p>
          <a:p>
            <a:pPr>
              <a:spcBef>
                <a:spcPct val="0"/>
              </a:spcBef>
            </a:pPr>
            <a:r>
              <a:rPr lang="en-US"/>
              <a:t>-20 - qt(0.025, df) * SEhut</a:t>
            </a:r>
          </a:p>
        </p:txBody>
      </p:sp>
      <p:sp>
        <p:nvSpPr>
          <p:cNvPr id="33798" name="Text Box 23"/>
          <p:cNvSpPr txBox="1">
            <a:spLocks noChangeArrowheads="1"/>
          </p:cNvSpPr>
          <p:nvPr/>
        </p:nvSpPr>
        <p:spPr bwMode="auto">
          <a:xfrm>
            <a:off x="395288" y="1989138"/>
            <a:ext cx="37449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-20 + qt(0.025, df) * SEhut</a:t>
            </a:r>
          </a:p>
        </p:txBody>
      </p:sp>
      <p:sp>
        <p:nvSpPr>
          <p:cNvPr id="33799" name="Line 26"/>
          <p:cNvSpPr>
            <a:spLocks noChangeShapeType="1"/>
          </p:cNvSpPr>
          <p:nvPr/>
        </p:nvSpPr>
        <p:spPr bwMode="auto">
          <a:xfrm flipH="1" flipV="1">
            <a:off x="827088" y="2492375"/>
            <a:ext cx="144462" cy="865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00" name="Line 27"/>
          <p:cNvSpPr>
            <a:spLocks noChangeShapeType="1"/>
          </p:cNvSpPr>
          <p:nvPr/>
        </p:nvSpPr>
        <p:spPr bwMode="auto">
          <a:xfrm flipV="1">
            <a:off x="3563938" y="2420938"/>
            <a:ext cx="144462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539750" y="1484313"/>
            <a:ext cx="8027988" cy="4537075"/>
            <a:chOff x="340" y="935"/>
            <a:chExt cx="5057" cy="2858"/>
          </a:xfrm>
        </p:grpSpPr>
        <p:sp>
          <p:nvSpPr>
            <p:cNvPr id="33802" name="Text Box 21"/>
            <p:cNvSpPr txBox="1">
              <a:spLocks noChangeArrowheads="1"/>
            </p:cNvSpPr>
            <p:nvPr/>
          </p:nvSpPr>
          <p:spPr bwMode="auto">
            <a:xfrm>
              <a:off x="2835" y="935"/>
              <a:ext cx="244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chemeClr val="bg2"/>
                  </a:solidFill>
                </a:rPr>
                <a:t>-4.906081</a:t>
              </a:r>
            </a:p>
          </p:txBody>
        </p:sp>
        <p:sp>
          <p:nvSpPr>
            <p:cNvPr id="33803" name="Rectangle 24"/>
            <p:cNvSpPr>
              <a:spLocks noChangeArrowheads="1"/>
            </p:cNvSpPr>
            <p:nvPr/>
          </p:nvSpPr>
          <p:spPr bwMode="auto">
            <a:xfrm>
              <a:off x="2925" y="1298"/>
              <a:ext cx="98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bg2"/>
                  </a:solidFill>
                </a:rPr>
                <a:t>-35.09392</a:t>
              </a:r>
            </a:p>
          </p:txBody>
        </p:sp>
        <p:grpSp>
          <p:nvGrpSpPr>
            <p:cNvPr id="33804" name="Group 29"/>
            <p:cNvGrpSpPr>
              <a:grpSpLocks/>
            </p:cNvGrpSpPr>
            <p:nvPr/>
          </p:nvGrpSpPr>
          <p:grpSpPr bwMode="auto">
            <a:xfrm>
              <a:off x="340" y="2750"/>
              <a:ext cx="5057" cy="1043"/>
              <a:chOff x="340" y="2750"/>
              <a:chExt cx="5057" cy="1043"/>
            </a:xfrm>
          </p:grpSpPr>
          <p:sp>
            <p:nvSpPr>
              <p:cNvPr id="33805" name="Text Box 25"/>
              <p:cNvSpPr txBox="1">
                <a:spLocks noChangeArrowheads="1"/>
              </p:cNvSpPr>
              <p:nvPr/>
            </p:nvSpPr>
            <p:spPr bwMode="auto">
              <a:xfrm>
                <a:off x="521" y="2840"/>
                <a:ext cx="4627" cy="7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>
                    <a:solidFill>
                      <a:schemeClr val="tx1"/>
                    </a:solidFill>
                  </a:rPr>
                  <a:t>Der Unterschied zwischen den Mittelwerten liegt zwischen -35.09392g und -4.906081g mit einer Wahrscheinlichkeit von 95%</a:t>
                </a:r>
              </a:p>
            </p:txBody>
          </p:sp>
          <p:sp>
            <p:nvSpPr>
              <p:cNvPr id="33806" name="Rectangle 28"/>
              <p:cNvSpPr>
                <a:spLocks noChangeArrowheads="1"/>
              </p:cNvSpPr>
              <p:nvPr/>
            </p:nvSpPr>
            <p:spPr bwMode="auto">
              <a:xfrm>
                <a:off x="340" y="2750"/>
                <a:ext cx="5057" cy="1043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4"/>
          <p:cNvSpPr txBox="1">
            <a:spLocks noChangeArrowheads="1"/>
          </p:cNvSpPr>
          <p:nvPr/>
        </p:nvSpPr>
        <p:spPr bwMode="auto">
          <a:xfrm>
            <a:off x="611188" y="836613"/>
            <a:ext cx="79930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chemeClr val="tx1"/>
                </a:solidFill>
              </a:rPr>
              <a:t>Der Unterschied zwischen den Mittelwerten liegt zwischen -35.09392g und -4.906081g mit einer Wahrscheinlichkeit von 95%</a:t>
            </a:r>
          </a:p>
        </p:txBody>
      </p:sp>
      <p:sp>
        <p:nvSpPr>
          <p:cNvPr id="34819" name="Text Box 5"/>
          <p:cNvSpPr txBox="1">
            <a:spLocks noChangeArrowheads="1"/>
          </p:cNvSpPr>
          <p:nvPr/>
        </p:nvSpPr>
        <p:spPr bwMode="auto">
          <a:xfrm>
            <a:off x="611188" y="2133600"/>
            <a:ext cx="7056437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Die Wahrscheinlichkeit, dass der Unterschied zwischen den Mittelwerten 0 sein k</a:t>
            </a:r>
            <a:r>
              <a:rPr lang="de-DE">
                <a:solidFill>
                  <a:schemeClr val="tx1"/>
                </a:solidFill>
              </a:rPr>
              <a:t>ö</a:t>
            </a:r>
            <a:r>
              <a:rPr lang="en-US">
                <a:solidFill>
                  <a:schemeClr val="tx1"/>
                </a:solidFill>
              </a:rPr>
              <a:t>nnte ist daher weniger als 5% (kommt weniger als 5 Mal pro 100 Stichproben vor).</a:t>
            </a:r>
          </a:p>
        </p:txBody>
      </p:sp>
      <p:sp>
        <p:nvSpPr>
          <p:cNvPr id="34820" name="Text Box 6"/>
          <p:cNvSpPr txBox="1">
            <a:spLocks noChangeArrowheads="1"/>
          </p:cNvSpPr>
          <p:nvPr/>
        </p:nvSpPr>
        <p:spPr bwMode="auto">
          <a:xfrm>
            <a:off x="611188" y="4076700"/>
            <a:ext cx="74882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Daher akzeptieren wir H1: 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395288" y="4941888"/>
            <a:ext cx="7489825" cy="1008062"/>
            <a:chOff x="249" y="3113"/>
            <a:chExt cx="4718" cy="635"/>
          </a:xfrm>
        </p:grpSpPr>
        <p:sp>
          <p:nvSpPr>
            <p:cNvPr id="34822" name="Rectangle 7"/>
            <p:cNvSpPr>
              <a:spLocks noChangeArrowheads="1"/>
            </p:cNvSpPr>
            <p:nvPr/>
          </p:nvSpPr>
          <p:spPr bwMode="auto">
            <a:xfrm>
              <a:off x="385" y="3158"/>
              <a:ext cx="4545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</a:rPr>
                <a:t>H1: Es gibt einen signifikanten Unterschied zwischen den Mittelwerten</a:t>
              </a:r>
            </a:p>
          </p:txBody>
        </p:sp>
        <p:sp>
          <p:nvSpPr>
            <p:cNvPr id="34823" name="Rectangle 8"/>
            <p:cNvSpPr>
              <a:spLocks noChangeArrowheads="1"/>
            </p:cNvSpPr>
            <p:nvPr/>
          </p:nvSpPr>
          <p:spPr bwMode="auto">
            <a:xfrm>
              <a:off x="249" y="3113"/>
              <a:ext cx="4718" cy="63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4"/>
          <p:cNvSpPr txBox="1">
            <a:spLocks noChangeArrowheads="1"/>
          </p:cNvSpPr>
          <p:nvPr/>
        </p:nvSpPr>
        <p:spPr bwMode="auto">
          <a:xfrm>
            <a:off x="323850" y="549275"/>
            <a:ext cx="7848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Die ben</a:t>
            </a:r>
            <a:r>
              <a:rPr lang="de-DE">
                <a:solidFill>
                  <a:schemeClr val="tx1"/>
                </a:solidFill>
              </a:rPr>
              <a:t>ötigten </a:t>
            </a:r>
            <a:r>
              <a:rPr lang="en-US">
                <a:solidFill>
                  <a:schemeClr val="tx1"/>
                </a:solidFill>
              </a:rPr>
              <a:t>Dauern (Minuten) an 9 Tagen im Winter in die Arbeit  zu fahren sind:</a:t>
            </a:r>
          </a:p>
        </p:txBody>
      </p:sp>
      <p:sp>
        <p:nvSpPr>
          <p:cNvPr id="35843" name="Text Box 5"/>
          <p:cNvSpPr txBox="1">
            <a:spLocks noChangeArrowheads="1"/>
          </p:cNvSpPr>
          <p:nvPr/>
        </p:nvSpPr>
        <p:spPr bwMode="auto">
          <a:xfrm>
            <a:off x="755650" y="1844675"/>
            <a:ext cx="7200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20 15 19 22 17 16 23 18 20</a:t>
            </a:r>
          </a:p>
        </p:txBody>
      </p:sp>
      <p:sp>
        <p:nvSpPr>
          <p:cNvPr id="35844" name="Text Box 6"/>
          <p:cNvSpPr txBox="1">
            <a:spLocks noChangeArrowheads="1"/>
          </p:cNvSpPr>
          <p:nvPr/>
        </p:nvSpPr>
        <p:spPr bwMode="auto">
          <a:xfrm>
            <a:off x="395288" y="2565400"/>
            <a:ext cx="828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Die entsprechenden Dauern an 11 Tagen im Sommer sind: </a:t>
            </a:r>
          </a:p>
        </p:txBody>
      </p:sp>
      <p:sp>
        <p:nvSpPr>
          <p:cNvPr id="35845" name="Text Box 7"/>
          <p:cNvSpPr txBox="1">
            <a:spLocks noChangeArrowheads="1"/>
          </p:cNvSpPr>
          <p:nvPr/>
        </p:nvSpPr>
        <p:spPr bwMode="auto">
          <a:xfrm>
            <a:off x="755650" y="3573463"/>
            <a:ext cx="7200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18 15 17 24 15 12 14 11 13 17 18</a:t>
            </a:r>
          </a:p>
        </p:txBody>
      </p:sp>
      <p:sp>
        <p:nvSpPr>
          <p:cNvPr id="35846" name="Text Box 8"/>
          <p:cNvSpPr txBox="1">
            <a:spLocks noChangeArrowheads="1"/>
          </p:cNvSpPr>
          <p:nvPr/>
        </p:nvSpPr>
        <p:spPr bwMode="auto">
          <a:xfrm>
            <a:off x="468313" y="4724400"/>
            <a:ext cx="7199312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Ist der Unterschied zwischen den durchschnittlichen Sommer- und Winterzeiten signifikant (p &lt; 0.05)?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Text Box 2"/>
          <p:cNvSpPr txBox="1">
            <a:spLocks noChangeArrowheads="1"/>
          </p:cNvSpPr>
          <p:nvPr/>
        </p:nvSpPr>
        <p:spPr bwMode="auto">
          <a:xfrm>
            <a:off x="971550" y="476250"/>
            <a:ext cx="5827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chemeClr val="tx1"/>
                </a:solidFill>
              </a:rPr>
              <a:t>Eine R-Funktion schreiben,  </a:t>
            </a:r>
            <a:r>
              <a:rPr lang="en-US" b="1">
                <a:solidFill>
                  <a:schemeClr val="tx1"/>
                </a:solidFill>
              </a:rPr>
              <a:t>SE2(x,y)</a:t>
            </a:r>
            <a:r>
              <a:rPr lang="en-US">
                <a:solidFill>
                  <a:schemeClr val="tx1"/>
                </a:solidFill>
              </a:rPr>
              <a:t>, um</a:t>
            </a:r>
          </a:p>
        </p:txBody>
      </p:sp>
      <p:sp>
        <p:nvSpPr>
          <p:cNvPr id="36869" name="Text Box 3"/>
          <p:cNvSpPr txBox="1">
            <a:spLocks noChangeArrowheads="1"/>
          </p:cNvSpPr>
          <p:nvPr/>
        </p:nvSpPr>
        <p:spPr bwMode="auto">
          <a:xfrm>
            <a:off x="250825" y="3284538"/>
            <a:ext cx="2117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chemeClr val="tx1"/>
                </a:solidFill>
              </a:rPr>
              <a:t>zu berechnen.</a:t>
            </a:r>
          </a:p>
        </p:txBody>
      </p:sp>
      <p:sp>
        <p:nvSpPr>
          <p:cNvPr id="36870" name="Text Box 4"/>
          <p:cNvSpPr txBox="1">
            <a:spLocks noChangeArrowheads="1"/>
          </p:cNvSpPr>
          <p:nvPr/>
        </p:nvSpPr>
        <p:spPr bwMode="auto">
          <a:xfrm>
            <a:off x="468313" y="4292600"/>
            <a:ext cx="3578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 err="1"/>
              <a:t>x</a:t>
            </a:r>
            <a:r>
              <a:rPr lang="en-US" dirty="0"/>
              <a:t> = c(10, 15, 19, 9, 12, 8)</a:t>
            </a:r>
          </a:p>
        </p:txBody>
      </p:sp>
      <p:sp>
        <p:nvSpPr>
          <p:cNvPr id="36871" name="Text Box 5"/>
          <p:cNvSpPr txBox="1">
            <a:spLocks noChangeArrowheads="1"/>
          </p:cNvSpPr>
          <p:nvPr/>
        </p:nvSpPr>
        <p:spPr bwMode="auto">
          <a:xfrm>
            <a:off x="468313" y="4868863"/>
            <a:ext cx="44243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 err="1"/>
              <a:t>y</a:t>
            </a:r>
            <a:r>
              <a:rPr lang="en-US" dirty="0"/>
              <a:t> = c(14, 11, 9, 10, 4, 4, 19, 10)</a:t>
            </a:r>
          </a:p>
        </p:txBody>
      </p:sp>
      <p:sp>
        <p:nvSpPr>
          <p:cNvPr id="36872" name="Text Box 6"/>
          <p:cNvSpPr txBox="1">
            <a:spLocks noChangeArrowheads="1"/>
          </p:cNvSpPr>
          <p:nvPr/>
        </p:nvSpPr>
        <p:spPr bwMode="auto">
          <a:xfrm>
            <a:off x="539750" y="5373688"/>
            <a:ext cx="1436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/>
              <a:t>SE2(x, </a:t>
            </a:r>
            <a:r>
              <a:rPr lang="en-US" dirty="0" err="1"/>
              <a:t>y</a:t>
            </a:r>
            <a:r>
              <a:rPr lang="en-US" dirty="0"/>
              <a:t>)</a:t>
            </a:r>
          </a:p>
        </p:txBody>
      </p:sp>
      <p:sp>
        <p:nvSpPr>
          <p:cNvPr id="36873" name="Text Box 7"/>
          <p:cNvSpPr txBox="1">
            <a:spLocks noChangeArrowheads="1"/>
          </p:cNvSpPr>
          <p:nvPr/>
        </p:nvSpPr>
        <p:spPr bwMode="auto">
          <a:xfrm>
            <a:off x="971550" y="5949950"/>
            <a:ext cx="1963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chemeClr val="tx1"/>
                </a:solidFill>
              </a:rPr>
              <a:t>[1]  2.502747</a:t>
            </a:r>
          </a:p>
        </p:txBody>
      </p:sp>
      <p:sp>
        <p:nvSpPr>
          <p:cNvPr id="36874" name="Text Box 10"/>
          <p:cNvSpPr txBox="1">
            <a:spLocks noChangeArrowheads="1"/>
          </p:cNvSpPr>
          <p:nvPr/>
        </p:nvSpPr>
        <p:spPr bwMode="auto">
          <a:xfrm>
            <a:off x="5181600" y="2133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chemeClr val="tx1"/>
                </a:solidFill>
              </a:rPr>
              <a:t>x</a:t>
            </a:r>
          </a:p>
        </p:txBody>
      </p:sp>
      <p:graphicFrame>
        <p:nvGraphicFramePr>
          <p:cNvPr id="36866" name="Object 2"/>
          <p:cNvGraphicFramePr>
            <a:graphicFrameLocks noChangeAspect="1"/>
          </p:cNvGraphicFramePr>
          <p:nvPr/>
        </p:nvGraphicFramePr>
        <p:xfrm>
          <a:off x="685800" y="1676400"/>
          <a:ext cx="4011613" cy="1409700"/>
        </p:xfrm>
        <a:graphic>
          <a:graphicData uri="http://schemas.openxmlformats.org/presentationml/2006/ole">
            <p:oleObj spid="_x0000_s36866" name="Equation" r:id="rId3" imgW="1409700" imgH="495300" progId="Equation.3">
              <p:embed/>
            </p:oleObj>
          </a:graphicData>
        </a:graphic>
      </p:graphicFrame>
      <p:graphicFrame>
        <p:nvGraphicFramePr>
          <p:cNvPr id="36867" name="Object 3"/>
          <p:cNvGraphicFramePr>
            <a:graphicFrameLocks noChangeAspect="1"/>
          </p:cNvGraphicFramePr>
          <p:nvPr/>
        </p:nvGraphicFramePr>
        <p:xfrm>
          <a:off x="5791200" y="1676400"/>
          <a:ext cx="1739900" cy="1331913"/>
        </p:xfrm>
        <a:graphic>
          <a:graphicData uri="http://schemas.openxmlformats.org/presentationml/2006/ole">
            <p:oleObj spid="_x0000_s36867" name="Equation" r:id="rId4" imgW="59690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1258888" y="1484313"/>
            <a:ext cx="7632700" cy="429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>
                <a:solidFill>
                  <a:schemeClr val="tx1"/>
                </a:solidFill>
              </a:rPr>
              <a:t>SE2 &lt;- </a:t>
            </a:r>
            <a:r>
              <a:rPr lang="en-US" dirty="0" err="1">
                <a:solidFill>
                  <a:schemeClr val="tx1"/>
                </a:solidFill>
              </a:rPr>
              <a:t>function(x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y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  <a:p>
            <a:pPr>
              <a:spcBef>
                <a:spcPct val="0"/>
              </a:spcBef>
            </a:pPr>
            <a:r>
              <a:rPr lang="en-US" dirty="0">
                <a:solidFill>
                  <a:schemeClr val="tx1"/>
                </a:solidFill>
              </a:rPr>
              <a:t>{</a:t>
            </a:r>
          </a:p>
          <a:p>
            <a:pPr>
              <a:spcBef>
                <a:spcPct val="0"/>
              </a:spcBef>
            </a:pPr>
            <a:r>
              <a:rPr lang="en-US" dirty="0" err="1">
                <a:solidFill>
                  <a:schemeClr val="tx1"/>
                </a:solidFill>
              </a:rPr>
              <a:t>nx</a:t>
            </a:r>
            <a:r>
              <a:rPr lang="en-US" dirty="0">
                <a:solidFill>
                  <a:schemeClr val="tx1"/>
                </a:solidFill>
              </a:rPr>
              <a:t> = </a:t>
            </a:r>
            <a:r>
              <a:rPr lang="en-US" dirty="0" err="1">
                <a:solidFill>
                  <a:schemeClr val="tx1"/>
                </a:solidFill>
              </a:rPr>
              <a:t>length(x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  <a:p>
            <a:pPr>
              <a:spcBef>
                <a:spcPct val="0"/>
              </a:spcBef>
            </a:pPr>
            <a:r>
              <a:rPr lang="en-US" dirty="0" err="1">
                <a:solidFill>
                  <a:schemeClr val="tx1"/>
                </a:solidFill>
              </a:rPr>
              <a:t>ny</a:t>
            </a:r>
            <a:r>
              <a:rPr lang="en-US" dirty="0">
                <a:solidFill>
                  <a:schemeClr val="tx1"/>
                </a:solidFill>
              </a:rPr>
              <a:t> = </a:t>
            </a:r>
            <a:r>
              <a:rPr lang="en-US" dirty="0" err="1">
                <a:solidFill>
                  <a:schemeClr val="tx1"/>
                </a:solidFill>
              </a:rPr>
              <a:t>length(y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  <a:p>
            <a:pPr>
              <a:spcBef>
                <a:spcPct val="0"/>
              </a:spcBef>
            </a:pPr>
            <a:r>
              <a:rPr lang="en-US" dirty="0" err="1">
                <a:solidFill>
                  <a:schemeClr val="tx1"/>
                </a:solidFill>
              </a:rPr>
              <a:t>sx</a:t>
            </a:r>
            <a:r>
              <a:rPr lang="en-US" dirty="0">
                <a:solidFill>
                  <a:schemeClr val="tx1"/>
                </a:solidFill>
              </a:rPr>
              <a:t> = </a:t>
            </a:r>
            <a:r>
              <a:rPr lang="en-US" dirty="0" err="1">
                <a:solidFill>
                  <a:schemeClr val="tx1"/>
                </a:solidFill>
              </a:rPr>
              <a:t>sd(x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  <a:p>
            <a:pPr>
              <a:spcBef>
                <a:spcPct val="0"/>
              </a:spcBef>
            </a:pPr>
            <a:r>
              <a:rPr lang="en-US" dirty="0" err="1">
                <a:solidFill>
                  <a:schemeClr val="tx1"/>
                </a:solidFill>
              </a:rPr>
              <a:t>sy</a:t>
            </a:r>
            <a:r>
              <a:rPr lang="en-US" dirty="0">
                <a:solidFill>
                  <a:schemeClr val="tx1"/>
                </a:solidFill>
              </a:rPr>
              <a:t> = </a:t>
            </a:r>
            <a:r>
              <a:rPr lang="en-US" dirty="0" err="1">
                <a:solidFill>
                  <a:schemeClr val="tx1"/>
                </a:solidFill>
              </a:rPr>
              <a:t>sd(y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  <a:p>
            <a:pPr>
              <a:spcBef>
                <a:spcPct val="0"/>
              </a:spcBef>
            </a:pPr>
            <a:r>
              <a:rPr lang="en-US" dirty="0">
                <a:solidFill>
                  <a:schemeClr val="tx1"/>
                </a:solidFill>
              </a:rPr>
              <a:t>num = ((</a:t>
            </a:r>
            <a:r>
              <a:rPr lang="en-US" dirty="0" err="1">
                <a:solidFill>
                  <a:schemeClr val="tx1"/>
                </a:solidFill>
              </a:rPr>
              <a:t>nx</a:t>
            </a:r>
            <a:r>
              <a:rPr lang="en-US" dirty="0">
                <a:solidFill>
                  <a:schemeClr val="tx1"/>
                </a:solidFill>
              </a:rPr>
              <a:t> - 1) * sx^2) + ((</a:t>
            </a:r>
            <a:r>
              <a:rPr lang="en-US" dirty="0" err="1">
                <a:solidFill>
                  <a:schemeClr val="tx1"/>
                </a:solidFill>
              </a:rPr>
              <a:t>ny</a:t>
            </a:r>
            <a:r>
              <a:rPr lang="en-US" dirty="0">
                <a:solidFill>
                  <a:schemeClr val="tx1"/>
                </a:solidFill>
              </a:rPr>
              <a:t> - 1) * sy^2)</a:t>
            </a:r>
          </a:p>
          <a:p>
            <a:pPr>
              <a:spcBef>
                <a:spcPct val="0"/>
              </a:spcBef>
            </a:pPr>
            <a:r>
              <a:rPr lang="en-US" dirty="0">
                <a:solidFill>
                  <a:schemeClr val="tx1"/>
                </a:solidFill>
              </a:rPr>
              <a:t>den = </a:t>
            </a:r>
            <a:r>
              <a:rPr lang="en-US" dirty="0" err="1">
                <a:solidFill>
                  <a:schemeClr val="tx1"/>
                </a:solidFill>
              </a:rPr>
              <a:t>nx</a:t>
            </a:r>
            <a:r>
              <a:rPr lang="en-US" dirty="0">
                <a:solidFill>
                  <a:schemeClr val="tx1"/>
                </a:solidFill>
              </a:rPr>
              <a:t> + </a:t>
            </a:r>
            <a:r>
              <a:rPr lang="en-US" dirty="0" err="1">
                <a:solidFill>
                  <a:schemeClr val="tx1"/>
                </a:solidFill>
              </a:rPr>
              <a:t>ny</a:t>
            </a:r>
            <a:r>
              <a:rPr lang="en-US" dirty="0">
                <a:solidFill>
                  <a:schemeClr val="tx1"/>
                </a:solidFill>
              </a:rPr>
              <a:t> - 2</a:t>
            </a:r>
          </a:p>
          <a:p>
            <a:pPr>
              <a:spcBef>
                <a:spcPct val="0"/>
              </a:spcBef>
            </a:pPr>
            <a:r>
              <a:rPr lang="en-US" dirty="0" err="1">
                <a:solidFill>
                  <a:schemeClr val="tx1"/>
                </a:solidFill>
              </a:rPr>
              <a:t>sqrt(num</a:t>
            </a:r>
            <a:r>
              <a:rPr lang="en-US" dirty="0">
                <a:solidFill>
                  <a:schemeClr val="tx1"/>
                </a:solidFill>
              </a:rPr>
              <a:t>/den) * sqrt(1/nx + 1/ny)</a:t>
            </a:r>
          </a:p>
          <a:p>
            <a:pPr>
              <a:spcBef>
                <a:spcPct val="0"/>
              </a:spcBef>
            </a:pPr>
            <a:r>
              <a:rPr lang="en-US" dirty="0">
                <a:solidFill>
                  <a:schemeClr val="tx1"/>
                </a:solidFill>
              </a:rPr>
              <a:t>}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4"/>
          <p:cNvSpPr>
            <a:spLocks noChangeArrowheads="1"/>
          </p:cNvSpPr>
          <p:nvPr/>
        </p:nvSpPr>
        <p:spPr bwMode="auto">
          <a:xfrm>
            <a:off x="250825" y="333375"/>
            <a:ext cx="76342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x</a:t>
            </a:r>
            <a:r>
              <a:rPr lang="en-US" dirty="0"/>
              <a:t> = c(20, 15, 19, 22, 17, 16, 23, 18, 20)</a:t>
            </a:r>
          </a:p>
          <a:p>
            <a:pPr>
              <a:spcBef>
                <a:spcPct val="0"/>
              </a:spcBef>
            </a:pPr>
            <a:r>
              <a:rPr lang="en-US" dirty="0" err="1"/>
              <a:t>y</a:t>
            </a:r>
            <a:r>
              <a:rPr lang="en-US" dirty="0"/>
              <a:t> = c(18, 15, 17, 24, 15, 12, 14, 11, 13, 17, 18)</a:t>
            </a:r>
          </a:p>
        </p:txBody>
      </p:sp>
      <p:sp>
        <p:nvSpPr>
          <p:cNvPr id="38915" name="Rectangle 5"/>
          <p:cNvSpPr>
            <a:spLocks noChangeArrowheads="1"/>
          </p:cNvSpPr>
          <p:nvPr/>
        </p:nvSpPr>
        <p:spPr bwMode="auto">
          <a:xfrm>
            <a:off x="323850" y="1412875"/>
            <a:ext cx="84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chemeClr val="accent2"/>
                </a:solidFill>
              </a:rPr>
              <a:t># SE</a:t>
            </a:r>
          </a:p>
        </p:txBody>
      </p:sp>
      <p:sp>
        <p:nvSpPr>
          <p:cNvPr id="38916" name="Text Box 6"/>
          <p:cNvSpPr txBox="1">
            <a:spLocks noChangeArrowheads="1"/>
          </p:cNvSpPr>
          <p:nvPr/>
        </p:nvSpPr>
        <p:spPr bwMode="auto">
          <a:xfrm>
            <a:off x="323850" y="1844675"/>
            <a:ext cx="1360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de-DE"/>
              <a:t>SEhut </a:t>
            </a:r>
            <a:r>
              <a:rPr lang="en-US"/>
              <a:t>= </a:t>
            </a:r>
            <a:endParaRPr lang="de-DE"/>
          </a:p>
        </p:txBody>
      </p:sp>
      <p:sp>
        <p:nvSpPr>
          <p:cNvPr id="38917" name="Text Box 7"/>
          <p:cNvSpPr txBox="1">
            <a:spLocks noChangeArrowheads="1"/>
          </p:cNvSpPr>
          <p:nvPr/>
        </p:nvSpPr>
        <p:spPr bwMode="auto">
          <a:xfrm>
            <a:off x="468313" y="2420938"/>
            <a:ext cx="6143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# </a:t>
            </a:r>
            <a:r>
              <a:rPr lang="en-US">
                <a:solidFill>
                  <a:schemeClr val="accent2"/>
                </a:solidFill>
                <a:latin typeface="Symbol" charset="2"/>
              </a:rPr>
              <a:t>m</a:t>
            </a:r>
            <a:endParaRPr lang="de-DE">
              <a:solidFill>
                <a:schemeClr val="accent2"/>
              </a:solidFill>
              <a:latin typeface="Symbol" charset="2"/>
            </a:endParaRPr>
          </a:p>
        </p:txBody>
      </p:sp>
      <p:sp>
        <p:nvSpPr>
          <p:cNvPr id="38918" name="Rectangle 8"/>
          <p:cNvSpPr>
            <a:spLocks noChangeArrowheads="1"/>
          </p:cNvSpPr>
          <p:nvPr/>
        </p:nvSpPr>
        <p:spPr bwMode="auto">
          <a:xfrm>
            <a:off x="468313" y="2924175"/>
            <a:ext cx="615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 =</a:t>
            </a:r>
            <a:endParaRPr lang="de-DE"/>
          </a:p>
        </p:txBody>
      </p:sp>
      <p:sp>
        <p:nvSpPr>
          <p:cNvPr id="38919" name="Rectangle 9"/>
          <p:cNvSpPr>
            <a:spLocks noChangeArrowheads="1"/>
          </p:cNvSpPr>
          <p:nvPr/>
        </p:nvSpPr>
        <p:spPr bwMode="auto">
          <a:xfrm>
            <a:off x="179388" y="3429000"/>
            <a:ext cx="39322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# Anzahl der Freiheitsgrade</a:t>
            </a:r>
            <a:endParaRPr lang="de-DE">
              <a:solidFill>
                <a:schemeClr val="accent2"/>
              </a:solidFill>
            </a:endParaRPr>
          </a:p>
        </p:txBody>
      </p:sp>
      <p:sp>
        <p:nvSpPr>
          <p:cNvPr id="38920" name="Rectangle 10"/>
          <p:cNvSpPr>
            <a:spLocks noChangeArrowheads="1"/>
          </p:cNvSpPr>
          <p:nvPr/>
        </p:nvSpPr>
        <p:spPr bwMode="auto">
          <a:xfrm>
            <a:off x="468313" y="4076700"/>
            <a:ext cx="7000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df =</a:t>
            </a:r>
            <a:endParaRPr lang="de-DE"/>
          </a:p>
        </p:txBody>
      </p:sp>
      <p:sp>
        <p:nvSpPr>
          <p:cNvPr id="38921" name="Rectangle 11"/>
          <p:cNvSpPr>
            <a:spLocks noChangeArrowheads="1"/>
          </p:cNvSpPr>
          <p:nvPr/>
        </p:nvSpPr>
        <p:spPr bwMode="auto">
          <a:xfrm>
            <a:off x="323850" y="4724400"/>
            <a:ext cx="2982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# Vertrauensintervall</a:t>
            </a:r>
            <a:endParaRPr lang="de-DE">
              <a:solidFill>
                <a:schemeClr val="accent2"/>
              </a:solidFill>
            </a:endParaRPr>
          </a:p>
        </p:txBody>
      </p:sp>
      <p:sp>
        <p:nvSpPr>
          <p:cNvPr id="38922" name="Rectangle 12"/>
          <p:cNvSpPr>
            <a:spLocks noChangeArrowheads="1"/>
          </p:cNvSpPr>
          <p:nvPr/>
        </p:nvSpPr>
        <p:spPr bwMode="auto">
          <a:xfrm>
            <a:off x="971550" y="6165850"/>
            <a:ext cx="187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chemeClr val="tx1"/>
                </a:solidFill>
              </a:rPr>
              <a:t>[1] </a:t>
            </a:r>
            <a:r>
              <a:rPr lang="en-US">
                <a:solidFill>
                  <a:schemeClr val="bg2"/>
                </a:solidFill>
              </a:rPr>
              <a:t>6.110471</a:t>
            </a:r>
          </a:p>
        </p:txBody>
      </p:sp>
      <p:sp>
        <p:nvSpPr>
          <p:cNvPr id="38923" name="Rectangle 13"/>
          <p:cNvSpPr>
            <a:spLocks noChangeArrowheads="1"/>
          </p:cNvSpPr>
          <p:nvPr/>
        </p:nvSpPr>
        <p:spPr bwMode="auto">
          <a:xfrm>
            <a:off x="4500563" y="6092825"/>
            <a:ext cx="2219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[1] </a:t>
            </a:r>
            <a:r>
              <a:rPr lang="en-US">
                <a:solidFill>
                  <a:schemeClr val="bg2"/>
                </a:solidFill>
              </a:rPr>
              <a:t>0.03094282</a:t>
            </a:r>
            <a:endParaRPr lang="de-DE">
              <a:solidFill>
                <a:schemeClr val="bg2"/>
              </a:solidFill>
            </a:endParaRPr>
          </a:p>
        </p:txBody>
      </p:sp>
      <p:sp>
        <p:nvSpPr>
          <p:cNvPr id="171022" name="Rectangle 14"/>
          <p:cNvSpPr>
            <a:spLocks noChangeArrowheads="1"/>
          </p:cNvSpPr>
          <p:nvPr/>
        </p:nvSpPr>
        <p:spPr bwMode="auto">
          <a:xfrm>
            <a:off x="2124075" y="1844675"/>
            <a:ext cx="161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/>
              <a:t>= SE2(x,y)</a:t>
            </a:r>
          </a:p>
        </p:txBody>
      </p:sp>
      <p:sp>
        <p:nvSpPr>
          <p:cNvPr id="171023" name="Rectangle 15"/>
          <p:cNvSpPr>
            <a:spLocks noChangeArrowheads="1"/>
          </p:cNvSpPr>
          <p:nvPr/>
        </p:nvSpPr>
        <p:spPr bwMode="auto">
          <a:xfrm>
            <a:off x="2124075" y="2781300"/>
            <a:ext cx="269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/>
              <a:t>mean(x) - mean(y)</a:t>
            </a:r>
          </a:p>
        </p:txBody>
      </p:sp>
      <p:sp>
        <p:nvSpPr>
          <p:cNvPr id="171024" name="Rectangle 16"/>
          <p:cNvSpPr>
            <a:spLocks noChangeArrowheads="1"/>
          </p:cNvSpPr>
          <p:nvPr/>
        </p:nvSpPr>
        <p:spPr bwMode="auto">
          <a:xfrm>
            <a:off x="2124075" y="4005263"/>
            <a:ext cx="3344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/>
              <a:t>length(x) + length(y) - 2</a:t>
            </a: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468313" y="5373688"/>
            <a:ext cx="7493000" cy="528637"/>
            <a:chOff x="295" y="3385"/>
            <a:chExt cx="4720" cy="333"/>
          </a:xfrm>
        </p:grpSpPr>
        <p:sp>
          <p:nvSpPr>
            <p:cNvPr id="38928" name="Rectangle 17"/>
            <p:cNvSpPr>
              <a:spLocks noChangeArrowheads="1"/>
            </p:cNvSpPr>
            <p:nvPr/>
          </p:nvSpPr>
          <p:spPr bwMode="auto">
            <a:xfrm>
              <a:off x="295" y="3385"/>
              <a:ext cx="213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/>
                <a:t>d - qt(0.025, df) * SEhut</a:t>
              </a:r>
            </a:p>
          </p:txBody>
        </p:sp>
        <p:sp>
          <p:nvSpPr>
            <p:cNvPr id="38929" name="Rectangle 18"/>
            <p:cNvSpPr>
              <a:spLocks noChangeArrowheads="1"/>
            </p:cNvSpPr>
            <p:nvPr/>
          </p:nvSpPr>
          <p:spPr bwMode="auto">
            <a:xfrm>
              <a:off x="2835" y="3430"/>
              <a:ext cx="21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/>
                <a:t>d + qt(0.025, df) * SEhut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22" grpId="0"/>
      <p:bldP spid="171023" grpId="0"/>
      <p:bldP spid="17102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1763713" y="0"/>
            <a:ext cx="36004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accent2"/>
                </a:solidFill>
              </a:rPr>
              <a:t>Die t-test() Funktion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250825" y="476250"/>
            <a:ext cx="3568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>
                <a:solidFill>
                  <a:schemeClr val="tx1"/>
                </a:solidFill>
              </a:rPr>
              <a:t>&gt; </a:t>
            </a:r>
            <a:r>
              <a:rPr lang="en-US" dirty="0" err="1">
                <a:solidFill>
                  <a:schemeClr val="tx1"/>
                </a:solidFill>
              </a:rPr>
              <a:t>t.test(x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y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var.equal</a:t>
            </a:r>
            <a:r>
              <a:rPr lang="en-US" dirty="0">
                <a:solidFill>
                  <a:schemeClr val="tx1"/>
                </a:solidFill>
              </a:rPr>
              <a:t>=T)</a:t>
            </a: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0" y="2276475"/>
            <a:ext cx="8893175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>
                <a:solidFill>
                  <a:schemeClr val="tx1"/>
                </a:solidFill>
              </a:rPr>
              <a:t>data:  </a:t>
            </a:r>
            <a:r>
              <a:rPr lang="en-US" dirty="0" err="1">
                <a:solidFill>
                  <a:schemeClr val="tx1"/>
                </a:solidFill>
              </a:rPr>
              <a:t>x</a:t>
            </a:r>
            <a:r>
              <a:rPr lang="en-US" dirty="0">
                <a:solidFill>
                  <a:schemeClr val="tx1"/>
                </a:solidFill>
              </a:rPr>
              <a:t> and </a:t>
            </a:r>
            <a:r>
              <a:rPr lang="en-US" dirty="0" err="1">
                <a:solidFill>
                  <a:schemeClr val="tx1"/>
                </a:solidFill>
              </a:rPr>
              <a:t>y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pPr>
              <a:spcBef>
                <a:spcPct val="0"/>
              </a:spcBef>
            </a:pPr>
            <a:r>
              <a:rPr lang="en-US" dirty="0" err="1">
                <a:solidFill>
                  <a:srgbClr val="800000"/>
                </a:solidFill>
              </a:rPr>
              <a:t>t</a:t>
            </a:r>
            <a:r>
              <a:rPr lang="en-US" dirty="0">
                <a:solidFill>
                  <a:srgbClr val="800000"/>
                </a:solidFill>
              </a:rPr>
              <a:t> = 2.1223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df</a:t>
            </a:r>
            <a:r>
              <a:rPr lang="en-US" dirty="0">
                <a:solidFill>
                  <a:schemeClr val="tx1"/>
                </a:solidFill>
              </a:rPr>
              <a:t> = 18, </a:t>
            </a:r>
            <a:r>
              <a:rPr lang="en-US" dirty="0" err="1"/>
              <a:t>p</a:t>
            </a:r>
            <a:r>
              <a:rPr lang="en-US" dirty="0"/>
              <a:t>-value = 0.04794</a:t>
            </a:r>
          </a:p>
          <a:p>
            <a:pPr>
              <a:spcBef>
                <a:spcPct val="0"/>
              </a:spcBef>
            </a:pPr>
            <a:r>
              <a:rPr lang="en-US" dirty="0">
                <a:solidFill>
                  <a:schemeClr val="tx1"/>
                </a:solidFill>
              </a:rPr>
              <a:t>alternative hypothesis: true difference in means is not equal to 0 </a:t>
            </a:r>
          </a:p>
          <a:p>
            <a:pPr>
              <a:spcBef>
                <a:spcPct val="0"/>
              </a:spcBef>
            </a:pPr>
            <a:r>
              <a:rPr lang="en-US" dirty="0">
                <a:solidFill>
                  <a:schemeClr val="accent2"/>
                </a:solidFill>
              </a:rPr>
              <a:t>95 percent confidence interval:</a:t>
            </a:r>
          </a:p>
          <a:p>
            <a:pPr>
              <a:spcBef>
                <a:spcPct val="0"/>
              </a:spcBef>
            </a:pPr>
            <a:r>
              <a:rPr lang="en-US" dirty="0">
                <a:solidFill>
                  <a:schemeClr val="accent2"/>
                </a:solidFill>
              </a:rPr>
              <a:t> 0.03094282 6.11047132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pPr>
              <a:spcBef>
                <a:spcPct val="0"/>
              </a:spcBef>
            </a:pPr>
            <a:r>
              <a:rPr lang="en-US" dirty="0">
                <a:solidFill>
                  <a:schemeClr val="tx1"/>
                </a:solidFill>
              </a:rPr>
              <a:t>sample estimates:</a:t>
            </a:r>
          </a:p>
          <a:p>
            <a:pPr>
              <a:spcBef>
                <a:spcPct val="0"/>
              </a:spcBef>
            </a:pPr>
            <a:r>
              <a:rPr lang="en-US" dirty="0">
                <a:solidFill>
                  <a:schemeClr val="tx1"/>
                </a:solidFill>
              </a:rPr>
              <a:t>mean of </a:t>
            </a:r>
            <a:r>
              <a:rPr lang="en-US" dirty="0" err="1">
                <a:solidFill>
                  <a:schemeClr val="tx1"/>
                </a:solidFill>
              </a:rPr>
              <a:t>x</a:t>
            </a:r>
            <a:r>
              <a:rPr lang="en-US" dirty="0">
                <a:solidFill>
                  <a:schemeClr val="tx1"/>
                </a:solidFill>
              </a:rPr>
              <a:t> mean of </a:t>
            </a:r>
            <a:r>
              <a:rPr lang="en-US" dirty="0" err="1">
                <a:solidFill>
                  <a:schemeClr val="tx1"/>
                </a:solidFill>
              </a:rPr>
              <a:t>y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pPr>
              <a:spcBef>
                <a:spcPct val="0"/>
              </a:spcBef>
            </a:pPr>
            <a:r>
              <a:rPr lang="en-US" dirty="0">
                <a:solidFill>
                  <a:schemeClr val="tx1"/>
                </a:solidFill>
              </a:rPr>
              <a:t> 18.88889  15.81818 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427538" y="476250"/>
            <a:ext cx="4916487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/>
              <a:t>Die </a:t>
            </a:r>
            <a:r>
              <a:rPr lang="en-US" dirty="0" err="1"/>
              <a:t>Wahrscheinlichkeit</a:t>
            </a:r>
            <a:r>
              <a:rPr lang="en-US" dirty="0"/>
              <a:t>, </a:t>
            </a:r>
            <a:r>
              <a:rPr lang="en-US" dirty="0" err="1"/>
              <a:t>dass</a:t>
            </a:r>
            <a:r>
              <a:rPr lang="en-US" dirty="0"/>
              <a:t> </a:t>
            </a:r>
            <a:r>
              <a:rPr lang="en-US" dirty="0" err="1"/>
              <a:t>der</a:t>
            </a:r>
            <a:r>
              <a:rPr lang="en-US" dirty="0"/>
              <a:t> </a:t>
            </a:r>
            <a:r>
              <a:rPr lang="en-US" dirty="0" err="1"/>
              <a:t>Unterschied</a:t>
            </a:r>
            <a:r>
              <a:rPr lang="en-US" dirty="0"/>
              <a:t> </a:t>
            </a:r>
            <a:r>
              <a:rPr lang="en-US" dirty="0" err="1"/>
              <a:t>zwischen</a:t>
            </a:r>
            <a:r>
              <a:rPr lang="en-US" dirty="0"/>
              <a:t> </a:t>
            </a:r>
            <a:r>
              <a:rPr lang="en-US" dirty="0" err="1"/>
              <a:t>dem</a:t>
            </a:r>
            <a:r>
              <a:rPr lang="en-US" dirty="0" smtClean="0"/>
              <a:t> </a:t>
            </a:r>
            <a:r>
              <a:rPr lang="en-US" dirty="0" err="1" smtClean="0"/>
              <a:t>Mittelwert</a:t>
            </a:r>
            <a:r>
              <a:rPr lang="en-US" dirty="0" smtClean="0"/>
              <a:t> </a:t>
            </a:r>
            <a:r>
              <a:rPr lang="en-US" dirty="0"/>
              <a:t>von </a:t>
            </a:r>
            <a:r>
              <a:rPr lang="en-US" dirty="0" err="1"/>
              <a:t>x</a:t>
            </a:r>
            <a:r>
              <a:rPr lang="en-US" dirty="0"/>
              <a:t> und </a:t>
            </a:r>
            <a:r>
              <a:rPr lang="en-US" dirty="0" err="1"/>
              <a:t>dem</a:t>
            </a:r>
            <a:r>
              <a:rPr lang="en-US" dirty="0" smtClean="0"/>
              <a:t> </a:t>
            </a:r>
            <a:r>
              <a:rPr lang="en-US" dirty="0" err="1" smtClean="0"/>
              <a:t>Mittelwert</a:t>
            </a:r>
            <a:r>
              <a:rPr lang="en-US" dirty="0" smtClean="0"/>
              <a:t>  </a:t>
            </a:r>
            <a:r>
              <a:rPr lang="en-US" dirty="0"/>
              <a:t>von </a:t>
            </a:r>
            <a:r>
              <a:rPr lang="en-US" dirty="0" err="1"/>
              <a:t>y</a:t>
            </a:r>
            <a:r>
              <a:rPr lang="en-US" dirty="0" smtClean="0"/>
              <a:t> </a:t>
            </a:r>
            <a:r>
              <a:rPr lang="en-US" dirty="0" err="1" smtClean="0"/>
              <a:t>gleicht</a:t>
            </a:r>
            <a:r>
              <a:rPr lang="en-US" dirty="0" smtClean="0"/>
              <a:t> 0 (Null)</a:t>
            </a:r>
            <a:endParaRPr lang="en-US" dirty="0"/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395288" y="1268413"/>
            <a:ext cx="34242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chemeClr val="accent2"/>
                </a:solidFill>
              </a:rPr>
              <a:t>95% Vertrauensintervall</a:t>
            </a: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250825" y="5445125"/>
            <a:ext cx="85169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 err="1">
                <a:solidFill>
                  <a:srgbClr val="800000"/>
                </a:solidFill>
              </a:rPr>
              <a:t>t</a:t>
            </a:r>
            <a:r>
              <a:rPr lang="en-US" dirty="0">
                <a:solidFill>
                  <a:srgbClr val="800000"/>
                </a:solidFill>
              </a:rPr>
              <a:t>=2.1233 </a:t>
            </a:r>
            <a:r>
              <a:rPr lang="en-US" dirty="0" err="1">
                <a:solidFill>
                  <a:srgbClr val="800000"/>
                </a:solidFill>
              </a:rPr>
              <a:t>bedeutet</a:t>
            </a:r>
            <a:r>
              <a:rPr lang="en-US" dirty="0">
                <a:solidFill>
                  <a:srgbClr val="800000"/>
                </a:solidFill>
              </a:rPr>
              <a:t>: die </a:t>
            </a:r>
            <a:r>
              <a:rPr lang="en-US" dirty="0" err="1">
                <a:solidFill>
                  <a:srgbClr val="800000"/>
                </a:solidFill>
              </a:rPr>
              <a:t>Werte</a:t>
            </a:r>
            <a:r>
              <a:rPr lang="en-US" dirty="0">
                <a:solidFill>
                  <a:srgbClr val="800000"/>
                </a:solidFill>
              </a:rPr>
              <a:t> </a:t>
            </a:r>
            <a:r>
              <a:rPr lang="en-US" dirty="0" smtClean="0">
                <a:solidFill>
                  <a:srgbClr val="800000"/>
                </a:solidFill>
              </a:rPr>
              <a:t> 18.88889 </a:t>
            </a:r>
            <a:r>
              <a:rPr lang="en-US" dirty="0">
                <a:solidFill>
                  <a:srgbClr val="800000"/>
                </a:solidFill>
              </a:rPr>
              <a:t>und</a:t>
            </a:r>
            <a:r>
              <a:rPr lang="en-US" dirty="0" smtClean="0">
                <a:solidFill>
                  <a:srgbClr val="800000"/>
                </a:solidFill>
              </a:rPr>
              <a:t> 15.81818 </a:t>
            </a:r>
            <a:r>
              <a:rPr lang="en-US" dirty="0" err="1" smtClean="0">
                <a:solidFill>
                  <a:srgbClr val="800000"/>
                </a:solidFill>
              </a:rPr>
              <a:t>sind</a:t>
            </a:r>
            <a:r>
              <a:rPr lang="en-US" dirty="0" smtClean="0">
                <a:solidFill>
                  <a:srgbClr val="800000"/>
                </a:solidFill>
              </a:rPr>
              <a:t> </a:t>
            </a:r>
            <a:r>
              <a:rPr lang="en-US" dirty="0">
                <a:solidFill>
                  <a:srgbClr val="800000"/>
                </a:solidFill>
              </a:rPr>
              <a:t>2.1233 </a:t>
            </a:r>
            <a:r>
              <a:rPr lang="en-US" dirty="0" err="1">
                <a:solidFill>
                  <a:srgbClr val="800000"/>
                </a:solidFill>
              </a:rPr>
              <a:t>SEs</a:t>
            </a:r>
            <a:r>
              <a:rPr lang="en-US" dirty="0">
                <a:solidFill>
                  <a:srgbClr val="800000"/>
                </a:solidFill>
              </a:rPr>
              <a:t> </a:t>
            </a:r>
            <a:r>
              <a:rPr lang="en-US" dirty="0" err="1">
                <a:solidFill>
                  <a:srgbClr val="800000"/>
                </a:solidFill>
              </a:rPr>
              <a:t>voneinander</a:t>
            </a:r>
            <a:r>
              <a:rPr lang="en-US" dirty="0">
                <a:solidFill>
                  <a:srgbClr val="800000"/>
                </a:solidFill>
              </a:rPr>
              <a:t> </a:t>
            </a:r>
            <a:r>
              <a:rPr lang="en-US" dirty="0" err="1">
                <a:solidFill>
                  <a:srgbClr val="800000"/>
                </a:solidFill>
              </a:rPr>
              <a:t>entfernt</a:t>
            </a:r>
            <a:endParaRPr lang="en-US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00200" y="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0000FF"/>
                </a:solidFill>
              </a:rPr>
              <a:t>t</a:t>
            </a:r>
            <a:r>
              <a:rPr lang="en-US" sz="2800" dirty="0" smtClean="0">
                <a:solidFill>
                  <a:srgbClr val="0000FF"/>
                </a:solidFill>
              </a:rPr>
              <a:t>-test () </a:t>
            </a:r>
            <a:r>
              <a:rPr lang="en-US" sz="2800" dirty="0" err="1" smtClean="0">
                <a:solidFill>
                  <a:srgbClr val="0000FF"/>
                </a:solidFill>
              </a:rPr>
              <a:t>fortgesetzt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600" y="533400"/>
            <a:ext cx="7086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vowlax</a:t>
            </a:r>
            <a:r>
              <a:rPr lang="en-US" dirty="0" smtClean="0"/>
              <a:t>, </a:t>
            </a:r>
            <a:r>
              <a:rPr lang="en-US" dirty="0" err="1" smtClean="0"/>
              <a:t>vowlax.l</a:t>
            </a:r>
            <a:r>
              <a:rPr lang="en-US" dirty="0" smtClean="0"/>
              <a:t>, </a:t>
            </a:r>
            <a:r>
              <a:rPr lang="en-US" dirty="0" err="1" smtClean="0"/>
              <a:t>vowlax.spkr</a:t>
            </a:r>
            <a:endParaRPr lang="en-US" dirty="0" smtClean="0"/>
          </a:p>
          <a:p>
            <a:r>
              <a:rPr lang="en-US" dirty="0" err="1" smtClean="0">
                <a:solidFill>
                  <a:srgbClr val="000000"/>
                </a:solidFill>
              </a:rPr>
              <a:t>Segmentliste</a:t>
            </a:r>
            <a:r>
              <a:rPr lang="en-US" dirty="0" smtClean="0">
                <a:solidFill>
                  <a:srgbClr val="000000"/>
                </a:solidFill>
              </a:rPr>
              <a:t>, </a:t>
            </a:r>
            <a:r>
              <a:rPr lang="en-US" dirty="0" err="1" smtClean="0">
                <a:solidFill>
                  <a:srgbClr val="000000"/>
                </a:solidFill>
              </a:rPr>
              <a:t>Etikettierungen</a:t>
            </a:r>
            <a:r>
              <a:rPr lang="en-US" dirty="0" smtClean="0">
                <a:solidFill>
                  <a:srgbClr val="000000"/>
                </a:solidFill>
              </a:rPr>
              <a:t>, </a:t>
            </a:r>
            <a:r>
              <a:rPr lang="en-US" dirty="0" err="1" smtClean="0">
                <a:solidFill>
                  <a:srgbClr val="000000"/>
                </a:solidFill>
              </a:rPr>
              <a:t>Sprecherlabels</a:t>
            </a:r>
            <a:r>
              <a:rPr lang="en-US" dirty="0" smtClean="0">
                <a:solidFill>
                  <a:srgbClr val="000000"/>
                </a:solidFill>
              </a:rPr>
              <a:t> (</a:t>
            </a:r>
            <a:r>
              <a:rPr lang="en-US" dirty="0" err="1" smtClean="0">
                <a:solidFill>
                  <a:srgbClr val="000000"/>
                </a:solidFill>
              </a:rPr>
              <a:t>ungespannte</a:t>
            </a:r>
            <a:r>
              <a:rPr lang="en-US" dirty="0" smtClean="0">
                <a:solidFill>
                  <a:srgbClr val="000000"/>
                </a:solidFill>
              </a:rPr>
              <a:t> deutsche </a:t>
            </a:r>
            <a:r>
              <a:rPr lang="en-US" dirty="0" err="1" smtClean="0">
                <a:solidFill>
                  <a:srgbClr val="000000"/>
                </a:solidFill>
              </a:rPr>
              <a:t>Vokale</a:t>
            </a:r>
            <a:r>
              <a:rPr lang="en-US" dirty="0" smtClean="0">
                <a:solidFill>
                  <a:srgbClr val="000000"/>
                </a:solidFill>
              </a:rPr>
              <a:t>)</a:t>
            </a:r>
          </a:p>
          <a:p>
            <a:endParaRPr lang="en-US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228600" y="1905000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chemeClr val="accent2"/>
                </a:solidFill>
              </a:rPr>
              <a:t>Unterschieden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sich</a:t>
            </a:r>
            <a:r>
              <a:rPr lang="en-US" dirty="0" smtClean="0">
                <a:solidFill>
                  <a:schemeClr val="accent2"/>
                </a:solidFill>
              </a:rPr>
              <a:t> die </a:t>
            </a:r>
            <a:r>
              <a:rPr lang="en-US" dirty="0" err="1" smtClean="0">
                <a:solidFill>
                  <a:schemeClr val="accent2"/>
                </a:solidFill>
              </a:rPr>
              <a:t>beiden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Sprecher</a:t>
            </a:r>
            <a:r>
              <a:rPr lang="en-US" dirty="0" smtClean="0">
                <a:solidFill>
                  <a:schemeClr val="accent2"/>
                </a:solidFill>
              </a:rPr>
              <a:t> (67 und 68) in </a:t>
            </a:r>
            <a:r>
              <a:rPr lang="en-US" dirty="0" err="1" smtClean="0">
                <a:solidFill>
                  <a:schemeClr val="accent2"/>
                </a:solidFill>
              </a:rPr>
              <a:t>der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Dauer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der</a:t>
            </a:r>
            <a:r>
              <a:rPr lang="en-US" dirty="0" smtClean="0">
                <a:solidFill>
                  <a:schemeClr val="accent2"/>
                </a:solidFill>
              </a:rPr>
              <a:t> “E” </a:t>
            </a:r>
            <a:r>
              <a:rPr lang="en-US" dirty="0" err="1" smtClean="0">
                <a:solidFill>
                  <a:schemeClr val="accent2"/>
                </a:solidFill>
              </a:rPr>
              <a:t>Vokale</a:t>
            </a:r>
            <a:r>
              <a:rPr lang="en-US" dirty="0" smtClean="0">
                <a:solidFill>
                  <a:schemeClr val="accent2"/>
                </a:solidFill>
              </a:rPr>
              <a:t>?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5800" y="5334000"/>
            <a:ext cx="4648200" cy="121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dirty="0" err="1" smtClean="0"/>
              <a:t>x</a:t>
            </a:r>
            <a:r>
              <a:rPr lang="en-US" dirty="0" smtClean="0"/>
              <a:t> = </a:t>
            </a:r>
            <a:r>
              <a:rPr lang="en-US" dirty="0" err="1" smtClean="0"/>
              <a:t>dE[temp</a:t>
            </a:r>
            <a:r>
              <a:rPr lang="en-US" dirty="0" smtClean="0"/>
              <a:t>]</a:t>
            </a:r>
          </a:p>
          <a:p>
            <a:pPr>
              <a:spcBef>
                <a:spcPts val="0"/>
              </a:spcBef>
            </a:pPr>
            <a:r>
              <a:rPr lang="en-US" dirty="0" err="1" smtClean="0"/>
              <a:t>y</a:t>
            </a:r>
            <a:r>
              <a:rPr lang="en-US" dirty="0" smtClean="0"/>
              <a:t> = </a:t>
            </a:r>
            <a:r>
              <a:rPr lang="en-US" dirty="0" err="1" smtClean="0"/>
              <a:t>dE[!temp</a:t>
            </a:r>
            <a:r>
              <a:rPr lang="en-US" dirty="0" smtClean="0"/>
              <a:t>]</a:t>
            </a:r>
          </a:p>
          <a:p>
            <a:pPr>
              <a:spcBef>
                <a:spcPts val="0"/>
              </a:spcBef>
            </a:pPr>
            <a:r>
              <a:rPr lang="en-US" dirty="0" err="1" smtClean="0"/>
              <a:t>t.test(x</a:t>
            </a:r>
            <a:r>
              <a:rPr lang="en-US" dirty="0" smtClean="0"/>
              <a:t>, </a:t>
            </a:r>
            <a:r>
              <a:rPr lang="en-US" dirty="0" err="1" smtClean="0"/>
              <a:t>y</a:t>
            </a:r>
            <a:r>
              <a:rPr lang="en-US" dirty="0" smtClean="0"/>
              <a:t>, </a:t>
            </a:r>
            <a:r>
              <a:rPr lang="en-US" dirty="0" err="1" smtClean="0"/>
              <a:t>var.equal</a:t>
            </a:r>
            <a:r>
              <a:rPr lang="en-US" dirty="0" smtClean="0"/>
              <a:t>=T)</a:t>
            </a:r>
          </a:p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953000" y="4191000"/>
            <a:ext cx="3776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Oder, die </a:t>
            </a:r>
            <a:r>
              <a:rPr lang="en-US" dirty="0" err="1" smtClean="0">
                <a:solidFill>
                  <a:srgbClr val="000000"/>
                </a:solidFill>
              </a:rPr>
              <a:t>Formel-Methode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76800" y="5105400"/>
            <a:ext cx="39825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t.test(dE</a:t>
            </a:r>
            <a:r>
              <a:rPr lang="en-US" dirty="0" smtClean="0"/>
              <a:t> ~ lab, </a:t>
            </a:r>
            <a:r>
              <a:rPr lang="en-US" dirty="0" err="1" smtClean="0"/>
              <a:t>var.equal</a:t>
            </a:r>
            <a:r>
              <a:rPr lang="en-US" dirty="0" smtClean="0"/>
              <a:t>=T)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28600" y="2819400"/>
            <a:ext cx="54864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dirty="0" smtClean="0"/>
              <a:t>temp = </a:t>
            </a:r>
            <a:r>
              <a:rPr lang="en-US" dirty="0" err="1" smtClean="0"/>
              <a:t>vowlax.l</a:t>
            </a:r>
            <a:r>
              <a:rPr lang="en-US" dirty="0" smtClean="0"/>
              <a:t>=="E"</a:t>
            </a:r>
          </a:p>
          <a:p>
            <a:pPr>
              <a:spcBef>
                <a:spcPts val="0"/>
              </a:spcBef>
            </a:pPr>
            <a:r>
              <a:rPr lang="en-US" dirty="0" err="1" smtClean="0"/>
              <a:t>dE</a:t>
            </a:r>
            <a:r>
              <a:rPr lang="en-US" dirty="0" smtClean="0"/>
              <a:t> = </a:t>
            </a:r>
            <a:r>
              <a:rPr lang="en-US" dirty="0" err="1" smtClean="0"/>
              <a:t>dur(vowlax[temp</a:t>
            </a:r>
            <a:r>
              <a:rPr lang="en-US" dirty="0" smtClean="0"/>
              <a:t>,])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lab = </a:t>
            </a:r>
            <a:r>
              <a:rPr lang="en-US" dirty="0" err="1" smtClean="0"/>
              <a:t>vowlax.spkr[temp</a:t>
            </a:r>
            <a:r>
              <a:rPr lang="en-US" dirty="0" smtClean="0"/>
              <a:t>]</a:t>
            </a:r>
          </a:p>
          <a:p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81000" y="4191000"/>
            <a:ext cx="33670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0000"/>
                </a:solidFill>
              </a:rPr>
              <a:t>Entweder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konventionell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81000" y="4876800"/>
            <a:ext cx="27149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temp = lab == "67"  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4"/>
          <p:cNvSpPr txBox="1">
            <a:spLocks noChangeArrowheads="1"/>
          </p:cNvSpPr>
          <p:nvPr/>
        </p:nvSpPr>
        <p:spPr bwMode="auto">
          <a:xfrm>
            <a:off x="533400" y="152400"/>
            <a:ext cx="7315200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de-DE" sz="3200" dirty="0" err="1" smtClean="0">
                <a:solidFill>
                  <a:srgbClr val="0066FF"/>
                </a:solidFill>
              </a:rPr>
              <a:t>Kriteria</a:t>
            </a:r>
            <a:r>
              <a:rPr lang="de-DE" sz="3200" dirty="0" smtClean="0">
                <a:solidFill>
                  <a:srgbClr val="0066FF"/>
                </a:solidFill>
              </a:rPr>
              <a:t> für eine </a:t>
            </a:r>
            <a:r>
              <a:rPr lang="de-DE" sz="3200" dirty="0" err="1" smtClean="0">
                <a:solidFill>
                  <a:srgbClr val="0066FF"/>
                </a:solidFill>
              </a:rPr>
              <a:t>t</a:t>
            </a:r>
            <a:r>
              <a:rPr lang="de-DE" sz="3200" dirty="0" err="1">
                <a:solidFill>
                  <a:srgbClr val="0066FF"/>
                </a:solidFill>
              </a:rPr>
              <a:t>-test</a:t>
            </a:r>
            <a:r>
              <a:rPr lang="de-DE" sz="3200" dirty="0">
                <a:solidFill>
                  <a:srgbClr val="0066FF"/>
                </a:solidFill>
              </a:rPr>
              <a:t> Durchführung</a:t>
            </a:r>
          </a:p>
        </p:txBody>
      </p:sp>
      <p:sp>
        <p:nvSpPr>
          <p:cNvPr id="40963" name="Text Box 6"/>
          <p:cNvSpPr txBox="1">
            <a:spLocks noChangeArrowheads="1"/>
          </p:cNvSpPr>
          <p:nvPr/>
        </p:nvSpPr>
        <p:spPr bwMode="auto">
          <a:xfrm>
            <a:off x="685800" y="990600"/>
            <a:ext cx="669766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zwei Stichproben, x und y. Sind die Mittelwerte von x und y voneinander signifikant unterschiedlich? </a:t>
            </a:r>
          </a:p>
        </p:txBody>
      </p:sp>
      <p:sp>
        <p:nvSpPr>
          <p:cNvPr id="40964" name="Text Box 7"/>
          <p:cNvSpPr txBox="1">
            <a:spLocks noChangeArrowheads="1"/>
          </p:cNvSpPr>
          <p:nvPr/>
        </p:nvSpPr>
        <p:spPr bwMode="auto">
          <a:xfrm>
            <a:off x="755650" y="3141663"/>
            <a:ext cx="7777163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de-DE" dirty="0" err="1">
                <a:solidFill>
                  <a:schemeClr val="tx1"/>
                </a:solidFill>
              </a:rPr>
              <a:t>pfad</a:t>
            </a:r>
            <a:r>
              <a:rPr lang="de-DE" dirty="0">
                <a:solidFill>
                  <a:schemeClr val="tx1"/>
                </a:solidFill>
              </a:rPr>
              <a:t> = "Das Verzeichnis, wo die Daten gespeichert ist"</a:t>
            </a:r>
          </a:p>
          <a:p>
            <a:pPr>
              <a:spcBef>
                <a:spcPct val="0"/>
              </a:spcBef>
            </a:pPr>
            <a:r>
              <a:rPr lang="de-DE" dirty="0" err="1"/>
              <a:t>mfdat</a:t>
            </a:r>
            <a:r>
              <a:rPr lang="de-DE" dirty="0"/>
              <a:t> = </a:t>
            </a:r>
            <a:r>
              <a:rPr lang="de-DE" dirty="0" err="1"/>
              <a:t>read.table(paste(pfad</a:t>
            </a:r>
            <a:r>
              <a:rPr lang="de-DE" dirty="0"/>
              <a:t>, "</a:t>
            </a:r>
            <a:r>
              <a:rPr lang="de-DE" dirty="0" err="1"/>
              <a:t>mfdur.txt</a:t>
            </a:r>
            <a:r>
              <a:rPr lang="de-DE" dirty="0"/>
              <a:t>", </a:t>
            </a:r>
            <a:r>
              <a:rPr lang="de-DE" dirty="0" err="1"/>
              <a:t>sep</a:t>
            </a:r>
            <a:r>
              <a:rPr lang="de-DE" dirty="0"/>
              <a:t>="/"))</a:t>
            </a:r>
          </a:p>
        </p:txBody>
      </p:sp>
      <p:sp>
        <p:nvSpPr>
          <p:cNvPr id="40965" name="Text Box 8"/>
          <p:cNvSpPr txBox="1">
            <a:spLocks noChangeArrowheads="1"/>
          </p:cNvSpPr>
          <p:nvPr/>
        </p:nvSpPr>
        <p:spPr bwMode="auto">
          <a:xfrm>
            <a:off x="406400" y="4240213"/>
            <a:ext cx="186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x = mfdat[,1]</a:t>
            </a:r>
            <a:endParaRPr lang="de-DE"/>
          </a:p>
        </p:txBody>
      </p:sp>
      <p:sp>
        <p:nvSpPr>
          <p:cNvPr id="40966" name="Text Box 9"/>
          <p:cNvSpPr txBox="1">
            <a:spLocks noChangeArrowheads="1"/>
          </p:cNvSpPr>
          <p:nvPr/>
        </p:nvSpPr>
        <p:spPr bwMode="auto">
          <a:xfrm>
            <a:off x="406400" y="5032375"/>
            <a:ext cx="186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y = mfdat[,2]</a:t>
            </a:r>
            <a:endParaRPr lang="de-DE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4427538" y="1125538"/>
          <a:ext cx="3186112" cy="1387475"/>
        </p:xfrm>
        <a:graphic>
          <a:graphicData uri="http://schemas.openxmlformats.org/presentationml/2006/ole">
            <p:oleObj spid="_x0000_s15362" name="Equation" r:id="rId3" imgW="1079897" imgH="470297" progId="Equation.3">
              <p:embed/>
            </p:oleObj>
          </a:graphicData>
        </a:graphic>
      </p:graphicFrame>
      <p:sp>
        <p:nvSpPr>
          <p:cNvPr id="15364" name="Text Box 5"/>
          <p:cNvSpPr txBox="1">
            <a:spLocks noChangeArrowheads="1"/>
          </p:cNvSpPr>
          <p:nvPr/>
        </p:nvSpPr>
        <p:spPr bwMode="auto">
          <a:xfrm>
            <a:off x="3563938" y="3141663"/>
            <a:ext cx="532765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de-DE">
                <a:solidFill>
                  <a:schemeClr val="tx1"/>
                </a:solidFill>
              </a:rPr>
              <a:t>sigma &lt;- function(unten=1, oben=6)</a:t>
            </a:r>
          </a:p>
          <a:p>
            <a:pPr>
              <a:spcBef>
                <a:spcPct val="0"/>
              </a:spcBef>
            </a:pPr>
            <a:r>
              <a:rPr lang="de-DE">
                <a:solidFill>
                  <a:schemeClr val="tx1"/>
                </a:solidFill>
              </a:rPr>
              <a:t>{</a:t>
            </a:r>
          </a:p>
          <a:p>
            <a:pPr>
              <a:spcBef>
                <a:spcPct val="0"/>
              </a:spcBef>
            </a:pPr>
            <a:r>
              <a:rPr lang="de-DE">
                <a:solidFill>
                  <a:schemeClr val="tx1"/>
                </a:solidFill>
              </a:rPr>
              <a:t>x = unten:oben</a:t>
            </a:r>
          </a:p>
          <a:p>
            <a:pPr>
              <a:spcBef>
                <a:spcPct val="0"/>
              </a:spcBef>
            </a:pPr>
            <a:r>
              <a:rPr lang="de-DE">
                <a:solidFill>
                  <a:schemeClr val="tx1"/>
                </a:solidFill>
              </a:rPr>
              <a:t>n = length(x)</a:t>
            </a:r>
          </a:p>
          <a:p>
            <a:pPr>
              <a:spcBef>
                <a:spcPct val="0"/>
              </a:spcBef>
            </a:pPr>
            <a:r>
              <a:rPr lang="de-DE">
                <a:solidFill>
                  <a:schemeClr val="tx1"/>
                </a:solidFill>
              </a:rPr>
              <a:t>m = mean(x)</a:t>
            </a:r>
          </a:p>
          <a:p>
            <a:pPr>
              <a:spcBef>
                <a:spcPct val="0"/>
              </a:spcBef>
            </a:pPr>
            <a:r>
              <a:rPr lang="de-DE">
                <a:solidFill>
                  <a:schemeClr val="tx1"/>
                </a:solidFill>
              </a:rPr>
              <a:t>sqrt((sum(x^2)/n - m^2))</a:t>
            </a:r>
          </a:p>
          <a:p>
            <a:pPr>
              <a:spcBef>
                <a:spcPct val="0"/>
              </a:spcBef>
            </a:pPr>
            <a:r>
              <a:rPr lang="de-DE">
                <a:solidFill>
                  <a:schemeClr val="tx1"/>
                </a:solidFill>
              </a:rPr>
              <a:t>}</a:t>
            </a:r>
          </a:p>
        </p:txBody>
      </p:sp>
      <p:graphicFrame>
        <p:nvGraphicFramePr>
          <p:cNvPr id="15363" name="Object 3"/>
          <p:cNvGraphicFramePr>
            <a:graphicFrameLocks noChangeAspect="1"/>
          </p:cNvGraphicFramePr>
          <p:nvPr/>
        </p:nvGraphicFramePr>
        <p:xfrm>
          <a:off x="268288" y="1341438"/>
          <a:ext cx="1684337" cy="1184275"/>
        </p:xfrm>
        <a:graphic>
          <a:graphicData uri="http://schemas.openxmlformats.org/presentationml/2006/ole">
            <p:oleObj spid="_x0000_s15363" name="Equation" r:id="rId4" imgW="7315200" imgH="5130800" progId="Equation.3">
              <p:embed/>
            </p:oleObj>
          </a:graphicData>
        </a:graphic>
      </p:graphicFrame>
      <p:sp>
        <p:nvSpPr>
          <p:cNvPr id="15365" name="Text Box 7"/>
          <p:cNvSpPr txBox="1">
            <a:spLocks noChangeArrowheads="1"/>
          </p:cNvSpPr>
          <p:nvPr/>
        </p:nvSpPr>
        <p:spPr bwMode="auto">
          <a:xfrm>
            <a:off x="468313" y="3141663"/>
            <a:ext cx="21669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de-DE"/>
              <a:t>sigma()/sqrt(5)</a:t>
            </a:r>
          </a:p>
        </p:txBody>
      </p:sp>
      <p:sp>
        <p:nvSpPr>
          <p:cNvPr id="15366" name="Text Box 8"/>
          <p:cNvSpPr txBox="1">
            <a:spLocks noChangeArrowheads="1"/>
          </p:cNvSpPr>
          <p:nvPr/>
        </p:nvSpPr>
        <p:spPr bwMode="auto">
          <a:xfrm>
            <a:off x="468313" y="4005263"/>
            <a:ext cx="20875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>
                <a:solidFill>
                  <a:schemeClr val="bg2"/>
                </a:solidFill>
              </a:rPr>
              <a:t>0.7637626</a:t>
            </a:r>
          </a:p>
        </p:txBody>
      </p:sp>
      <p:sp>
        <p:nvSpPr>
          <p:cNvPr id="15367" name="Text Box 9"/>
          <p:cNvSpPr txBox="1">
            <a:spLocks noChangeArrowheads="1"/>
          </p:cNvSpPr>
          <p:nvPr/>
        </p:nvSpPr>
        <p:spPr bwMode="auto">
          <a:xfrm>
            <a:off x="468313" y="0"/>
            <a:ext cx="77041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de-DE">
              <a:solidFill>
                <a:schemeClr val="tx1"/>
              </a:solidFill>
            </a:endParaRPr>
          </a:p>
        </p:txBody>
      </p:sp>
      <p:sp>
        <p:nvSpPr>
          <p:cNvPr id="15368" name="Text Box 10"/>
          <p:cNvSpPr txBox="1">
            <a:spLocks noChangeArrowheads="1"/>
          </p:cNvSpPr>
          <p:nvPr/>
        </p:nvSpPr>
        <p:spPr bwMode="auto">
          <a:xfrm>
            <a:off x="1547813" y="188913"/>
            <a:ext cx="59039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 sz="2800">
                <a:solidFill>
                  <a:schemeClr val="accent2"/>
                </a:solidFill>
              </a:rPr>
              <a:t>Standard error of the mean (SE)</a:t>
            </a:r>
          </a:p>
        </p:txBody>
      </p:sp>
      <p:sp>
        <p:nvSpPr>
          <p:cNvPr id="15369" name="Line 11"/>
          <p:cNvSpPr>
            <a:spLocks noChangeShapeType="1"/>
          </p:cNvSpPr>
          <p:nvPr/>
        </p:nvSpPr>
        <p:spPr bwMode="auto">
          <a:xfrm flipH="1">
            <a:off x="4140200" y="2205038"/>
            <a:ext cx="431800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370" name="Line 12"/>
          <p:cNvSpPr>
            <a:spLocks noChangeShapeType="1"/>
          </p:cNvSpPr>
          <p:nvPr/>
        </p:nvSpPr>
        <p:spPr bwMode="auto">
          <a:xfrm>
            <a:off x="611188" y="2205038"/>
            <a:ext cx="720725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5"/>
          <p:cNvSpPr txBox="1">
            <a:spLocks noChangeArrowheads="1"/>
          </p:cNvSpPr>
          <p:nvPr/>
        </p:nvSpPr>
        <p:spPr bwMode="auto">
          <a:xfrm>
            <a:off x="3840163" y="985837"/>
            <a:ext cx="1166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rgbClr val="000000"/>
                </a:solidFill>
              </a:rPr>
              <a:t>x und y</a:t>
            </a:r>
          </a:p>
        </p:txBody>
      </p:sp>
      <p:sp>
        <p:nvSpPr>
          <p:cNvPr id="41987" name="Text Box 6"/>
          <p:cNvSpPr txBox="1">
            <a:spLocks noChangeArrowheads="1"/>
          </p:cNvSpPr>
          <p:nvPr/>
        </p:nvSpPr>
        <p:spPr bwMode="auto">
          <a:xfrm>
            <a:off x="0" y="3284538"/>
            <a:ext cx="525621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Sind die Varianzen von x und y voneinander signifikant unterschiedlich? </a:t>
            </a:r>
          </a:p>
        </p:txBody>
      </p:sp>
      <p:sp>
        <p:nvSpPr>
          <p:cNvPr id="41988" name="Text Box 9"/>
          <p:cNvSpPr txBox="1">
            <a:spLocks noChangeArrowheads="1"/>
          </p:cNvSpPr>
          <p:nvPr/>
        </p:nvSpPr>
        <p:spPr bwMode="auto">
          <a:xfrm>
            <a:off x="2400300" y="1562100"/>
            <a:ext cx="3948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rgbClr val="000000"/>
                </a:solidFill>
              </a:rPr>
              <a:t>Sind x und y normalverteilt?</a:t>
            </a:r>
          </a:p>
        </p:txBody>
      </p:sp>
      <p:sp>
        <p:nvSpPr>
          <p:cNvPr id="41989" name="Text Box 11"/>
          <p:cNvSpPr txBox="1">
            <a:spLocks noChangeArrowheads="1"/>
          </p:cNvSpPr>
          <p:nvPr/>
        </p:nvSpPr>
        <p:spPr bwMode="auto">
          <a:xfrm>
            <a:off x="1763713" y="2636838"/>
            <a:ext cx="4365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rgbClr val="000000"/>
                </a:solidFill>
              </a:rPr>
              <a:t>ja</a:t>
            </a:r>
          </a:p>
        </p:txBody>
      </p:sp>
      <p:sp>
        <p:nvSpPr>
          <p:cNvPr id="41990" name="Text Box 12"/>
          <p:cNvSpPr txBox="1">
            <a:spLocks noChangeArrowheads="1"/>
          </p:cNvSpPr>
          <p:nvPr/>
        </p:nvSpPr>
        <p:spPr bwMode="auto">
          <a:xfrm>
            <a:off x="6280150" y="2582863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rgbClr val="000000"/>
                </a:solidFill>
              </a:rPr>
              <a:t>nein</a:t>
            </a: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5848350" y="3448050"/>
            <a:ext cx="2266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/>
              <a:t>wilcox.test(x, y)</a:t>
            </a:r>
          </a:p>
        </p:txBody>
      </p:sp>
      <p:sp>
        <p:nvSpPr>
          <p:cNvPr id="41992" name="Text Box 14"/>
          <p:cNvSpPr txBox="1">
            <a:spLocks noChangeArrowheads="1"/>
          </p:cNvSpPr>
          <p:nvPr/>
        </p:nvSpPr>
        <p:spPr bwMode="auto">
          <a:xfrm>
            <a:off x="1455738" y="4887913"/>
            <a:ext cx="4365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rgbClr val="000000"/>
                </a:solidFill>
              </a:rPr>
              <a:t>ja</a:t>
            </a:r>
          </a:p>
        </p:txBody>
      </p:sp>
      <p:sp>
        <p:nvSpPr>
          <p:cNvPr id="41993" name="Text Box 15"/>
          <p:cNvSpPr txBox="1">
            <a:spLocks noChangeArrowheads="1"/>
          </p:cNvSpPr>
          <p:nvPr/>
        </p:nvSpPr>
        <p:spPr bwMode="auto">
          <a:xfrm>
            <a:off x="3903663" y="4816475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rgbClr val="000000"/>
                </a:solidFill>
              </a:rPr>
              <a:t>nein</a:t>
            </a:r>
          </a:p>
        </p:txBody>
      </p:sp>
      <p:sp>
        <p:nvSpPr>
          <p:cNvPr id="10" name="Text Box 16"/>
          <p:cNvSpPr txBox="1">
            <a:spLocks noChangeArrowheads="1"/>
          </p:cNvSpPr>
          <p:nvPr/>
        </p:nvSpPr>
        <p:spPr bwMode="auto">
          <a:xfrm>
            <a:off x="231775" y="5824538"/>
            <a:ext cx="1435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/>
              <a:t>t.test(x,y)</a:t>
            </a: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3419475" y="5805488"/>
            <a:ext cx="3222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/>
              <a:t>t.test(x,y, var.equal=T)</a:t>
            </a:r>
          </a:p>
        </p:txBody>
      </p:sp>
      <p:grpSp>
        <p:nvGrpSpPr>
          <p:cNvPr id="12" name="Group 21"/>
          <p:cNvGrpSpPr>
            <a:grpSpLocks/>
          </p:cNvGrpSpPr>
          <p:nvPr/>
        </p:nvGrpSpPr>
        <p:grpSpPr bwMode="auto">
          <a:xfrm>
            <a:off x="1752600" y="2209800"/>
            <a:ext cx="4708525" cy="457200"/>
            <a:chOff x="1066" y="935"/>
            <a:chExt cx="2966" cy="288"/>
          </a:xfrm>
        </p:grpSpPr>
        <p:sp>
          <p:nvSpPr>
            <p:cNvPr id="41998" name="Text Box 10"/>
            <p:cNvSpPr txBox="1">
              <a:spLocks noChangeArrowheads="1"/>
            </p:cNvSpPr>
            <p:nvPr/>
          </p:nvSpPr>
          <p:spPr bwMode="auto">
            <a:xfrm>
              <a:off x="1066" y="935"/>
              <a:ext cx="133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/>
                <a:t>shapiro.test(x)</a:t>
              </a:r>
            </a:p>
          </p:txBody>
        </p:sp>
        <p:sp>
          <p:nvSpPr>
            <p:cNvPr id="41999" name="Text Box 18"/>
            <p:cNvSpPr txBox="1">
              <a:spLocks noChangeArrowheads="1"/>
            </p:cNvSpPr>
            <p:nvPr/>
          </p:nvSpPr>
          <p:spPr bwMode="auto">
            <a:xfrm>
              <a:off x="2699" y="935"/>
              <a:ext cx="133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/>
                <a:t>shapiro.test(y)</a:t>
              </a:r>
            </a:p>
          </p:txBody>
        </p:sp>
      </p:grp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808038" y="4383088"/>
            <a:ext cx="18589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/>
              <a:t>var.test(x, y)</a:t>
            </a: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533400" y="152400"/>
            <a:ext cx="7315200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de-DE" sz="3200" dirty="0" err="1" smtClean="0">
                <a:solidFill>
                  <a:srgbClr val="0066FF"/>
                </a:solidFill>
              </a:rPr>
              <a:t>Kriteria</a:t>
            </a:r>
            <a:r>
              <a:rPr lang="de-DE" sz="3200" dirty="0" smtClean="0">
                <a:solidFill>
                  <a:srgbClr val="0066FF"/>
                </a:solidFill>
              </a:rPr>
              <a:t> für eine </a:t>
            </a:r>
            <a:r>
              <a:rPr lang="de-DE" sz="3200" dirty="0" err="1" smtClean="0">
                <a:solidFill>
                  <a:srgbClr val="0066FF"/>
                </a:solidFill>
              </a:rPr>
              <a:t>t</a:t>
            </a:r>
            <a:r>
              <a:rPr lang="de-DE" sz="3200" dirty="0" err="1">
                <a:solidFill>
                  <a:srgbClr val="0066FF"/>
                </a:solidFill>
              </a:rPr>
              <a:t>-test</a:t>
            </a:r>
            <a:r>
              <a:rPr lang="de-DE" sz="3200" dirty="0">
                <a:solidFill>
                  <a:srgbClr val="0066FF"/>
                </a:solidFill>
              </a:rPr>
              <a:t> Durchführung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1" grpId="0"/>
      <p:bldP spid="1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6"/>
          <p:cNvSpPr txBox="1">
            <a:spLocks noChangeArrowheads="1"/>
          </p:cNvSpPr>
          <p:nvPr/>
        </p:nvSpPr>
        <p:spPr bwMode="auto">
          <a:xfrm>
            <a:off x="1763713" y="1557338"/>
            <a:ext cx="5545137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>
                <a:solidFill>
                  <a:schemeClr val="bg2"/>
                </a:solidFill>
              </a:rPr>
              <a:t>Shapiro-</a:t>
            </a:r>
            <a:r>
              <a:rPr lang="en-US" dirty="0" err="1">
                <a:solidFill>
                  <a:schemeClr val="bg2"/>
                </a:solidFill>
              </a:rPr>
              <a:t>Wilk</a:t>
            </a:r>
            <a:r>
              <a:rPr lang="en-US" dirty="0">
                <a:solidFill>
                  <a:schemeClr val="bg2"/>
                </a:solidFill>
              </a:rPr>
              <a:t> normality test</a:t>
            </a:r>
          </a:p>
          <a:p>
            <a:pPr>
              <a:spcBef>
                <a:spcPct val="0"/>
              </a:spcBef>
            </a:pPr>
            <a:r>
              <a:rPr lang="en-US" dirty="0">
                <a:solidFill>
                  <a:schemeClr val="bg2"/>
                </a:solidFill>
              </a:rPr>
              <a:t>data: 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y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endParaRPr lang="en-US" dirty="0">
              <a:solidFill>
                <a:schemeClr val="bg2"/>
              </a:solidFill>
            </a:endParaRPr>
          </a:p>
          <a:p>
            <a:pPr>
              <a:spcBef>
                <a:spcPct val="0"/>
              </a:spcBef>
            </a:pPr>
            <a:r>
              <a:rPr lang="en-US" dirty="0">
                <a:solidFill>
                  <a:schemeClr val="bg2"/>
                </a:solidFill>
              </a:rPr>
              <a:t>W = 0.9866, </a:t>
            </a:r>
            <a:r>
              <a:rPr lang="en-US" dirty="0" err="1">
                <a:solidFill>
                  <a:schemeClr val="bg2"/>
                </a:solidFill>
              </a:rPr>
              <a:t>p</a:t>
            </a:r>
            <a:r>
              <a:rPr lang="en-US" dirty="0">
                <a:solidFill>
                  <a:schemeClr val="bg2"/>
                </a:solidFill>
              </a:rPr>
              <a:t>-value = 0.9037</a:t>
            </a:r>
            <a:endParaRPr lang="de-DE" dirty="0">
              <a:solidFill>
                <a:schemeClr val="bg2"/>
              </a:solidFill>
            </a:endParaRPr>
          </a:p>
        </p:txBody>
      </p:sp>
      <p:sp>
        <p:nvSpPr>
          <p:cNvPr id="43011" name="Text Box 7"/>
          <p:cNvSpPr txBox="1">
            <a:spLocks noChangeArrowheads="1"/>
          </p:cNvSpPr>
          <p:nvPr/>
        </p:nvSpPr>
        <p:spPr bwMode="auto">
          <a:xfrm>
            <a:off x="1763713" y="908050"/>
            <a:ext cx="21161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shapiro.test</a:t>
            </a:r>
            <a:r>
              <a:rPr lang="en-US" dirty="0" err="1" smtClean="0"/>
              <a:t>(y</a:t>
            </a:r>
            <a:r>
              <a:rPr lang="en-US" dirty="0" smtClean="0"/>
              <a:t>)</a:t>
            </a:r>
            <a:endParaRPr lang="de-DE" dirty="0"/>
          </a:p>
        </p:txBody>
      </p:sp>
      <p:sp>
        <p:nvSpPr>
          <p:cNvPr id="43012" name="Line 9"/>
          <p:cNvSpPr>
            <a:spLocks noChangeShapeType="1"/>
          </p:cNvSpPr>
          <p:nvPr/>
        </p:nvSpPr>
        <p:spPr bwMode="auto">
          <a:xfrm flipV="1">
            <a:off x="3924300" y="2708275"/>
            <a:ext cx="1368425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3013" name="Text Box 10"/>
          <p:cNvSpPr txBox="1">
            <a:spLocks noChangeArrowheads="1"/>
          </p:cNvSpPr>
          <p:nvPr/>
        </p:nvSpPr>
        <p:spPr bwMode="auto">
          <a:xfrm>
            <a:off x="2339975" y="3716338"/>
            <a:ext cx="496887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Die Wahrscheinlichkeit, dass die Werte normalverteilt sind.</a:t>
            </a:r>
            <a:endParaRPr lang="de-DE">
              <a:solidFill>
                <a:srgbClr val="000000"/>
              </a:solidFill>
            </a:endParaRPr>
          </a:p>
        </p:txBody>
      </p:sp>
      <p:sp>
        <p:nvSpPr>
          <p:cNvPr id="43014" name="Text Box 11"/>
          <p:cNvSpPr txBox="1">
            <a:spLocks noChangeArrowheads="1"/>
          </p:cNvSpPr>
          <p:nvPr/>
        </p:nvSpPr>
        <p:spPr bwMode="auto">
          <a:xfrm>
            <a:off x="611188" y="5229225"/>
            <a:ext cx="81375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Wenn p &lt; 0.05 dann weicht die Stichprobe signifikant von einer Normalverteilung ab, und der t-test soll nicht eingesetzt werden.</a:t>
            </a:r>
            <a:endParaRPr lang="de-DE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4"/>
          <p:cNvSpPr txBox="1">
            <a:spLocks noChangeArrowheads="1"/>
          </p:cNvSpPr>
          <p:nvPr/>
        </p:nvSpPr>
        <p:spPr bwMode="auto">
          <a:xfrm>
            <a:off x="2843213" y="0"/>
            <a:ext cx="142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66FF"/>
                </a:solidFill>
              </a:rPr>
              <a:t>qqnorm()</a:t>
            </a:r>
            <a:endParaRPr lang="de-DE">
              <a:solidFill>
                <a:srgbClr val="0066FF"/>
              </a:solidFill>
            </a:endParaRPr>
          </a:p>
        </p:txBody>
      </p:sp>
      <p:sp>
        <p:nvSpPr>
          <p:cNvPr id="44035" name="Text Box 5"/>
          <p:cNvSpPr txBox="1">
            <a:spLocks noChangeArrowheads="1"/>
          </p:cNvSpPr>
          <p:nvPr/>
        </p:nvSpPr>
        <p:spPr bwMode="auto">
          <a:xfrm>
            <a:off x="395288" y="476250"/>
            <a:ext cx="83883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Je mehr die Werte von der geraden Linie abweichen, umso unwahrscheinlicher ist es, dass die Werte einer Normalverteilung folgen.</a:t>
            </a:r>
            <a:endParaRPr lang="de-DE">
              <a:solidFill>
                <a:srgbClr val="000000"/>
              </a:solidFill>
            </a:endParaRPr>
          </a:p>
        </p:txBody>
      </p: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592138" y="5392738"/>
            <a:ext cx="8012112" cy="1085850"/>
            <a:chOff x="373" y="3397"/>
            <a:chExt cx="5047" cy="684"/>
          </a:xfrm>
        </p:grpSpPr>
        <p:sp>
          <p:nvSpPr>
            <p:cNvPr id="44042" name="Text Box 7"/>
            <p:cNvSpPr txBox="1">
              <a:spLocks noChangeArrowheads="1"/>
            </p:cNvSpPr>
            <p:nvPr/>
          </p:nvSpPr>
          <p:spPr bwMode="auto">
            <a:xfrm>
              <a:off x="373" y="3397"/>
              <a:ext cx="133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 err="1"/>
                <a:t>shapiro.test</a:t>
              </a:r>
              <a:r>
                <a:rPr lang="en-US" dirty="0" err="1" smtClean="0"/>
                <a:t>(y</a:t>
              </a:r>
              <a:r>
                <a:rPr lang="en-US" dirty="0" smtClean="0"/>
                <a:t>)</a:t>
              </a:r>
              <a:endParaRPr lang="de-DE" dirty="0"/>
            </a:p>
          </p:txBody>
        </p:sp>
        <p:sp>
          <p:nvSpPr>
            <p:cNvPr id="44043" name="Text Box 8"/>
            <p:cNvSpPr txBox="1">
              <a:spLocks noChangeArrowheads="1"/>
            </p:cNvSpPr>
            <p:nvPr/>
          </p:nvSpPr>
          <p:spPr bwMode="auto">
            <a:xfrm>
              <a:off x="3230" y="3442"/>
              <a:ext cx="133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 err="1"/>
                <a:t>shapiro.test</a:t>
              </a:r>
              <a:r>
                <a:rPr lang="en-US" dirty="0" err="1" smtClean="0"/>
                <a:t>(x</a:t>
              </a:r>
              <a:r>
                <a:rPr lang="en-US" dirty="0" smtClean="0"/>
                <a:t>)</a:t>
              </a:r>
              <a:endParaRPr lang="de-DE" dirty="0"/>
            </a:p>
          </p:txBody>
        </p:sp>
        <p:sp>
          <p:nvSpPr>
            <p:cNvPr id="44044" name="Text Box 9"/>
            <p:cNvSpPr txBox="1">
              <a:spLocks noChangeArrowheads="1"/>
            </p:cNvSpPr>
            <p:nvPr/>
          </p:nvSpPr>
          <p:spPr bwMode="auto">
            <a:xfrm>
              <a:off x="3424" y="3793"/>
              <a:ext cx="199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de-DE">
                  <a:solidFill>
                    <a:schemeClr val="bg2"/>
                  </a:solidFill>
                </a:rPr>
                <a:t>p-value = 0.08804</a:t>
              </a:r>
            </a:p>
          </p:txBody>
        </p:sp>
        <p:sp>
          <p:nvSpPr>
            <p:cNvPr id="44045" name="Text Box 10"/>
            <p:cNvSpPr txBox="1">
              <a:spLocks noChangeArrowheads="1"/>
            </p:cNvSpPr>
            <p:nvPr/>
          </p:nvSpPr>
          <p:spPr bwMode="auto">
            <a:xfrm>
              <a:off x="385" y="3793"/>
              <a:ext cx="199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chemeClr val="bg2"/>
                  </a:solidFill>
                </a:rPr>
                <a:t>p-value = 0.9037</a:t>
              </a:r>
              <a:endParaRPr lang="de-DE">
                <a:solidFill>
                  <a:schemeClr val="bg2"/>
                </a:solidFill>
              </a:endParaRPr>
            </a:p>
          </p:txBody>
        </p:sp>
      </p:grpSp>
      <p:sp>
        <p:nvSpPr>
          <p:cNvPr id="44037" name="Text Box 11"/>
          <p:cNvSpPr txBox="1">
            <a:spLocks noChangeArrowheads="1"/>
          </p:cNvSpPr>
          <p:nvPr/>
        </p:nvSpPr>
        <p:spPr bwMode="auto">
          <a:xfrm>
            <a:off x="1403350" y="1557338"/>
            <a:ext cx="157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qqnorm</a:t>
            </a:r>
            <a:r>
              <a:rPr lang="en-US" dirty="0" err="1" smtClean="0"/>
              <a:t>(y</a:t>
            </a:r>
            <a:r>
              <a:rPr lang="en-US" dirty="0" smtClean="0"/>
              <a:t>)</a:t>
            </a:r>
            <a:endParaRPr lang="de-DE" dirty="0"/>
          </a:p>
        </p:txBody>
      </p:sp>
      <p:sp>
        <p:nvSpPr>
          <p:cNvPr id="44038" name="Text Box 12"/>
          <p:cNvSpPr txBox="1">
            <a:spLocks noChangeArrowheads="1"/>
          </p:cNvSpPr>
          <p:nvPr/>
        </p:nvSpPr>
        <p:spPr bwMode="auto">
          <a:xfrm>
            <a:off x="4716463" y="1700213"/>
            <a:ext cx="157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qqnorm</a:t>
            </a:r>
            <a:r>
              <a:rPr lang="en-US" dirty="0" err="1" smtClean="0"/>
              <a:t>(x</a:t>
            </a:r>
            <a:r>
              <a:rPr lang="en-US" dirty="0" smtClean="0"/>
              <a:t>)</a:t>
            </a:r>
            <a:endParaRPr lang="de-DE" dirty="0"/>
          </a:p>
        </p:txBody>
      </p:sp>
      <p:pic>
        <p:nvPicPr>
          <p:cNvPr id="11" name="Picture 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87450" y="2276475"/>
            <a:ext cx="5616575" cy="330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40" name="Text Box 16"/>
          <p:cNvSpPr txBox="1">
            <a:spLocks noChangeArrowheads="1"/>
          </p:cNvSpPr>
          <p:nvPr/>
        </p:nvSpPr>
        <p:spPr bwMode="auto">
          <a:xfrm>
            <a:off x="1547813" y="1989138"/>
            <a:ext cx="1355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de-DE" dirty="0" err="1"/>
              <a:t>qqline</a:t>
            </a:r>
            <a:r>
              <a:rPr lang="de-DE" dirty="0" err="1" smtClean="0"/>
              <a:t>(y</a:t>
            </a:r>
            <a:r>
              <a:rPr lang="de-DE" dirty="0" smtClean="0"/>
              <a:t>)</a:t>
            </a:r>
            <a:endParaRPr lang="de-DE" dirty="0"/>
          </a:p>
        </p:txBody>
      </p:sp>
      <p:sp>
        <p:nvSpPr>
          <p:cNvPr id="44041" name="Text Box 17"/>
          <p:cNvSpPr txBox="1">
            <a:spLocks noChangeArrowheads="1"/>
          </p:cNvSpPr>
          <p:nvPr/>
        </p:nvSpPr>
        <p:spPr bwMode="auto">
          <a:xfrm>
            <a:off x="4643438" y="2060575"/>
            <a:ext cx="1355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de-DE"/>
              <a:t>qqline(x)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4"/>
          <p:cNvSpPr txBox="1">
            <a:spLocks noChangeArrowheads="1"/>
          </p:cNvSpPr>
          <p:nvPr/>
        </p:nvSpPr>
        <p:spPr bwMode="auto">
          <a:xfrm>
            <a:off x="2700338" y="765175"/>
            <a:ext cx="2232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0066FF"/>
                </a:solidFill>
              </a:rPr>
              <a:t>var.test()</a:t>
            </a:r>
            <a:endParaRPr lang="de-DE" sz="2800">
              <a:solidFill>
                <a:srgbClr val="0066FF"/>
              </a:solidFill>
            </a:endParaRPr>
          </a:p>
        </p:txBody>
      </p:sp>
      <p:sp>
        <p:nvSpPr>
          <p:cNvPr id="45059" name="Text Box 5"/>
          <p:cNvSpPr txBox="1">
            <a:spLocks noChangeArrowheads="1"/>
          </p:cNvSpPr>
          <p:nvPr/>
        </p:nvSpPr>
        <p:spPr bwMode="auto">
          <a:xfrm>
            <a:off x="395288" y="1700213"/>
            <a:ext cx="7056437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pr</a:t>
            </a:r>
            <a:r>
              <a:rPr lang="de-DE">
                <a:solidFill>
                  <a:srgbClr val="000000"/>
                </a:solidFill>
              </a:rPr>
              <a:t>ü</a:t>
            </a:r>
            <a:r>
              <a:rPr lang="en-US">
                <a:solidFill>
                  <a:srgbClr val="000000"/>
                </a:solidFill>
              </a:rPr>
              <a:t>ft ob die Varianzen der beiden Stichproben voneinander signifikant abweichen.</a:t>
            </a:r>
            <a:endParaRPr lang="de-DE">
              <a:solidFill>
                <a:srgbClr val="000000"/>
              </a:solidFill>
            </a:endParaRPr>
          </a:p>
        </p:txBody>
      </p:sp>
      <p:sp>
        <p:nvSpPr>
          <p:cNvPr id="45060" name="Text Box 6"/>
          <p:cNvSpPr txBox="1">
            <a:spLocks noChangeArrowheads="1"/>
          </p:cNvSpPr>
          <p:nvPr/>
        </p:nvSpPr>
        <p:spPr bwMode="auto">
          <a:xfrm>
            <a:off x="468313" y="3141663"/>
            <a:ext cx="741680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Um signifikante Unterschiede zwischen Varianzen festzustellen, wird ein </a:t>
            </a:r>
            <a:r>
              <a:rPr lang="en-US" b="1">
                <a:solidFill>
                  <a:srgbClr val="000000"/>
                </a:solidFill>
              </a:rPr>
              <a:t>F-test</a:t>
            </a:r>
            <a:r>
              <a:rPr lang="en-US">
                <a:solidFill>
                  <a:srgbClr val="000000"/>
                </a:solidFill>
              </a:rPr>
              <a:t> und die  </a:t>
            </a:r>
            <a:r>
              <a:rPr lang="en-US" b="1">
                <a:solidFill>
                  <a:srgbClr val="000000"/>
                </a:solidFill>
              </a:rPr>
              <a:t>F-Verteilung </a:t>
            </a:r>
            <a:r>
              <a:rPr lang="en-US">
                <a:solidFill>
                  <a:srgbClr val="000000"/>
                </a:solidFill>
              </a:rPr>
              <a:t>verwendet – diese Verteilung ist das gleiche wie die t-Verteilung hoch 2.</a:t>
            </a:r>
            <a:endParaRPr lang="de-DE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250825" y="4797425"/>
            <a:ext cx="7489825" cy="2065338"/>
            <a:chOff x="158" y="3022"/>
            <a:chExt cx="4718" cy="1301"/>
          </a:xfrm>
        </p:grpSpPr>
        <p:sp>
          <p:nvSpPr>
            <p:cNvPr id="46084" name="Text Box 10"/>
            <p:cNvSpPr txBox="1">
              <a:spLocks noChangeArrowheads="1"/>
            </p:cNvSpPr>
            <p:nvPr/>
          </p:nvSpPr>
          <p:spPr bwMode="auto">
            <a:xfrm>
              <a:off x="158" y="3022"/>
              <a:ext cx="4718" cy="7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rgbClr val="000000"/>
                  </a:solidFill>
                </a:rPr>
                <a:t>Der Unterschied zwischen den Varianzen ist nicht signifikant (genauer: das Verh</a:t>
              </a:r>
              <a:r>
                <a:rPr lang="de-DE">
                  <a:solidFill>
                    <a:srgbClr val="000000"/>
                  </a:solidFill>
                </a:rPr>
                <a:t>ä</a:t>
              </a:r>
              <a:r>
                <a:rPr lang="en-US">
                  <a:solidFill>
                    <a:srgbClr val="000000"/>
                  </a:solidFill>
                </a:rPr>
                <a:t>ltnis zwischen den Varianzen weicht nicht signifikant ab von 1).</a:t>
              </a:r>
            </a:p>
          </p:txBody>
        </p:sp>
        <p:sp>
          <p:nvSpPr>
            <p:cNvPr id="46085" name="Text Box 11"/>
            <p:cNvSpPr txBox="1">
              <a:spLocks noChangeArrowheads="1"/>
            </p:cNvSpPr>
            <p:nvPr/>
          </p:nvSpPr>
          <p:spPr bwMode="auto">
            <a:xfrm>
              <a:off x="657" y="4032"/>
              <a:ext cx="231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dirty="0" smtClean="0">
                  <a:solidFill>
                    <a:srgbClr val="000000"/>
                  </a:solidFill>
                </a:rPr>
                <a:t>F(</a:t>
              </a:r>
              <a:r>
                <a:rPr lang="en-US" dirty="0" smtClean="0">
                  <a:solidFill>
                    <a:srgbClr val="FF0000"/>
                  </a:solidFill>
                </a:rPr>
                <a:t>40</a:t>
              </a:r>
              <a:r>
                <a:rPr lang="en-US" dirty="0" smtClean="0">
                  <a:solidFill>
                    <a:srgbClr val="000000"/>
                  </a:solidFill>
                </a:rPr>
                <a:t>, </a:t>
              </a:r>
              <a:r>
                <a:rPr lang="en-US" dirty="0" smtClean="0">
                  <a:solidFill>
                    <a:srgbClr val="FF0000"/>
                  </a:solidFill>
                </a:rPr>
                <a:t>40</a:t>
              </a:r>
              <a:r>
                <a:rPr lang="en-US" dirty="0" smtClean="0">
                  <a:solidFill>
                    <a:srgbClr val="000000"/>
                  </a:solidFill>
                </a:rPr>
                <a:t>) </a:t>
              </a:r>
              <a:r>
                <a:rPr lang="en-US" dirty="0">
                  <a:solidFill>
                    <a:srgbClr val="000000"/>
                  </a:solidFill>
                </a:rPr>
                <a:t>= </a:t>
              </a:r>
              <a:r>
                <a:rPr lang="de-DE" b="1" dirty="0">
                  <a:solidFill>
                    <a:srgbClr val="008000"/>
                  </a:solidFill>
                </a:rPr>
                <a:t>0.83</a:t>
              </a:r>
              <a:r>
                <a:rPr lang="en-US" dirty="0">
                  <a:solidFill>
                    <a:srgbClr val="000000"/>
                  </a:solidFill>
                </a:rPr>
                <a:t>,</a:t>
              </a:r>
              <a:r>
                <a:rPr lang="en-US" dirty="0" smtClean="0">
                  <a:solidFill>
                    <a:srgbClr val="000000"/>
                  </a:solidFill>
                </a:rPr>
                <a:t> </a:t>
              </a:r>
              <a:r>
                <a:rPr lang="en-US" dirty="0" err="1" smtClean="0">
                  <a:solidFill>
                    <a:srgbClr val="800000"/>
                  </a:solidFill>
                </a:rPr>
                <a:t>p</a:t>
              </a:r>
              <a:r>
                <a:rPr lang="en-US" dirty="0" smtClean="0">
                  <a:solidFill>
                    <a:srgbClr val="800000"/>
                  </a:solidFill>
                </a:rPr>
                <a:t> </a:t>
              </a:r>
              <a:r>
                <a:rPr lang="en-US" dirty="0">
                  <a:solidFill>
                    <a:srgbClr val="800000"/>
                  </a:solidFill>
                </a:rPr>
                <a:t>&gt; 0.05</a:t>
              </a:r>
            </a:p>
          </p:txBody>
        </p:sp>
      </p:grpSp>
      <p:sp>
        <p:nvSpPr>
          <p:cNvPr id="46083" name="Rectangle 12"/>
          <p:cNvSpPr>
            <a:spLocks noChangeArrowheads="1"/>
          </p:cNvSpPr>
          <p:nvPr/>
        </p:nvSpPr>
        <p:spPr bwMode="auto">
          <a:xfrm>
            <a:off x="0" y="0"/>
            <a:ext cx="89281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de-DE" sz="1800" b="1" dirty="0" err="1">
                <a:latin typeface="Courier New" charset="0"/>
              </a:rPr>
              <a:t>var</a:t>
            </a:r>
            <a:r>
              <a:rPr lang="de-DE" sz="1800" b="1" dirty="0" err="1" smtClean="0">
                <a:latin typeface="Courier New" charset="0"/>
              </a:rPr>
              <a:t>(y</a:t>
            </a:r>
            <a:r>
              <a:rPr lang="de-DE" sz="1800" b="1" dirty="0" smtClean="0">
                <a:latin typeface="Courier New" charset="0"/>
              </a:rPr>
              <a:t>)</a:t>
            </a:r>
            <a:endParaRPr lang="de-DE" sz="1800" b="1" dirty="0">
              <a:latin typeface="Courier New" charset="0"/>
            </a:endParaRPr>
          </a:p>
          <a:p>
            <a:pPr>
              <a:spcBef>
                <a:spcPct val="0"/>
              </a:spcBef>
            </a:pPr>
            <a:r>
              <a:rPr lang="de-DE" sz="1800" dirty="0">
                <a:solidFill>
                  <a:srgbClr val="000000"/>
                </a:solidFill>
                <a:latin typeface="Courier New" charset="0"/>
              </a:rPr>
              <a:t>[1] 428.9193</a:t>
            </a:r>
          </a:p>
          <a:p>
            <a:pPr>
              <a:spcBef>
                <a:spcPct val="0"/>
              </a:spcBef>
            </a:pPr>
            <a:r>
              <a:rPr lang="de-DE" sz="1800" b="1" dirty="0" err="1">
                <a:latin typeface="Courier New" charset="0"/>
              </a:rPr>
              <a:t>var</a:t>
            </a:r>
            <a:r>
              <a:rPr lang="de-DE" sz="1800" b="1" dirty="0" err="1" smtClean="0">
                <a:latin typeface="Courier New" charset="0"/>
              </a:rPr>
              <a:t>(x</a:t>
            </a:r>
            <a:r>
              <a:rPr lang="de-DE" sz="1800" b="1" dirty="0" smtClean="0">
                <a:latin typeface="Courier New" charset="0"/>
              </a:rPr>
              <a:t>)</a:t>
            </a:r>
            <a:endParaRPr lang="de-DE" sz="1800" b="1" dirty="0">
              <a:latin typeface="Courier New" charset="0"/>
            </a:endParaRPr>
          </a:p>
          <a:p>
            <a:pPr>
              <a:spcBef>
                <a:spcPct val="0"/>
              </a:spcBef>
            </a:pPr>
            <a:r>
              <a:rPr lang="de-DE" sz="1800" dirty="0">
                <a:solidFill>
                  <a:srgbClr val="000000"/>
                </a:solidFill>
                <a:latin typeface="Courier New" charset="0"/>
              </a:rPr>
              <a:t>[1] 516.3584</a:t>
            </a:r>
          </a:p>
          <a:p>
            <a:pPr>
              <a:spcBef>
                <a:spcPct val="0"/>
              </a:spcBef>
            </a:pPr>
            <a:r>
              <a:rPr lang="de-DE" sz="1800" b="1" dirty="0" err="1">
                <a:latin typeface="Courier New" charset="0"/>
              </a:rPr>
              <a:t>var</a:t>
            </a:r>
            <a:r>
              <a:rPr lang="de-DE" sz="1800" b="1" dirty="0" err="1" smtClean="0">
                <a:latin typeface="Courier New" charset="0"/>
              </a:rPr>
              <a:t>(y)</a:t>
            </a:r>
            <a:r>
              <a:rPr lang="de-DE" sz="1800" b="1" dirty="0" err="1">
                <a:latin typeface="Courier New" charset="0"/>
              </a:rPr>
              <a:t>/var</a:t>
            </a:r>
            <a:r>
              <a:rPr lang="de-DE" sz="1800" b="1" dirty="0" err="1" smtClean="0">
                <a:latin typeface="Courier New" charset="0"/>
              </a:rPr>
              <a:t>(x</a:t>
            </a:r>
            <a:r>
              <a:rPr lang="de-DE" sz="1800" b="1" dirty="0" smtClean="0">
                <a:latin typeface="Courier New" charset="0"/>
              </a:rPr>
              <a:t>)</a:t>
            </a:r>
            <a:endParaRPr lang="de-DE" sz="1800" b="1" dirty="0">
              <a:latin typeface="Courier New" charset="0"/>
            </a:endParaRPr>
          </a:p>
          <a:p>
            <a:pPr>
              <a:spcBef>
                <a:spcPct val="0"/>
              </a:spcBef>
            </a:pPr>
            <a:r>
              <a:rPr lang="de-DE" sz="1800" dirty="0">
                <a:solidFill>
                  <a:srgbClr val="000000"/>
                </a:solidFill>
                <a:latin typeface="Courier New" charset="0"/>
              </a:rPr>
              <a:t>[1] </a:t>
            </a:r>
            <a:r>
              <a:rPr lang="de-DE" sz="1800" b="1" dirty="0">
                <a:solidFill>
                  <a:srgbClr val="000000"/>
                </a:solidFill>
                <a:latin typeface="Courier New" charset="0"/>
              </a:rPr>
              <a:t>0.830662</a:t>
            </a:r>
          </a:p>
          <a:p>
            <a:pPr>
              <a:spcBef>
                <a:spcPct val="0"/>
              </a:spcBef>
            </a:pPr>
            <a:r>
              <a:rPr lang="de-DE" sz="1800" b="1" dirty="0" err="1">
                <a:latin typeface="Courier New" charset="0"/>
              </a:rPr>
              <a:t>var.test</a:t>
            </a:r>
            <a:r>
              <a:rPr lang="de-DE" sz="1800" b="1" dirty="0" err="1" smtClean="0">
                <a:latin typeface="Courier New" charset="0"/>
              </a:rPr>
              <a:t>(y,x</a:t>
            </a:r>
            <a:r>
              <a:rPr lang="de-DE" sz="1800" b="1" dirty="0" smtClean="0">
                <a:latin typeface="Courier New" charset="0"/>
              </a:rPr>
              <a:t>)</a:t>
            </a:r>
            <a:endParaRPr lang="de-DE" sz="1800" b="1" dirty="0">
              <a:latin typeface="Courier New" charset="0"/>
            </a:endParaRPr>
          </a:p>
          <a:p>
            <a:pPr>
              <a:spcBef>
                <a:spcPct val="0"/>
              </a:spcBef>
            </a:pPr>
            <a:r>
              <a:rPr lang="de-DE" sz="1800" b="1" dirty="0">
                <a:latin typeface="Courier New" charset="0"/>
              </a:rPr>
              <a:t>        </a:t>
            </a:r>
            <a:r>
              <a:rPr lang="de-DE" sz="1800" b="1" dirty="0">
                <a:solidFill>
                  <a:srgbClr val="000000"/>
                </a:solidFill>
                <a:latin typeface="Courier New" charset="0"/>
              </a:rPr>
              <a:t>F test to </a:t>
            </a:r>
            <a:r>
              <a:rPr lang="de-DE" sz="1800" b="1" dirty="0" err="1">
                <a:solidFill>
                  <a:srgbClr val="000000"/>
                </a:solidFill>
                <a:latin typeface="Courier New" charset="0"/>
              </a:rPr>
              <a:t>compare</a:t>
            </a:r>
            <a:r>
              <a:rPr lang="de-DE" sz="1800" b="1" dirty="0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de-DE" sz="1800" b="1" dirty="0" err="1">
                <a:solidFill>
                  <a:srgbClr val="000000"/>
                </a:solidFill>
                <a:latin typeface="Courier New" charset="0"/>
              </a:rPr>
              <a:t>two</a:t>
            </a:r>
            <a:r>
              <a:rPr lang="de-DE" sz="1800" b="1" dirty="0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de-DE" sz="1800" b="1" dirty="0" err="1">
                <a:solidFill>
                  <a:srgbClr val="000000"/>
                </a:solidFill>
                <a:latin typeface="Courier New" charset="0"/>
              </a:rPr>
              <a:t>variances</a:t>
            </a:r>
            <a:endParaRPr lang="de-DE" sz="1800" b="1" dirty="0">
              <a:solidFill>
                <a:srgbClr val="000000"/>
              </a:solidFill>
              <a:latin typeface="Courier New" charset="0"/>
            </a:endParaRPr>
          </a:p>
          <a:p>
            <a:pPr>
              <a:spcBef>
                <a:spcPct val="0"/>
              </a:spcBef>
            </a:pPr>
            <a:r>
              <a:rPr lang="de-DE" sz="1800" b="1" dirty="0" err="1">
                <a:solidFill>
                  <a:srgbClr val="000000"/>
                </a:solidFill>
                <a:latin typeface="Courier New" charset="0"/>
              </a:rPr>
              <a:t>data</a:t>
            </a:r>
            <a:r>
              <a:rPr lang="de-DE" sz="1800" b="1" dirty="0">
                <a:solidFill>
                  <a:srgbClr val="000000"/>
                </a:solidFill>
                <a:latin typeface="Courier New" charset="0"/>
              </a:rPr>
              <a:t>:  x and y </a:t>
            </a:r>
          </a:p>
          <a:p>
            <a:pPr>
              <a:spcBef>
                <a:spcPct val="0"/>
              </a:spcBef>
            </a:pPr>
            <a:r>
              <a:rPr lang="de-DE" sz="1800" b="1" dirty="0">
                <a:solidFill>
                  <a:srgbClr val="0066FF"/>
                </a:solidFill>
                <a:latin typeface="Courier New" charset="0"/>
              </a:rPr>
              <a:t>F = 0.8307</a:t>
            </a:r>
            <a:r>
              <a:rPr lang="de-DE" sz="1800" b="1" dirty="0">
                <a:latin typeface="Courier New" charset="0"/>
              </a:rPr>
              <a:t>, </a:t>
            </a:r>
            <a:r>
              <a:rPr lang="de-DE" sz="1800" b="1" dirty="0" err="1">
                <a:solidFill>
                  <a:srgbClr val="0066FF"/>
                </a:solidFill>
                <a:latin typeface="Courier New" charset="0"/>
              </a:rPr>
              <a:t>num</a:t>
            </a:r>
            <a:r>
              <a:rPr lang="de-DE" sz="1800" b="1" dirty="0">
                <a:solidFill>
                  <a:srgbClr val="0066FF"/>
                </a:solidFill>
                <a:latin typeface="Courier New" charset="0"/>
              </a:rPr>
              <a:t> </a:t>
            </a:r>
            <a:r>
              <a:rPr lang="de-DE" sz="1800" b="1" dirty="0" err="1">
                <a:solidFill>
                  <a:srgbClr val="0066FF"/>
                </a:solidFill>
                <a:latin typeface="Courier New" charset="0"/>
              </a:rPr>
              <a:t>df</a:t>
            </a:r>
            <a:r>
              <a:rPr lang="de-DE" sz="1800" b="1" dirty="0">
                <a:solidFill>
                  <a:srgbClr val="0066FF"/>
                </a:solidFill>
                <a:latin typeface="Courier New" charset="0"/>
              </a:rPr>
              <a:t> = </a:t>
            </a:r>
            <a:r>
              <a:rPr lang="de-DE" sz="1800" b="1" dirty="0">
                <a:solidFill>
                  <a:srgbClr val="FF0000"/>
                </a:solidFill>
                <a:latin typeface="Courier New" charset="0"/>
              </a:rPr>
              <a:t>40</a:t>
            </a:r>
            <a:r>
              <a:rPr lang="de-DE" sz="1800" b="1" dirty="0">
                <a:latin typeface="Courier New" charset="0"/>
              </a:rPr>
              <a:t>, </a:t>
            </a:r>
            <a:r>
              <a:rPr lang="de-DE" sz="1800" b="1" dirty="0" err="1">
                <a:solidFill>
                  <a:srgbClr val="0066FF"/>
                </a:solidFill>
                <a:latin typeface="Courier New" charset="0"/>
              </a:rPr>
              <a:t>denom</a:t>
            </a:r>
            <a:r>
              <a:rPr lang="de-DE" sz="1800" b="1" dirty="0">
                <a:solidFill>
                  <a:srgbClr val="0066FF"/>
                </a:solidFill>
                <a:latin typeface="Courier New" charset="0"/>
              </a:rPr>
              <a:t> </a:t>
            </a:r>
            <a:r>
              <a:rPr lang="de-DE" sz="1800" b="1" dirty="0" err="1">
                <a:solidFill>
                  <a:srgbClr val="0066FF"/>
                </a:solidFill>
                <a:latin typeface="Courier New" charset="0"/>
              </a:rPr>
              <a:t>df</a:t>
            </a:r>
            <a:r>
              <a:rPr lang="de-DE" sz="1800" b="1" dirty="0">
                <a:solidFill>
                  <a:srgbClr val="0066FF"/>
                </a:solidFill>
                <a:latin typeface="Courier New" charset="0"/>
              </a:rPr>
              <a:t> = </a:t>
            </a:r>
            <a:r>
              <a:rPr lang="de-DE" sz="1800" b="1" dirty="0">
                <a:solidFill>
                  <a:srgbClr val="FF0000"/>
                </a:solidFill>
                <a:latin typeface="Courier New" charset="0"/>
              </a:rPr>
              <a:t>40</a:t>
            </a:r>
            <a:r>
              <a:rPr lang="de-DE" sz="1800" b="1" dirty="0">
                <a:latin typeface="Courier New" charset="0"/>
              </a:rPr>
              <a:t>, </a:t>
            </a:r>
            <a:r>
              <a:rPr lang="de-DE" sz="1800" b="1" dirty="0" err="1">
                <a:solidFill>
                  <a:srgbClr val="800000"/>
                </a:solidFill>
                <a:latin typeface="Courier New" charset="0"/>
              </a:rPr>
              <a:t>p-value</a:t>
            </a:r>
            <a:r>
              <a:rPr lang="de-DE" sz="1800" b="1" dirty="0">
                <a:solidFill>
                  <a:srgbClr val="800000"/>
                </a:solidFill>
                <a:latin typeface="Courier New" charset="0"/>
              </a:rPr>
              <a:t> = 0.5601</a:t>
            </a:r>
          </a:p>
          <a:p>
            <a:pPr>
              <a:spcBef>
                <a:spcPct val="0"/>
              </a:spcBef>
            </a:pPr>
            <a:r>
              <a:rPr lang="de-DE" sz="1800" b="1" dirty="0">
                <a:solidFill>
                  <a:srgbClr val="000000"/>
                </a:solidFill>
                <a:latin typeface="Courier New" charset="0"/>
              </a:rPr>
              <a:t>alternative </a:t>
            </a:r>
            <a:r>
              <a:rPr lang="de-DE" sz="1800" b="1" dirty="0" err="1">
                <a:solidFill>
                  <a:srgbClr val="000000"/>
                </a:solidFill>
                <a:latin typeface="Courier New" charset="0"/>
              </a:rPr>
              <a:t>hypothesis</a:t>
            </a:r>
            <a:r>
              <a:rPr lang="de-DE" sz="1800" b="1" dirty="0">
                <a:solidFill>
                  <a:srgbClr val="000000"/>
                </a:solidFill>
                <a:latin typeface="Courier New" charset="0"/>
              </a:rPr>
              <a:t>: </a:t>
            </a:r>
            <a:r>
              <a:rPr lang="de-DE" sz="1800" b="1" dirty="0" err="1">
                <a:solidFill>
                  <a:srgbClr val="000000"/>
                </a:solidFill>
                <a:latin typeface="Courier New" charset="0"/>
              </a:rPr>
              <a:t>true</a:t>
            </a:r>
            <a:r>
              <a:rPr lang="de-DE" sz="1800" b="1" dirty="0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de-DE" sz="1800" b="1" dirty="0" err="1">
                <a:solidFill>
                  <a:srgbClr val="000000"/>
                </a:solidFill>
                <a:latin typeface="Courier New" charset="0"/>
              </a:rPr>
              <a:t>ratio</a:t>
            </a:r>
            <a:r>
              <a:rPr lang="de-DE" sz="1800" b="1" dirty="0">
                <a:solidFill>
                  <a:srgbClr val="000000"/>
                </a:solidFill>
                <a:latin typeface="Courier New" charset="0"/>
              </a:rPr>
              <a:t> of </a:t>
            </a:r>
            <a:r>
              <a:rPr lang="de-DE" sz="1800" b="1" dirty="0" err="1">
                <a:solidFill>
                  <a:srgbClr val="000000"/>
                </a:solidFill>
                <a:latin typeface="Courier New" charset="0"/>
              </a:rPr>
              <a:t>variances</a:t>
            </a:r>
            <a:r>
              <a:rPr lang="de-DE" sz="1800" b="1" dirty="0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de-DE" sz="1800" b="1" dirty="0" err="1">
                <a:solidFill>
                  <a:srgbClr val="000000"/>
                </a:solidFill>
                <a:latin typeface="Courier New" charset="0"/>
              </a:rPr>
              <a:t>is</a:t>
            </a:r>
            <a:r>
              <a:rPr lang="de-DE" sz="1800" b="1" dirty="0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de-DE" sz="1800" b="1" dirty="0" err="1">
                <a:solidFill>
                  <a:srgbClr val="000000"/>
                </a:solidFill>
                <a:latin typeface="Courier New" charset="0"/>
              </a:rPr>
              <a:t>not</a:t>
            </a:r>
            <a:r>
              <a:rPr lang="de-DE" sz="1800" b="1" dirty="0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de-DE" sz="1800" b="1" dirty="0" err="1">
                <a:solidFill>
                  <a:srgbClr val="000000"/>
                </a:solidFill>
                <a:latin typeface="Courier New" charset="0"/>
              </a:rPr>
              <a:t>equal</a:t>
            </a:r>
            <a:r>
              <a:rPr lang="de-DE" sz="1800" b="1" dirty="0">
                <a:solidFill>
                  <a:srgbClr val="000000"/>
                </a:solidFill>
                <a:latin typeface="Courier New" charset="0"/>
              </a:rPr>
              <a:t> to 1 </a:t>
            </a:r>
          </a:p>
          <a:p>
            <a:pPr>
              <a:spcBef>
                <a:spcPct val="0"/>
              </a:spcBef>
            </a:pPr>
            <a:r>
              <a:rPr lang="de-DE" sz="1800" b="1" dirty="0">
                <a:solidFill>
                  <a:srgbClr val="000000"/>
                </a:solidFill>
                <a:latin typeface="Courier New" charset="0"/>
              </a:rPr>
              <a:t>95 </a:t>
            </a:r>
            <a:r>
              <a:rPr lang="de-DE" sz="1800" b="1" dirty="0" err="1">
                <a:solidFill>
                  <a:srgbClr val="000000"/>
                </a:solidFill>
                <a:latin typeface="Courier New" charset="0"/>
              </a:rPr>
              <a:t>percent</a:t>
            </a:r>
            <a:r>
              <a:rPr lang="de-DE" sz="1800" b="1" dirty="0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de-DE" sz="1800" b="1" dirty="0" err="1">
                <a:solidFill>
                  <a:srgbClr val="000000"/>
                </a:solidFill>
                <a:latin typeface="Courier New" charset="0"/>
              </a:rPr>
              <a:t>confidence</a:t>
            </a:r>
            <a:r>
              <a:rPr lang="de-DE" sz="1800" b="1" dirty="0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de-DE" sz="1800" b="1" dirty="0" err="1">
                <a:solidFill>
                  <a:srgbClr val="000000"/>
                </a:solidFill>
                <a:latin typeface="Courier New" charset="0"/>
              </a:rPr>
              <a:t>interval</a:t>
            </a:r>
            <a:r>
              <a:rPr lang="de-DE" sz="1800" b="1" dirty="0">
                <a:solidFill>
                  <a:srgbClr val="000000"/>
                </a:solidFill>
                <a:latin typeface="Courier New" charset="0"/>
              </a:rPr>
              <a:t>:</a:t>
            </a:r>
          </a:p>
          <a:p>
            <a:pPr>
              <a:spcBef>
                <a:spcPct val="0"/>
              </a:spcBef>
            </a:pPr>
            <a:r>
              <a:rPr lang="de-DE" sz="1800" b="1" dirty="0">
                <a:solidFill>
                  <a:srgbClr val="000000"/>
                </a:solidFill>
                <a:latin typeface="Courier New" charset="0"/>
              </a:rPr>
              <a:t> 0.4429731 1.5576553 </a:t>
            </a:r>
          </a:p>
          <a:p>
            <a:pPr>
              <a:spcBef>
                <a:spcPct val="0"/>
              </a:spcBef>
            </a:pPr>
            <a:r>
              <a:rPr lang="de-DE" sz="1800" b="1" dirty="0" err="1">
                <a:solidFill>
                  <a:srgbClr val="000000"/>
                </a:solidFill>
                <a:latin typeface="Courier New" charset="0"/>
              </a:rPr>
              <a:t>sample</a:t>
            </a:r>
            <a:r>
              <a:rPr lang="de-DE" sz="1800" b="1" dirty="0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de-DE" sz="1800" b="1" dirty="0" err="1">
                <a:solidFill>
                  <a:srgbClr val="000000"/>
                </a:solidFill>
                <a:latin typeface="Courier New" charset="0"/>
              </a:rPr>
              <a:t>estimates</a:t>
            </a:r>
            <a:r>
              <a:rPr lang="de-DE" sz="1800" b="1" dirty="0">
                <a:solidFill>
                  <a:srgbClr val="000000"/>
                </a:solidFill>
                <a:latin typeface="Courier New" charset="0"/>
              </a:rPr>
              <a:t>:</a:t>
            </a:r>
          </a:p>
          <a:p>
            <a:pPr>
              <a:spcBef>
                <a:spcPct val="0"/>
              </a:spcBef>
            </a:pPr>
            <a:r>
              <a:rPr lang="de-DE" sz="1800" b="1" dirty="0" err="1">
                <a:solidFill>
                  <a:srgbClr val="000000"/>
                </a:solidFill>
                <a:latin typeface="Courier New" charset="0"/>
              </a:rPr>
              <a:t>ratio</a:t>
            </a:r>
            <a:r>
              <a:rPr lang="de-DE" sz="1800" b="1" dirty="0">
                <a:solidFill>
                  <a:srgbClr val="000000"/>
                </a:solidFill>
                <a:latin typeface="Courier New" charset="0"/>
              </a:rPr>
              <a:t> of </a:t>
            </a:r>
            <a:r>
              <a:rPr lang="de-DE" sz="1800" b="1" dirty="0" err="1">
                <a:solidFill>
                  <a:srgbClr val="000000"/>
                </a:solidFill>
                <a:latin typeface="Courier New" charset="0"/>
              </a:rPr>
              <a:t>variances</a:t>
            </a:r>
            <a:r>
              <a:rPr lang="de-DE" sz="1800" b="1" dirty="0">
                <a:solidFill>
                  <a:srgbClr val="000000"/>
                </a:solidFill>
                <a:latin typeface="Courier New" charset="0"/>
              </a:rPr>
              <a:t> </a:t>
            </a:r>
          </a:p>
          <a:p>
            <a:pPr>
              <a:spcBef>
                <a:spcPct val="0"/>
              </a:spcBef>
            </a:pPr>
            <a:r>
              <a:rPr lang="de-DE" sz="1800" b="1" dirty="0">
                <a:latin typeface="Courier New" charset="0"/>
              </a:rPr>
              <a:t>          </a:t>
            </a:r>
            <a:r>
              <a:rPr lang="de-DE" sz="1800" b="1" dirty="0">
                <a:solidFill>
                  <a:srgbClr val="008000"/>
                </a:solidFill>
                <a:latin typeface="Courier New" charset="0"/>
              </a:rPr>
              <a:t>0.830662</a:t>
            </a:r>
            <a:r>
              <a:rPr lang="de-DE" sz="1800" dirty="0">
                <a:solidFill>
                  <a:srgbClr val="0066FF"/>
                </a:solidFill>
                <a:latin typeface="Courier New" charset="0"/>
              </a:rPr>
              <a:t> </a:t>
            </a:r>
          </a:p>
          <a:p>
            <a:endParaRPr lang="de-DE" sz="1800" dirty="0">
              <a:latin typeface="Courier New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4"/>
          <p:cNvSpPr txBox="1">
            <a:spLocks noChangeArrowheads="1"/>
          </p:cNvSpPr>
          <p:nvPr/>
        </p:nvSpPr>
        <p:spPr bwMode="auto">
          <a:xfrm>
            <a:off x="1403350" y="-50800"/>
            <a:ext cx="48593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sz="2800">
                <a:solidFill>
                  <a:srgbClr val="0066FF"/>
                </a:solidFill>
              </a:rPr>
              <a:t>Wenn keine Normalverteilung</a:t>
            </a:r>
          </a:p>
        </p:txBody>
      </p:sp>
      <p:sp>
        <p:nvSpPr>
          <p:cNvPr id="47107" name="Text Box 5"/>
          <p:cNvSpPr txBox="1">
            <a:spLocks noChangeArrowheads="1"/>
          </p:cNvSpPr>
          <p:nvPr/>
        </p:nvSpPr>
        <p:spPr bwMode="auto">
          <a:xfrm>
            <a:off x="519113" y="1574800"/>
            <a:ext cx="2266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 err="1"/>
              <a:t>wilcox.test</a:t>
            </a:r>
            <a:r>
              <a:rPr lang="en-US" dirty="0" err="1" smtClean="0"/>
              <a:t>(y</a:t>
            </a:r>
            <a:r>
              <a:rPr lang="en-US" dirty="0" smtClean="0"/>
              <a:t>, </a:t>
            </a:r>
            <a:r>
              <a:rPr lang="en-US" dirty="0" err="1" smtClean="0"/>
              <a:t>x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7108" name="Text Box 6"/>
          <p:cNvSpPr txBox="1">
            <a:spLocks noChangeArrowheads="1"/>
          </p:cNvSpPr>
          <p:nvPr/>
        </p:nvSpPr>
        <p:spPr bwMode="auto">
          <a:xfrm>
            <a:off x="323850" y="2924175"/>
            <a:ext cx="8135938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rgbClr val="000000"/>
                </a:solidFill>
              </a:rPr>
              <a:t>        Wilcoxon rank sum test with continuity correction</a:t>
            </a:r>
          </a:p>
          <a:p>
            <a:pPr>
              <a:spcBef>
                <a:spcPct val="0"/>
              </a:spcBef>
            </a:pPr>
            <a:r>
              <a:rPr lang="en-US">
                <a:solidFill>
                  <a:srgbClr val="000000"/>
                </a:solidFill>
              </a:rPr>
              <a:t>data:  x and y </a:t>
            </a:r>
          </a:p>
          <a:p>
            <a:pPr>
              <a:spcBef>
                <a:spcPct val="0"/>
              </a:spcBef>
            </a:pPr>
            <a:r>
              <a:rPr lang="en-US" b="1">
                <a:solidFill>
                  <a:srgbClr val="000000"/>
                </a:solidFill>
              </a:rPr>
              <a:t>W = 1246</a:t>
            </a:r>
            <a:r>
              <a:rPr lang="en-US">
                <a:solidFill>
                  <a:srgbClr val="000000"/>
                </a:solidFill>
              </a:rPr>
              <a:t>, </a:t>
            </a:r>
            <a:r>
              <a:rPr lang="en-US" b="1">
                <a:solidFill>
                  <a:srgbClr val="000000"/>
                </a:solidFill>
              </a:rPr>
              <a:t>p-value = 0.0001727</a:t>
            </a:r>
          </a:p>
          <a:p>
            <a:pPr>
              <a:spcBef>
                <a:spcPct val="0"/>
              </a:spcBef>
            </a:pPr>
            <a:r>
              <a:rPr lang="en-US">
                <a:solidFill>
                  <a:srgbClr val="000000"/>
                </a:solidFill>
              </a:rPr>
              <a:t>alternative hypothesis: true location shift is not equal to 0 </a:t>
            </a:r>
          </a:p>
        </p:txBody>
      </p:sp>
      <p:sp>
        <p:nvSpPr>
          <p:cNvPr id="47109" name="Text Box 7"/>
          <p:cNvSpPr txBox="1">
            <a:spLocks noChangeArrowheads="1"/>
          </p:cNvSpPr>
          <p:nvPr/>
        </p:nvSpPr>
        <p:spPr bwMode="auto">
          <a:xfrm>
            <a:off x="539750" y="5229225"/>
            <a:ext cx="7848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rgbClr val="000000"/>
                </a:solidFill>
              </a:rPr>
              <a:t>Der Unterschied zwischen x und z ist signifikant. (Wilcoxon rank sum test, W = 1246, p &lt; 0.001)</a:t>
            </a:r>
          </a:p>
        </p:txBody>
      </p:sp>
      <p:sp>
        <p:nvSpPr>
          <p:cNvPr id="47110" name="Text Box 11"/>
          <p:cNvSpPr txBox="1">
            <a:spLocks noChangeArrowheads="1"/>
          </p:cNvSpPr>
          <p:nvPr/>
        </p:nvSpPr>
        <p:spPr bwMode="auto">
          <a:xfrm>
            <a:off x="0" y="6921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>
                <a:solidFill>
                  <a:srgbClr val="000000"/>
                </a:solidFill>
              </a:rPr>
              <a:t>Wilcoxon Rank Sum and Signed Rank Tests (Mann-Whitney test)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5"/>
          <p:cNvSpPr txBox="1">
            <a:spLocks noChangeArrowheads="1"/>
          </p:cNvSpPr>
          <p:nvPr/>
        </p:nvSpPr>
        <p:spPr bwMode="auto">
          <a:xfrm>
            <a:off x="611188" y="0"/>
            <a:ext cx="6800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rgbClr val="0066FF"/>
                </a:solidFill>
              </a:rPr>
              <a:t>Normalverteilung, Varianzen sind unterschiedlich</a:t>
            </a:r>
          </a:p>
        </p:txBody>
      </p:sp>
      <p:sp>
        <p:nvSpPr>
          <p:cNvPr id="48131" name="Text Box 6"/>
          <p:cNvSpPr txBox="1">
            <a:spLocks noChangeArrowheads="1"/>
          </p:cNvSpPr>
          <p:nvPr/>
        </p:nvSpPr>
        <p:spPr bwMode="auto">
          <a:xfrm>
            <a:off x="611188" y="549275"/>
            <a:ext cx="15192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 err="1"/>
              <a:t>t.test</a:t>
            </a:r>
            <a:r>
              <a:rPr lang="en-US" dirty="0" err="1" smtClean="0"/>
              <a:t>(y</a:t>
            </a:r>
            <a:r>
              <a:rPr lang="en-US" dirty="0" smtClean="0"/>
              <a:t>, </a:t>
            </a:r>
            <a:r>
              <a:rPr lang="en-US" dirty="0" err="1" smtClean="0"/>
              <a:t>x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8132" name="Rectangle 12"/>
          <p:cNvSpPr>
            <a:spLocks noChangeArrowheads="1"/>
          </p:cNvSpPr>
          <p:nvPr/>
        </p:nvSpPr>
        <p:spPr bwMode="auto">
          <a:xfrm>
            <a:off x="611188" y="1052513"/>
            <a:ext cx="8135937" cy="378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>
                <a:solidFill>
                  <a:srgbClr val="000000"/>
                </a:solidFill>
              </a:rPr>
              <a:t>Welch Two Sample </a:t>
            </a:r>
            <a:r>
              <a:rPr lang="en-US" dirty="0" err="1">
                <a:solidFill>
                  <a:srgbClr val="000000"/>
                </a:solidFill>
              </a:rPr>
              <a:t>t</a:t>
            </a:r>
            <a:r>
              <a:rPr lang="en-US" dirty="0">
                <a:solidFill>
                  <a:srgbClr val="000000"/>
                </a:solidFill>
              </a:rPr>
              <a:t>-test</a:t>
            </a:r>
          </a:p>
          <a:p>
            <a:pPr>
              <a:spcBef>
                <a:spcPct val="0"/>
              </a:spcBef>
            </a:pPr>
            <a:r>
              <a:rPr lang="en-US" dirty="0">
                <a:solidFill>
                  <a:srgbClr val="000000"/>
                </a:solidFill>
              </a:rPr>
              <a:t>data:  </a:t>
            </a:r>
            <a:r>
              <a:rPr lang="en-US" dirty="0" err="1">
                <a:solidFill>
                  <a:srgbClr val="000000"/>
                </a:solidFill>
              </a:rPr>
              <a:t>x</a:t>
            </a:r>
            <a:r>
              <a:rPr lang="en-US" dirty="0">
                <a:solidFill>
                  <a:srgbClr val="000000"/>
                </a:solidFill>
              </a:rPr>
              <a:t> and </a:t>
            </a:r>
            <a:r>
              <a:rPr lang="en-US" dirty="0" err="1">
                <a:solidFill>
                  <a:srgbClr val="000000"/>
                </a:solidFill>
              </a:rPr>
              <a:t>y</a:t>
            </a:r>
            <a:r>
              <a:rPr lang="en-US" dirty="0">
                <a:solidFill>
                  <a:srgbClr val="000000"/>
                </a:solidFill>
              </a:rPr>
              <a:t> </a:t>
            </a:r>
          </a:p>
          <a:p>
            <a:pPr>
              <a:spcBef>
                <a:spcPct val="0"/>
              </a:spcBef>
            </a:pPr>
            <a:r>
              <a:rPr lang="en-US" b="1" dirty="0" err="1">
                <a:solidFill>
                  <a:srgbClr val="000000"/>
                </a:solidFill>
              </a:rPr>
              <a:t>t</a:t>
            </a:r>
            <a:r>
              <a:rPr lang="en-US" b="1" dirty="0">
                <a:solidFill>
                  <a:srgbClr val="000000"/>
                </a:solidFill>
              </a:rPr>
              <a:t> = 3.6947</a:t>
            </a:r>
            <a:r>
              <a:rPr lang="en-US" dirty="0">
                <a:solidFill>
                  <a:srgbClr val="000000"/>
                </a:solidFill>
              </a:rPr>
              <a:t>, </a:t>
            </a:r>
            <a:r>
              <a:rPr lang="en-US" b="1" dirty="0" err="1">
                <a:solidFill>
                  <a:srgbClr val="000000"/>
                </a:solidFill>
              </a:rPr>
              <a:t>df</a:t>
            </a:r>
            <a:r>
              <a:rPr lang="en-US" b="1" dirty="0">
                <a:solidFill>
                  <a:srgbClr val="000000"/>
                </a:solidFill>
              </a:rPr>
              <a:t> = 79.321</a:t>
            </a:r>
            <a:r>
              <a:rPr lang="en-US" dirty="0">
                <a:solidFill>
                  <a:srgbClr val="000000"/>
                </a:solidFill>
              </a:rPr>
              <a:t>, </a:t>
            </a:r>
            <a:r>
              <a:rPr lang="en-US" b="1" dirty="0" err="1">
                <a:solidFill>
                  <a:srgbClr val="000000"/>
                </a:solidFill>
              </a:rPr>
              <a:t>p</a:t>
            </a:r>
            <a:r>
              <a:rPr lang="en-US" b="1" dirty="0">
                <a:solidFill>
                  <a:srgbClr val="000000"/>
                </a:solidFill>
              </a:rPr>
              <a:t>-value = 0.0004031</a:t>
            </a:r>
          </a:p>
          <a:p>
            <a:pPr>
              <a:spcBef>
                <a:spcPct val="0"/>
              </a:spcBef>
            </a:pPr>
            <a:r>
              <a:rPr lang="en-US" dirty="0">
                <a:solidFill>
                  <a:srgbClr val="000000"/>
                </a:solidFill>
              </a:rPr>
              <a:t>alternative hypothesis: true difference in means is not equal to 0 </a:t>
            </a:r>
          </a:p>
          <a:p>
            <a:pPr>
              <a:spcBef>
                <a:spcPct val="0"/>
              </a:spcBef>
            </a:pPr>
            <a:r>
              <a:rPr lang="en-US" dirty="0">
                <a:solidFill>
                  <a:srgbClr val="000000"/>
                </a:solidFill>
              </a:rPr>
              <a:t>95 percent confidence interval:</a:t>
            </a:r>
          </a:p>
          <a:p>
            <a:pPr>
              <a:spcBef>
                <a:spcPct val="0"/>
              </a:spcBef>
            </a:pPr>
            <a:r>
              <a:rPr lang="en-US" dirty="0">
                <a:solidFill>
                  <a:srgbClr val="000000"/>
                </a:solidFill>
              </a:rPr>
              <a:t>  8.183973 27.297539 </a:t>
            </a:r>
          </a:p>
          <a:p>
            <a:pPr>
              <a:spcBef>
                <a:spcPct val="0"/>
              </a:spcBef>
            </a:pPr>
            <a:r>
              <a:rPr lang="en-US" dirty="0">
                <a:solidFill>
                  <a:srgbClr val="000000"/>
                </a:solidFill>
              </a:rPr>
              <a:t>sample estimates:</a:t>
            </a:r>
          </a:p>
          <a:p>
            <a:pPr>
              <a:spcBef>
                <a:spcPct val="0"/>
              </a:spcBef>
            </a:pPr>
            <a:r>
              <a:rPr lang="en-US" dirty="0">
                <a:solidFill>
                  <a:srgbClr val="000000"/>
                </a:solidFill>
              </a:rPr>
              <a:t>mean of </a:t>
            </a:r>
            <a:r>
              <a:rPr lang="en-US" dirty="0" err="1">
                <a:solidFill>
                  <a:srgbClr val="000000"/>
                </a:solidFill>
              </a:rPr>
              <a:t>x</a:t>
            </a:r>
            <a:r>
              <a:rPr lang="en-US" dirty="0">
                <a:solidFill>
                  <a:srgbClr val="000000"/>
                </a:solidFill>
              </a:rPr>
              <a:t> mean of </a:t>
            </a:r>
            <a:r>
              <a:rPr lang="en-US" dirty="0" err="1">
                <a:solidFill>
                  <a:srgbClr val="000000"/>
                </a:solidFill>
              </a:rPr>
              <a:t>y</a:t>
            </a:r>
            <a:r>
              <a:rPr lang="en-US" dirty="0">
                <a:solidFill>
                  <a:srgbClr val="000000"/>
                </a:solidFill>
              </a:rPr>
              <a:t> </a:t>
            </a:r>
          </a:p>
          <a:p>
            <a:pPr>
              <a:spcBef>
                <a:spcPct val="0"/>
              </a:spcBef>
            </a:pPr>
            <a:r>
              <a:rPr lang="en-US" dirty="0">
                <a:solidFill>
                  <a:srgbClr val="000000"/>
                </a:solidFill>
              </a:rPr>
              <a:t> 97.95751  80.21676 </a:t>
            </a:r>
          </a:p>
        </p:txBody>
      </p:sp>
      <p:sp>
        <p:nvSpPr>
          <p:cNvPr id="48133" name="Text Box 15"/>
          <p:cNvSpPr txBox="1">
            <a:spLocks noChangeArrowheads="1"/>
          </p:cNvSpPr>
          <p:nvPr/>
        </p:nvSpPr>
        <p:spPr bwMode="auto">
          <a:xfrm>
            <a:off x="539750" y="5084763"/>
            <a:ext cx="76327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rgbClr val="000000"/>
                </a:solidFill>
              </a:rPr>
              <a:t>Der Unterschied zwischen x und y ist signifikant  (t = 3.69, df = 79.3, p &lt; 0.001)</a:t>
            </a:r>
          </a:p>
        </p:txBody>
      </p:sp>
      <p:sp>
        <p:nvSpPr>
          <p:cNvPr id="48134" name="Text Box 16"/>
          <p:cNvSpPr txBox="1">
            <a:spLocks noChangeArrowheads="1"/>
          </p:cNvSpPr>
          <p:nvPr/>
        </p:nvSpPr>
        <p:spPr bwMode="auto">
          <a:xfrm>
            <a:off x="1619250" y="6237288"/>
            <a:ext cx="5111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…</a:t>
            </a:r>
            <a:r>
              <a:rPr lang="en-US" dirty="0" err="1">
                <a:solidFill>
                  <a:srgbClr val="000000"/>
                </a:solidFill>
              </a:rPr>
              <a:t>sonst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/>
              <a:t>t.test</a:t>
            </a:r>
            <a:r>
              <a:rPr lang="en-US" dirty="0" err="1" smtClean="0"/>
              <a:t>(y,x</a:t>
            </a:r>
            <a:r>
              <a:rPr lang="en-US" dirty="0" smtClean="0"/>
              <a:t>, </a:t>
            </a:r>
            <a:r>
              <a:rPr lang="en-US" dirty="0" err="1"/>
              <a:t>var.equal</a:t>
            </a:r>
            <a:r>
              <a:rPr lang="en-US" dirty="0"/>
              <a:t>=T)</a:t>
            </a:r>
            <a:endParaRPr lang="de-DE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 sz="2600">
                <a:solidFill>
                  <a:schemeClr val="accent2"/>
                </a:solidFill>
              </a:rPr>
              <a:t>Standard error of the mean (SE) und der Vertrauensintervall</a:t>
            </a:r>
          </a:p>
        </p:txBody>
      </p:sp>
      <p:sp>
        <p:nvSpPr>
          <p:cNvPr id="16388" name="Text Box 5"/>
          <p:cNvSpPr txBox="1">
            <a:spLocks noChangeArrowheads="1"/>
          </p:cNvSpPr>
          <p:nvPr/>
        </p:nvSpPr>
        <p:spPr bwMode="auto">
          <a:xfrm>
            <a:off x="179388" y="692150"/>
            <a:ext cx="34242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de-DE">
                <a:solidFill>
                  <a:schemeClr val="tx1"/>
                </a:solidFill>
              </a:rPr>
              <a:t>95% Vertrauensintervall</a:t>
            </a:r>
          </a:p>
        </p:txBody>
      </p:sp>
      <p:graphicFrame>
        <p:nvGraphicFramePr>
          <p:cNvPr id="16386" name="Object 2"/>
          <p:cNvGraphicFramePr>
            <a:graphicFrameLocks noChangeAspect="1"/>
          </p:cNvGraphicFramePr>
          <p:nvPr/>
        </p:nvGraphicFramePr>
        <p:xfrm>
          <a:off x="323850" y="1125538"/>
          <a:ext cx="2303463" cy="1246187"/>
        </p:xfrm>
        <a:graphic>
          <a:graphicData uri="http://schemas.openxmlformats.org/presentationml/2006/ole">
            <p:oleObj spid="_x0000_s16386" name="Equation" r:id="rId3" imgW="7315200" imgH="3962400" progId="Equation.3">
              <p:embed/>
            </p:oleObj>
          </a:graphicData>
        </a:graphic>
      </p:graphicFrame>
      <p:sp>
        <p:nvSpPr>
          <p:cNvPr id="16389" name="Text Box 13"/>
          <p:cNvSpPr txBox="1">
            <a:spLocks noChangeArrowheads="1"/>
          </p:cNvSpPr>
          <p:nvPr/>
        </p:nvSpPr>
        <p:spPr bwMode="auto">
          <a:xfrm>
            <a:off x="250825" y="4292600"/>
            <a:ext cx="813752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 dirty="0">
                <a:solidFill>
                  <a:schemeClr val="tx1"/>
                </a:solidFill>
              </a:rPr>
              <a:t>Wenn ich  5 Würfel werfe, dann liegt der Stichproben-Mittelwert, </a:t>
            </a:r>
            <a:r>
              <a:rPr lang="de-DE" i="1" dirty="0">
                <a:solidFill>
                  <a:schemeClr val="tx1"/>
                </a:solidFill>
              </a:rPr>
              <a:t>m</a:t>
            </a:r>
            <a:r>
              <a:rPr lang="de-DE" dirty="0">
                <a:solidFill>
                  <a:schemeClr val="tx1"/>
                </a:solidFill>
              </a:rPr>
              <a:t>, dieser 5 Zahlen zwischen 2.00 und 5.00 mit einer Wahrscheinlichkeit von 95% (0.95).</a:t>
            </a:r>
          </a:p>
        </p:txBody>
      </p:sp>
      <p:sp>
        <p:nvSpPr>
          <p:cNvPr id="16390" name="Text Box 14"/>
          <p:cNvSpPr txBox="1">
            <a:spLocks noChangeArrowheads="1"/>
          </p:cNvSpPr>
          <p:nvPr/>
        </p:nvSpPr>
        <p:spPr bwMode="auto">
          <a:xfrm>
            <a:off x="179388" y="3716338"/>
            <a:ext cx="17446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de-DE">
                <a:solidFill>
                  <a:schemeClr val="tx1"/>
                </a:solidFill>
              </a:rPr>
              <a:t>Bedeutung:</a:t>
            </a:r>
          </a:p>
        </p:txBody>
      </p:sp>
      <p:grpSp>
        <p:nvGrpSpPr>
          <p:cNvPr id="16391" name="Group 27"/>
          <p:cNvGrpSpPr>
            <a:grpSpLocks/>
          </p:cNvGrpSpPr>
          <p:nvPr/>
        </p:nvGrpSpPr>
        <p:grpSpPr bwMode="auto">
          <a:xfrm>
            <a:off x="323850" y="5589588"/>
            <a:ext cx="5976938" cy="889000"/>
            <a:chOff x="204" y="3521"/>
            <a:chExt cx="3765" cy="560"/>
          </a:xfrm>
        </p:grpSpPr>
        <p:sp>
          <p:nvSpPr>
            <p:cNvPr id="16402" name="Text Box 15"/>
            <p:cNvSpPr txBox="1">
              <a:spLocks noChangeArrowheads="1"/>
            </p:cNvSpPr>
            <p:nvPr/>
          </p:nvSpPr>
          <p:spPr bwMode="auto">
            <a:xfrm>
              <a:off x="204" y="3521"/>
              <a:ext cx="113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de-DE">
                  <a:solidFill>
                    <a:schemeClr val="tx1"/>
                  </a:solidFill>
                </a:rPr>
                <a:t>Probieren! </a:t>
              </a:r>
            </a:p>
          </p:txBody>
        </p:sp>
        <p:sp>
          <p:nvSpPr>
            <p:cNvPr id="16403" name="Text Box 16"/>
            <p:cNvSpPr txBox="1">
              <a:spLocks noChangeArrowheads="1"/>
            </p:cNvSpPr>
            <p:nvPr/>
          </p:nvSpPr>
          <p:spPr bwMode="auto">
            <a:xfrm>
              <a:off x="1565" y="3521"/>
              <a:ext cx="240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de-DE" dirty="0">
                  <a:solidFill>
                    <a:schemeClr val="tx1"/>
                  </a:solidFill>
                </a:rPr>
                <a:t> </a:t>
              </a:r>
              <a:r>
                <a:rPr lang="de-DE" dirty="0"/>
                <a:t>a = proben(1, 6, 5, 100)</a:t>
              </a:r>
            </a:p>
          </p:txBody>
        </p:sp>
        <p:sp>
          <p:nvSpPr>
            <p:cNvPr id="16404" name="Text Box 17"/>
            <p:cNvSpPr txBox="1">
              <a:spLocks noChangeArrowheads="1"/>
            </p:cNvSpPr>
            <p:nvPr/>
          </p:nvSpPr>
          <p:spPr bwMode="auto">
            <a:xfrm>
              <a:off x="1610" y="3793"/>
              <a:ext cx="181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de-DE" dirty="0" err="1"/>
                <a:t>sum(a</a:t>
              </a:r>
              <a:r>
                <a:rPr lang="de-DE" dirty="0"/>
                <a:t> &lt; 2 | a &gt; 5)</a:t>
              </a:r>
            </a:p>
          </p:txBody>
        </p:sp>
      </p:grpSp>
      <p:sp>
        <p:nvSpPr>
          <p:cNvPr id="16392" name="Rectangle 18"/>
          <p:cNvSpPr>
            <a:spLocks noChangeArrowheads="1"/>
          </p:cNvSpPr>
          <p:nvPr/>
        </p:nvSpPr>
        <p:spPr bwMode="auto">
          <a:xfrm>
            <a:off x="684213" y="2852738"/>
            <a:ext cx="2016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de-DE"/>
              <a:t>qnorm(0.025)</a:t>
            </a:r>
          </a:p>
        </p:txBody>
      </p:sp>
      <p:sp>
        <p:nvSpPr>
          <p:cNvPr id="16393" name="Line 21"/>
          <p:cNvSpPr>
            <a:spLocks noChangeShapeType="1"/>
          </p:cNvSpPr>
          <p:nvPr/>
        </p:nvSpPr>
        <p:spPr bwMode="auto">
          <a:xfrm flipV="1">
            <a:off x="1403350" y="1989138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394" name="Text Box 9"/>
          <p:cNvSpPr txBox="1">
            <a:spLocks noChangeArrowheads="1"/>
          </p:cNvSpPr>
          <p:nvPr/>
        </p:nvSpPr>
        <p:spPr bwMode="auto">
          <a:xfrm>
            <a:off x="4067175" y="620713"/>
            <a:ext cx="4176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/>
              <a:t>3.5 - 1.96 * sigma()/sqrt(5)</a:t>
            </a:r>
          </a:p>
        </p:txBody>
      </p: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3995738" y="1125538"/>
            <a:ext cx="4897437" cy="1392237"/>
            <a:chOff x="2517" y="709"/>
            <a:chExt cx="3085" cy="877"/>
          </a:xfrm>
        </p:grpSpPr>
        <p:sp>
          <p:nvSpPr>
            <p:cNvPr id="16399" name="Text Box 10"/>
            <p:cNvSpPr txBox="1">
              <a:spLocks noChangeArrowheads="1"/>
            </p:cNvSpPr>
            <p:nvPr/>
          </p:nvSpPr>
          <p:spPr bwMode="auto">
            <a:xfrm>
              <a:off x="2562" y="1298"/>
              <a:ext cx="91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de-DE">
                  <a:solidFill>
                    <a:schemeClr val="bg2"/>
                  </a:solidFill>
                </a:rPr>
                <a:t>2.003025</a:t>
              </a:r>
            </a:p>
          </p:txBody>
        </p:sp>
        <p:sp>
          <p:nvSpPr>
            <p:cNvPr id="16400" name="Text Box 19"/>
            <p:cNvSpPr txBox="1">
              <a:spLocks noChangeArrowheads="1"/>
            </p:cNvSpPr>
            <p:nvPr/>
          </p:nvSpPr>
          <p:spPr bwMode="auto">
            <a:xfrm>
              <a:off x="2517" y="981"/>
              <a:ext cx="308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de-DE"/>
                <a:t>qnorm(0.025, 3.5, sigma()/sqrt(5))</a:t>
              </a:r>
            </a:p>
          </p:txBody>
        </p:sp>
        <p:sp>
          <p:nvSpPr>
            <p:cNvPr id="16401" name="Text Box 22"/>
            <p:cNvSpPr txBox="1">
              <a:spLocks noChangeArrowheads="1"/>
            </p:cNvSpPr>
            <p:nvPr/>
          </p:nvSpPr>
          <p:spPr bwMode="auto">
            <a:xfrm>
              <a:off x="2744" y="709"/>
              <a:ext cx="5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de-DE">
                  <a:solidFill>
                    <a:schemeClr val="tx1"/>
                  </a:solidFill>
                </a:rPr>
                <a:t>oder</a:t>
              </a:r>
            </a:p>
          </p:txBody>
        </p:sp>
      </p:grpSp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4067175" y="2708275"/>
            <a:ext cx="4897438" cy="962025"/>
            <a:chOff x="2562" y="1706"/>
            <a:chExt cx="3085" cy="606"/>
          </a:xfrm>
        </p:grpSpPr>
        <p:sp>
          <p:nvSpPr>
            <p:cNvPr id="16397" name="Text Box 12"/>
            <p:cNvSpPr txBox="1">
              <a:spLocks noChangeArrowheads="1"/>
            </p:cNvSpPr>
            <p:nvPr/>
          </p:nvSpPr>
          <p:spPr bwMode="auto">
            <a:xfrm>
              <a:off x="2562" y="2024"/>
              <a:ext cx="13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de-DE">
                  <a:solidFill>
                    <a:schemeClr val="bg2"/>
                  </a:solidFill>
                </a:rPr>
                <a:t>4.996975</a:t>
              </a:r>
            </a:p>
          </p:txBody>
        </p:sp>
        <p:sp>
          <p:nvSpPr>
            <p:cNvPr id="16398" name="Text Box 23"/>
            <p:cNvSpPr txBox="1">
              <a:spLocks noChangeArrowheads="1"/>
            </p:cNvSpPr>
            <p:nvPr/>
          </p:nvSpPr>
          <p:spPr bwMode="auto">
            <a:xfrm>
              <a:off x="2562" y="1706"/>
              <a:ext cx="308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de-DE"/>
                <a:t>qnorm(0.975, 3.5, sigma()/sqrt(5))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 sz="2600">
                <a:solidFill>
                  <a:schemeClr val="accent2"/>
                </a:solidFill>
              </a:rPr>
              <a:t>Standard error of the mean (SE) und der Vertrauensintervall</a:t>
            </a:r>
          </a:p>
        </p:txBody>
      </p:sp>
      <p:sp>
        <p:nvSpPr>
          <p:cNvPr id="17412" name="Text Box 5"/>
          <p:cNvSpPr txBox="1">
            <a:spLocks noChangeArrowheads="1"/>
          </p:cNvSpPr>
          <p:nvPr/>
        </p:nvSpPr>
        <p:spPr bwMode="auto">
          <a:xfrm>
            <a:off x="1547813" y="981075"/>
            <a:ext cx="5219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>
                <a:solidFill>
                  <a:schemeClr val="tx1"/>
                </a:solidFill>
              </a:rPr>
              <a:t>SE wird kleiner, umso größer n.</a:t>
            </a:r>
          </a:p>
        </p:txBody>
      </p:sp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468313" y="2060575"/>
          <a:ext cx="1720850" cy="1184275"/>
        </p:xfrm>
        <a:graphic>
          <a:graphicData uri="http://schemas.openxmlformats.org/presentationml/2006/ole">
            <p:oleObj spid="_x0000_s17410" name="Equation" r:id="rId3" imgW="7315200" imgH="5029200" progId="Equation.3">
              <p:embed/>
            </p:oleObj>
          </a:graphicData>
        </a:graphic>
      </p:graphicFrame>
      <p:sp>
        <p:nvSpPr>
          <p:cNvPr id="17419" name="Text Box 8"/>
          <p:cNvSpPr txBox="1">
            <a:spLocks noChangeArrowheads="1"/>
          </p:cNvSpPr>
          <p:nvPr/>
        </p:nvSpPr>
        <p:spPr bwMode="auto">
          <a:xfrm>
            <a:off x="2819400" y="2286000"/>
            <a:ext cx="55451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 dirty="0">
                <a:solidFill>
                  <a:schemeClr val="tx1"/>
                </a:solidFill>
              </a:rPr>
              <a:t>umso größer n, umso weniger </a:t>
            </a:r>
            <a:r>
              <a:rPr lang="de-DE" dirty="0" smtClean="0">
                <a:solidFill>
                  <a:schemeClr val="tx1"/>
                </a:solidFill>
              </a:rPr>
              <a:t>weicht m von </a:t>
            </a:r>
            <a:r>
              <a:rPr lang="de-DE" dirty="0">
                <a:solidFill>
                  <a:schemeClr val="tx1"/>
                </a:solidFill>
                <a:latin typeface="Symbol" charset="2"/>
              </a:rPr>
              <a:t>m</a:t>
            </a:r>
            <a:r>
              <a:rPr lang="de-DE" dirty="0">
                <a:solidFill>
                  <a:schemeClr val="tx1"/>
                </a:solidFill>
              </a:rPr>
              <a:t> ab. </a:t>
            </a:r>
          </a:p>
        </p:txBody>
      </p:sp>
      <p:sp>
        <p:nvSpPr>
          <p:cNvPr id="17414" name="Rectangle 10"/>
          <p:cNvSpPr>
            <a:spLocks noChangeArrowheads="1"/>
          </p:cNvSpPr>
          <p:nvPr/>
        </p:nvSpPr>
        <p:spPr bwMode="auto">
          <a:xfrm>
            <a:off x="971550" y="692150"/>
            <a:ext cx="5832475" cy="10080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179388" y="4221163"/>
            <a:ext cx="8747125" cy="1728787"/>
            <a:chOff x="113" y="2659"/>
            <a:chExt cx="5510" cy="1089"/>
          </a:xfrm>
        </p:grpSpPr>
        <p:sp>
          <p:nvSpPr>
            <p:cNvPr id="17416" name="Text Box 9"/>
            <p:cNvSpPr txBox="1">
              <a:spLocks noChangeArrowheads="1"/>
            </p:cNvSpPr>
            <p:nvPr/>
          </p:nvSpPr>
          <p:spPr bwMode="auto">
            <a:xfrm>
              <a:off x="158" y="2750"/>
              <a:ext cx="5465" cy="9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de-DE">
                  <a:solidFill>
                    <a:schemeClr val="tx1"/>
                  </a:solidFill>
                </a:rPr>
                <a:t>Oder</a:t>
              </a:r>
              <a:r>
                <a:rPr lang="en-US">
                  <a:solidFill>
                    <a:schemeClr val="tx1"/>
                  </a:solidFill>
                </a:rPr>
                <a:t>: </a:t>
              </a:r>
              <a:r>
                <a:rPr lang="de-DE">
                  <a:solidFill>
                    <a:schemeClr val="tx1"/>
                  </a:solidFill>
                </a:rPr>
                <a:t>Je mehr Würfel wir werfen, umso wahrscheinlicher ist es/sicherer wird es sein, dass </a:t>
              </a:r>
              <a:r>
                <a:rPr lang="de-DE" i="1">
                  <a:solidFill>
                    <a:schemeClr val="tx1"/>
                  </a:solidFill>
                </a:rPr>
                <a:t>m</a:t>
              </a:r>
              <a:r>
                <a:rPr lang="de-DE">
                  <a:solidFill>
                    <a:schemeClr val="tx1"/>
                  </a:solidFill>
                </a:rPr>
                <a:t> nah an </a:t>
              </a:r>
              <a:r>
                <a:rPr lang="de-DE">
                  <a:solidFill>
                    <a:schemeClr val="tx1"/>
                  </a:solidFill>
                  <a:latin typeface="Symbol" charset="2"/>
                </a:rPr>
                <a:t>m</a:t>
              </a:r>
              <a:r>
                <a:rPr lang="de-DE">
                  <a:solidFill>
                    <a:schemeClr val="tx1"/>
                  </a:solidFill>
                </a:rPr>
                <a:t> ist. Im unendlichen Fall – wir werfen unendlich viele Würfel und berechnen deren Zahlenmittelwert –  ist SE 0 (NULL) und m </a:t>
              </a:r>
              <a:r>
                <a:rPr lang="en-US">
                  <a:solidFill>
                    <a:schemeClr val="tx1"/>
                  </a:solidFill>
                </a:rPr>
                <a:t>= </a:t>
              </a:r>
              <a:r>
                <a:rPr lang="en-US">
                  <a:solidFill>
                    <a:schemeClr val="tx1"/>
                  </a:solidFill>
                  <a:latin typeface="Symbol" charset="2"/>
                </a:rPr>
                <a:t>m</a:t>
              </a:r>
              <a:r>
                <a:rPr lang="en-US">
                  <a:solidFill>
                    <a:schemeClr val="tx1"/>
                  </a:solidFill>
                </a:rPr>
                <a:t> = </a:t>
              </a:r>
              <a:r>
                <a:rPr lang="de-DE">
                  <a:solidFill>
                    <a:schemeClr val="tx1"/>
                  </a:solidFill>
                </a:rPr>
                <a:t> 3.5.</a:t>
              </a:r>
            </a:p>
          </p:txBody>
        </p:sp>
        <p:sp>
          <p:nvSpPr>
            <p:cNvPr id="17417" name="Rectangle 13"/>
            <p:cNvSpPr>
              <a:spLocks noChangeArrowheads="1"/>
            </p:cNvSpPr>
            <p:nvPr/>
          </p:nvSpPr>
          <p:spPr bwMode="auto">
            <a:xfrm>
              <a:off x="113" y="2659"/>
              <a:ext cx="5489" cy="108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4"/>
          <p:cNvSpPr txBox="1">
            <a:spLocks noChangeArrowheads="1"/>
          </p:cNvSpPr>
          <p:nvPr/>
        </p:nvSpPr>
        <p:spPr bwMode="auto">
          <a:xfrm>
            <a:off x="0" y="188913"/>
            <a:ext cx="91440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 sz="2600" dirty="0">
                <a:solidFill>
                  <a:schemeClr val="accent2"/>
                </a:solidFill>
              </a:rPr>
              <a:t>Standard </a:t>
            </a:r>
            <a:r>
              <a:rPr lang="de-DE" sz="2600" dirty="0" err="1">
                <a:solidFill>
                  <a:schemeClr val="accent2"/>
                </a:solidFill>
              </a:rPr>
              <a:t>error</a:t>
            </a:r>
            <a:r>
              <a:rPr lang="de-DE" sz="2600" dirty="0">
                <a:solidFill>
                  <a:schemeClr val="accent2"/>
                </a:solidFill>
              </a:rPr>
              <a:t> of </a:t>
            </a:r>
            <a:r>
              <a:rPr lang="de-DE" sz="2600" dirty="0" err="1">
                <a:solidFill>
                  <a:schemeClr val="accent2"/>
                </a:solidFill>
              </a:rPr>
              <a:t>the</a:t>
            </a:r>
            <a:r>
              <a:rPr lang="de-DE" sz="2600" dirty="0">
                <a:solidFill>
                  <a:schemeClr val="accent2"/>
                </a:solidFill>
              </a:rPr>
              <a:t> </a:t>
            </a:r>
            <a:r>
              <a:rPr lang="de-DE" sz="2600" dirty="0" err="1">
                <a:solidFill>
                  <a:schemeClr val="accent2"/>
                </a:solidFill>
              </a:rPr>
              <a:t>mean</a:t>
            </a:r>
            <a:r>
              <a:rPr lang="de-DE" sz="2600" dirty="0">
                <a:solidFill>
                  <a:schemeClr val="accent2"/>
                </a:solidFill>
              </a:rPr>
              <a:t> (SE) </a:t>
            </a:r>
            <a:r>
              <a:rPr lang="de-DE" sz="2600" b="1" dirty="0">
                <a:solidFill>
                  <a:schemeClr val="accent2"/>
                </a:solidFill>
              </a:rPr>
              <a:t>wenn </a:t>
            </a:r>
            <a:r>
              <a:rPr lang="de-DE" sz="2600" b="1" dirty="0">
                <a:solidFill>
                  <a:schemeClr val="accent2"/>
                </a:solidFill>
                <a:latin typeface="Symbol" charset="2"/>
              </a:rPr>
              <a:t>s</a:t>
            </a:r>
            <a:r>
              <a:rPr lang="de-DE" sz="2600" b="1" dirty="0">
                <a:solidFill>
                  <a:schemeClr val="accent2"/>
                </a:solidFill>
              </a:rPr>
              <a:t> unbekannt ist</a:t>
            </a:r>
            <a:r>
              <a:rPr lang="de-DE" sz="2600" dirty="0">
                <a:solidFill>
                  <a:schemeClr val="accent2"/>
                </a:solidFill>
              </a:rPr>
              <a:t>.</a:t>
            </a:r>
          </a:p>
        </p:txBody>
      </p:sp>
      <p:sp>
        <p:nvSpPr>
          <p:cNvPr id="151557" name="Text Box 5"/>
          <p:cNvSpPr txBox="1">
            <a:spLocks noChangeArrowheads="1"/>
          </p:cNvSpPr>
          <p:nvPr/>
        </p:nvSpPr>
        <p:spPr bwMode="auto">
          <a:xfrm>
            <a:off x="539750" y="836613"/>
            <a:ext cx="7848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 dirty="0">
                <a:solidFill>
                  <a:schemeClr val="tx1"/>
                </a:solidFill>
              </a:rPr>
              <a:t>Lenneberg behauptet, dass wir im Durchschnitt mit einer Geschwindigkeit von 6 Silben pro Sekunde sprechen. </a:t>
            </a:r>
          </a:p>
        </p:txBody>
      </p:sp>
      <p:sp>
        <p:nvSpPr>
          <p:cNvPr id="151560" name="Text Box 8"/>
          <p:cNvSpPr txBox="1">
            <a:spLocks noChangeArrowheads="1"/>
          </p:cNvSpPr>
          <p:nvPr/>
        </p:nvSpPr>
        <p:spPr bwMode="auto">
          <a:xfrm>
            <a:off x="179388" y="4437063"/>
            <a:ext cx="8280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>
                <a:solidFill>
                  <a:schemeClr val="tx1"/>
                </a:solidFill>
              </a:rPr>
              <a:t>Präzisere/bessere Frage: ist der Unterschied zwischen </a:t>
            </a:r>
            <a:r>
              <a:rPr lang="de-DE">
                <a:solidFill>
                  <a:schemeClr val="tx1"/>
                </a:solidFill>
                <a:latin typeface="Symbol" charset="2"/>
              </a:rPr>
              <a:t>m</a:t>
            </a:r>
            <a:r>
              <a:rPr lang="de-DE">
                <a:solidFill>
                  <a:schemeClr val="tx1"/>
                </a:solidFill>
              </a:rPr>
              <a:t> und </a:t>
            </a:r>
            <a:r>
              <a:rPr lang="de-DE" i="1">
                <a:solidFill>
                  <a:schemeClr val="tx1"/>
                </a:solidFill>
              </a:rPr>
              <a:t>m</a:t>
            </a:r>
            <a:r>
              <a:rPr lang="de-DE">
                <a:solidFill>
                  <a:schemeClr val="tx1"/>
                </a:solidFill>
              </a:rPr>
              <a:t> </a:t>
            </a:r>
            <a:r>
              <a:rPr lang="de-DE" b="1">
                <a:solidFill>
                  <a:schemeClr val="tx1"/>
                </a:solidFill>
              </a:rPr>
              <a:t>signifikant</a:t>
            </a:r>
            <a:r>
              <a:rPr lang="de-DE">
                <a:solidFill>
                  <a:schemeClr val="tx1"/>
                </a:solidFill>
              </a:rPr>
              <a:t>? (Oder</a:t>
            </a:r>
            <a:r>
              <a:rPr lang="en-US">
                <a:solidFill>
                  <a:schemeClr val="tx1"/>
                </a:solidFill>
              </a:rPr>
              <a:t>: </a:t>
            </a:r>
            <a:r>
              <a:rPr lang="de-DE">
                <a:solidFill>
                  <a:schemeClr val="tx1"/>
                </a:solidFill>
              </a:rPr>
              <a:t> fällt </a:t>
            </a:r>
            <a:r>
              <a:rPr lang="de-DE" i="1">
                <a:solidFill>
                  <a:schemeClr val="tx1"/>
                </a:solidFill>
              </a:rPr>
              <a:t>m</a:t>
            </a:r>
            <a:r>
              <a:rPr lang="de-DE">
                <a:solidFill>
                  <a:schemeClr val="tx1"/>
                </a:solidFill>
              </a:rPr>
              <a:t> außerhalb des 95% Vertrauensintervalls von </a:t>
            </a:r>
            <a:r>
              <a:rPr lang="de-DE">
                <a:solidFill>
                  <a:schemeClr val="tx1"/>
                </a:solidFill>
                <a:latin typeface="Symbol" charset="2"/>
              </a:rPr>
              <a:t>m</a:t>
            </a:r>
            <a:r>
              <a:rPr lang="de-DE">
                <a:solidFill>
                  <a:schemeClr val="tx1"/>
                </a:solidFill>
              </a:rPr>
              <a:t>?). 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250825" y="1844675"/>
            <a:ext cx="8424863" cy="2406650"/>
            <a:chOff x="158" y="1162"/>
            <a:chExt cx="5307" cy="1516"/>
          </a:xfrm>
        </p:grpSpPr>
        <p:sp>
          <p:nvSpPr>
            <p:cNvPr id="18439" name="Text Box 6"/>
            <p:cNvSpPr txBox="1">
              <a:spLocks noChangeArrowheads="1"/>
            </p:cNvSpPr>
            <p:nvPr/>
          </p:nvSpPr>
          <p:spPr bwMode="auto">
            <a:xfrm>
              <a:off x="158" y="1162"/>
              <a:ext cx="521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de-DE">
                  <a:solidFill>
                    <a:schemeClr val="tx1"/>
                  </a:solidFill>
                </a:rPr>
                <a:t>Hier sind 12 Werte (Silben/Sekunde) von einem Sprecher. </a:t>
              </a:r>
            </a:p>
          </p:txBody>
        </p:sp>
        <p:sp>
          <p:nvSpPr>
            <p:cNvPr id="18440" name="Text Box 7"/>
            <p:cNvSpPr txBox="1">
              <a:spLocks noChangeArrowheads="1"/>
            </p:cNvSpPr>
            <p:nvPr/>
          </p:nvSpPr>
          <p:spPr bwMode="auto">
            <a:xfrm>
              <a:off x="295" y="2160"/>
              <a:ext cx="3720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de-DE">
                  <a:solidFill>
                    <a:schemeClr val="tx1"/>
                  </a:solidFill>
                </a:rPr>
                <a:t>Frage: sind die Werte überraschend? </a:t>
              </a:r>
              <a:r>
                <a:rPr lang="en-US">
                  <a:solidFill>
                    <a:schemeClr val="tx1"/>
                  </a:solidFill>
                </a:rPr>
                <a:t>(angenommen </a:t>
              </a:r>
              <a:r>
                <a:rPr lang="en-US">
                  <a:solidFill>
                    <a:schemeClr val="tx1"/>
                  </a:solidFill>
                  <a:latin typeface="Symbol" charset="2"/>
                </a:rPr>
                <a:t>m</a:t>
              </a:r>
              <a:r>
                <a:rPr lang="en-US">
                  <a:solidFill>
                    <a:schemeClr val="tx1"/>
                  </a:solidFill>
                </a:rPr>
                <a:t> = 6?).</a:t>
              </a:r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18441" name="Text Box 9"/>
            <p:cNvSpPr txBox="1">
              <a:spLocks noChangeArrowheads="1"/>
            </p:cNvSpPr>
            <p:nvPr/>
          </p:nvSpPr>
          <p:spPr bwMode="auto">
            <a:xfrm>
              <a:off x="204" y="1525"/>
              <a:ext cx="5261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/>
                <a:t>s</a:t>
              </a:r>
              <a:r>
                <a:rPr lang="pl-PL"/>
                <a:t>w</a:t>
              </a:r>
              <a:r>
                <a:rPr lang="en-US"/>
                <a:t>erte</a:t>
              </a:r>
              <a:endParaRPr lang="pl-PL"/>
            </a:p>
            <a:p>
              <a:pPr>
                <a:spcBef>
                  <a:spcPct val="0"/>
                </a:spcBef>
              </a:pPr>
              <a:r>
                <a:rPr lang="pl-PL">
                  <a:solidFill>
                    <a:schemeClr val="tx1"/>
                  </a:solidFill>
                </a:rPr>
                <a:t> </a:t>
              </a:r>
              <a:r>
                <a:rPr lang="pl-PL">
                  <a:solidFill>
                    <a:schemeClr val="bg2"/>
                  </a:solidFill>
                </a:rPr>
                <a:t>[1]  6  5  6  9  6  5  6  8  5  6 10  9</a:t>
              </a:r>
              <a:endParaRPr lang="de-DE">
                <a:solidFill>
                  <a:schemeClr val="bg2"/>
                </a:solidFill>
              </a:endParaRPr>
            </a:p>
          </p:txBody>
        </p:sp>
      </p:grpSp>
      <p:sp>
        <p:nvSpPr>
          <p:cNvPr id="151562" name="Text Box 10"/>
          <p:cNvSpPr txBox="1">
            <a:spLocks noChangeArrowheads="1"/>
          </p:cNvSpPr>
          <p:nvPr/>
        </p:nvSpPr>
        <p:spPr bwMode="auto">
          <a:xfrm>
            <a:off x="250825" y="6092825"/>
            <a:ext cx="7921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>
                <a:solidFill>
                  <a:schemeClr val="tx1"/>
                </a:solidFill>
              </a:rPr>
              <a:t>Das Verfahren: </a:t>
            </a:r>
            <a:r>
              <a:rPr lang="de-DE" b="1">
                <a:solidFill>
                  <a:schemeClr val="tx1"/>
                </a:solidFill>
              </a:rPr>
              <a:t>a one-sampled t-test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7" grpId="0"/>
      <p:bldP spid="151560" grpId="0"/>
      <p:bldP spid="15156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4"/>
          <p:cNvSpPr txBox="1">
            <a:spLocks noChangeArrowheads="1"/>
          </p:cNvSpPr>
          <p:nvPr/>
        </p:nvSpPr>
        <p:spPr bwMode="auto">
          <a:xfrm>
            <a:off x="395288" y="549275"/>
            <a:ext cx="87487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 sz="1800">
                <a:solidFill>
                  <a:schemeClr val="tx1"/>
                </a:solidFill>
              </a:rPr>
              <a:t>Präzisere/bessere Frage: fällt </a:t>
            </a:r>
            <a:r>
              <a:rPr lang="de-DE" sz="1800" i="1">
                <a:solidFill>
                  <a:schemeClr val="tx1"/>
                </a:solidFill>
              </a:rPr>
              <a:t>m</a:t>
            </a:r>
            <a:r>
              <a:rPr lang="de-DE" sz="1800">
                <a:solidFill>
                  <a:schemeClr val="tx1"/>
                </a:solidFill>
              </a:rPr>
              <a:t> außerhalb des 95% Vertrauensintervalls von </a:t>
            </a:r>
            <a:r>
              <a:rPr lang="de-DE" sz="1800">
                <a:solidFill>
                  <a:schemeClr val="tx1"/>
                </a:solidFill>
                <a:latin typeface="Symbol" charset="2"/>
              </a:rPr>
              <a:t>m</a:t>
            </a:r>
            <a:r>
              <a:rPr lang="de-DE" sz="1800">
                <a:solidFill>
                  <a:schemeClr val="tx1"/>
                </a:solidFill>
              </a:rPr>
              <a:t>? </a:t>
            </a:r>
          </a:p>
        </p:txBody>
      </p:sp>
      <p:sp>
        <p:nvSpPr>
          <p:cNvPr id="19459" name="Text Box 5"/>
          <p:cNvSpPr txBox="1">
            <a:spLocks noChangeArrowheads="1"/>
          </p:cNvSpPr>
          <p:nvPr/>
        </p:nvSpPr>
        <p:spPr bwMode="auto">
          <a:xfrm>
            <a:off x="395288" y="1268413"/>
            <a:ext cx="756126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>
                <a:solidFill>
                  <a:schemeClr val="tx1"/>
                </a:solidFill>
              </a:rPr>
              <a:t>A. Um das Vertrauensintervall um </a:t>
            </a:r>
            <a:r>
              <a:rPr lang="de-DE">
                <a:solidFill>
                  <a:schemeClr val="tx1"/>
                </a:solidFill>
                <a:latin typeface="Symbol" charset="2"/>
              </a:rPr>
              <a:t>m</a:t>
            </a:r>
            <a:r>
              <a:rPr lang="de-DE">
                <a:solidFill>
                  <a:schemeClr val="tx1"/>
                </a:solidFill>
              </a:rPr>
              <a:t> zu berechnen, benötigen wir den SE.</a:t>
            </a:r>
          </a:p>
        </p:txBody>
      </p:sp>
      <p:sp>
        <p:nvSpPr>
          <p:cNvPr id="163846" name="Text Box 6"/>
          <p:cNvSpPr txBox="1">
            <a:spLocks noChangeArrowheads="1"/>
          </p:cNvSpPr>
          <p:nvPr/>
        </p:nvSpPr>
        <p:spPr bwMode="auto">
          <a:xfrm>
            <a:off x="395288" y="2781300"/>
            <a:ext cx="80645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>
                <a:solidFill>
                  <a:schemeClr val="tx1"/>
                </a:solidFill>
              </a:rPr>
              <a:t>B. Damit lässt sich  ein Vertrauensintervall </a:t>
            </a:r>
          </a:p>
          <a:p>
            <a:r>
              <a:rPr lang="de-DE" i="1">
                <a:solidFill>
                  <a:schemeClr val="tx1"/>
                </a:solidFill>
              </a:rPr>
              <a:t>m</a:t>
            </a:r>
            <a:r>
              <a:rPr lang="de-DE">
                <a:solidFill>
                  <a:schemeClr val="tx1"/>
                </a:solidFill>
              </a:rPr>
              <a:t> – </a:t>
            </a:r>
            <a:r>
              <a:rPr lang="de-DE" i="1">
                <a:solidFill>
                  <a:schemeClr val="tx1"/>
                </a:solidFill>
              </a:rPr>
              <a:t>k SE</a:t>
            </a:r>
            <a:r>
              <a:rPr lang="de-DE">
                <a:solidFill>
                  <a:schemeClr val="tx1"/>
                </a:solidFill>
              </a:rPr>
              <a:t> bis </a:t>
            </a:r>
            <a:r>
              <a:rPr lang="de-DE" i="1">
                <a:solidFill>
                  <a:schemeClr val="tx1"/>
                </a:solidFill>
              </a:rPr>
              <a:t>m</a:t>
            </a:r>
            <a:r>
              <a:rPr lang="de-DE">
                <a:solidFill>
                  <a:schemeClr val="tx1"/>
                </a:solidFill>
              </a:rPr>
              <a:t> + </a:t>
            </a:r>
            <a:r>
              <a:rPr lang="de-DE" i="1">
                <a:solidFill>
                  <a:schemeClr val="tx1"/>
                </a:solidFill>
              </a:rPr>
              <a:t>k SE</a:t>
            </a:r>
            <a:r>
              <a:rPr lang="de-DE">
                <a:solidFill>
                  <a:schemeClr val="tx1"/>
                </a:solidFill>
              </a:rPr>
              <a:t> setzen </a:t>
            </a:r>
          </a:p>
          <a:p>
            <a:r>
              <a:rPr lang="de-DE">
                <a:solidFill>
                  <a:schemeClr val="tx1"/>
                </a:solidFill>
              </a:rPr>
              <a:t>(</a:t>
            </a:r>
            <a:r>
              <a:rPr lang="de-DE" i="1">
                <a:solidFill>
                  <a:schemeClr val="tx1"/>
                </a:solidFill>
              </a:rPr>
              <a:t>k</a:t>
            </a:r>
            <a:r>
              <a:rPr lang="de-DE">
                <a:solidFill>
                  <a:schemeClr val="tx1"/>
                </a:solidFill>
              </a:rPr>
              <a:t> ist eine gewisse Anzahl von SEs).</a:t>
            </a:r>
          </a:p>
        </p:txBody>
      </p:sp>
      <p:sp>
        <p:nvSpPr>
          <p:cNvPr id="163847" name="Text Box 7"/>
          <p:cNvSpPr txBox="1">
            <a:spLocks noChangeArrowheads="1"/>
          </p:cNvSpPr>
          <p:nvPr/>
        </p:nvSpPr>
        <p:spPr bwMode="auto">
          <a:xfrm>
            <a:off x="395288" y="4868863"/>
            <a:ext cx="80645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C. Wenn </a:t>
            </a:r>
            <a:r>
              <a:rPr lang="en-US" i="1">
                <a:solidFill>
                  <a:schemeClr val="tx1"/>
                </a:solidFill>
              </a:rPr>
              <a:t>m</a:t>
            </a:r>
            <a:r>
              <a:rPr lang="en-US">
                <a:solidFill>
                  <a:schemeClr val="tx1"/>
                </a:solidFill>
              </a:rPr>
              <a:t> (in diesem Fall 6.75) innerhalb dieses Intervalls fällt, ist das Ergebnis 'nicht signifikant' (konsistent mit der Hypothese, dass wir im Durchschnitt mit 6 Silben pro Sekunde sprechen).</a:t>
            </a:r>
            <a:endParaRPr lang="de-DE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46" grpId="0"/>
      <p:bldP spid="16384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395288" y="260350"/>
            <a:ext cx="7488237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 sz="2600">
                <a:solidFill>
                  <a:schemeClr val="accent2"/>
                </a:solidFill>
              </a:rPr>
              <a:t>A. Standard error of the mean (SE) berechnen</a:t>
            </a:r>
          </a:p>
        </p:txBody>
      </p:sp>
      <p:graphicFrame>
        <p:nvGraphicFramePr>
          <p:cNvPr id="152591" name="Object 2"/>
          <p:cNvGraphicFramePr>
            <a:graphicFrameLocks noChangeAspect="1"/>
          </p:cNvGraphicFramePr>
          <p:nvPr/>
        </p:nvGraphicFramePr>
        <p:xfrm>
          <a:off x="4356100" y="836613"/>
          <a:ext cx="3149600" cy="1387475"/>
        </p:xfrm>
        <a:graphic>
          <a:graphicData uri="http://schemas.openxmlformats.org/presentationml/2006/ole">
            <p:oleObj spid="_x0000_s20482" name="Equation" r:id="rId3" imgW="7315200" imgH="3225800" progId="Equation.3">
              <p:embed/>
            </p:oleObj>
          </a:graphicData>
        </a:graphic>
      </p:graphicFrame>
      <p:sp>
        <p:nvSpPr>
          <p:cNvPr id="20485" name="Text Box 17"/>
          <p:cNvSpPr txBox="1">
            <a:spLocks noChangeArrowheads="1"/>
          </p:cNvSpPr>
          <p:nvPr/>
        </p:nvSpPr>
        <p:spPr bwMode="auto">
          <a:xfrm>
            <a:off x="663575" y="9271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900113" y="836613"/>
          <a:ext cx="1720850" cy="1184275"/>
        </p:xfrm>
        <a:graphic>
          <a:graphicData uri="http://schemas.openxmlformats.org/presentationml/2006/ole">
            <p:oleObj spid="_x0000_s20483" name="Equation" r:id="rId4" imgW="7315200" imgH="5029200" progId="Equation.3">
              <p:embed/>
            </p:oleObj>
          </a:graphicData>
        </a:graphic>
      </p:graphicFrame>
      <p:grpSp>
        <p:nvGrpSpPr>
          <p:cNvPr id="20486" name="Group 20"/>
          <p:cNvGrpSpPr>
            <a:grpSpLocks/>
          </p:cNvGrpSpPr>
          <p:nvPr/>
        </p:nvGrpSpPr>
        <p:grpSpPr bwMode="auto">
          <a:xfrm>
            <a:off x="323850" y="2276475"/>
            <a:ext cx="7993063" cy="1187450"/>
            <a:chOff x="204" y="1117"/>
            <a:chExt cx="5035" cy="748"/>
          </a:xfrm>
        </p:grpSpPr>
        <p:sp>
          <p:nvSpPr>
            <p:cNvPr id="20494" name="Text Box 9"/>
            <p:cNvSpPr txBox="1">
              <a:spLocks noChangeArrowheads="1"/>
            </p:cNvSpPr>
            <p:nvPr/>
          </p:nvSpPr>
          <p:spPr bwMode="auto">
            <a:xfrm>
              <a:off x="204" y="1117"/>
              <a:ext cx="5035" cy="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de-DE">
                  <a:solidFill>
                    <a:schemeClr val="tx1"/>
                  </a:solidFill>
                </a:rPr>
                <a:t>Aber das können wir nicht berechnen, weil wir </a:t>
              </a:r>
              <a:r>
                <a:rPr lang="de-DE">
                  <a:solidFill>
                    <a:schemeClr val="tx1"/>
                  </a:solidFill>
                  <a:latin typeface="Symbol" charset="2"/>
                </a:rPr>
                <a:t>s</a:t>
              </a:r>
              <a:r>
                <a:rPr lang="de-DE">
                  <a:solidFill>
                    <a:schemeClr val="tx1"/>
                  </a:solidFill>
                </a:rPr>
                <a:t> nicht wissen! Wir können aber </a:t>
              </a:r>
              <a:r>
                <a:rPr lang="de-DE" b="1">
                  <a:solidFill>
                    <a:schemeClr val="tx1"/>
                  </a:solidFill>
                  <a:latin typeface="Symbol" charset="2"/>
                </a:rPr>
                <a:t>s</a:t>
              </a:r>
              <a:r>
                <a:rPr lang="de-DE">
                  <a:solidFill>
                    <a:schemeClr val="tx1"/>
                  </a:solidFill>
                </a:rPr>
                <a:t> oder </a:t>
              </a:r>
              <a:r>
                <a:rPr lang="de-DE" b="1">
                  <a:solidFill>
                    <a:schemeClr val="tx1"/>
                  </a:solidFill>
                </a:rPr>
                <a:t>unsere beste Einschätzung</a:t>
              </a:r>
              <a:r>
                <a:rPr lang="de-DE">
                  <a:solidFill>
                    <a:schemeClr val="tx1"/>
                  </a:solidFill>
                </a:rPr>
                <a:t> von </a:t>
              </a:r>
              <a:r>
                <a:rPr lang="de-DE">
                  <a:solidFill>
                    <a:schemeClr val="tx1"/>
                  </a:solidFill>
                  <a:latin typeface="Symbol" charset="2"/>
                </a:rPr>
                <a:t>s</a:t>
              </a:r>
              <a:r>
                <a:rPr lang="de-DE">
                  <a:solidFill>
                    <a:schemeClr val="tx1"/>
                  </a:solidFill>
                </a:rPr>
                <a:t> berechnen</a:t>
              </a:r>
            </a:p>
          </p:txBody>
        </p:sp>
        <p:sp>
          <p:nvSpPr>
            <p:cNvPr id="20495" name="Text Box 12"/>
            <p:cNvSpPr txBox="1">
              <a:spLocks noChangeArrowheads="1"/>
            </p:cNvSpPr>
            <p:nvPr/>
          </p:nvSpPr>
          <p:spPr bwMode="auto">
            <a:xfrm>
              <a:off x="2381" y="1298"/>
              <a:ext cx="2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de-DE" b="1">
                  <a:solidFill>
                    <a:schemeClr val="tx1"/>
                  </a:solidFill>
                </a:rPr>
                <a:t>^</a:t>
              </a:r>
            </a:p>
          </p:txBody>
        </p:sp>
      </p:grp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323850" y="3716338"/>
            <a:ext cx="7993063" cy="2114550"/>
            <a:chOff x="204" y="2341"/>
            <a:chExt cx="5035" cy="1332"/>
          </a:xfrm>
        </p:grpSpPr>
        <p:sp>
          <p:nvSpPr>
            <p:cNvPr id="20488" name="Text Box 19"/>
            <p:cNvSpPr txBox="1">
              <a:spLocks noChangeArrowheads="1"/>
            </p:cNvSpPr>
            <p:nvPr/>
          </p:nvSpPr>
          <p:spPr bwMode="auto">
            <a:xfrm>
              <a:off x="249" y="2750"/>
              <a:ext cx="14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chemeClr val="tx1"/>
                  </a:solidFill>
                </a:rPr>
                <a:t>Für diesen Fall:</a:t>
              </a:r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20489" name="Text Box 21"/>
            <p:cNvSpPr txBox="1">
              <a:spLocks noChangeArrowheads="1"/>
            </p:cNvSpPr>
            <p:nvPr/>
          </p:nvSpPr>
          <p:spPr bwMode="auto">
            <a:xfrm>
              <a:off x="2018" y="2750"/>
              <a:ext cx="3175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pl-PL"/>
                <a:t>w</a:t>
              </a:r>
              <a:r>
                <a:rPr lang="en-US"/>
                <a:t>erte</a:t>
              </a:r>
              <a:endParaRPr lang="pl-PL"/>
            </a:p>
            <a:p>
              <a:pPr>
                <a:spcBef>
                  <a:spcPct val="0"/>
                </a:spcBef>
              </a:pPr>
              <a:r>
                <a:rPr lang="pl-PL">
                  <a:solidFill>
                    <a:schemeClr val="tx1"/>
                  </a:solidFill>
                </a:rPr>
                <a:t> </a:t>
              </a:r>
              <a:r>
                <a:rPr lang="pl-PL">
                  <a:solidFill>
                    <a:schemeClr val="bg2"/>
                  </a:solidFill>
                </a:rPr>
                <a:t>[1]  6  5  6  9  6  5  6  8  5  6 10  9</a:t>
              </a:r>
              <a:endParaRPr lang="de-DE">
                <a:solidFill>
                  <a:schemeClr val="bg2"/>
                </a:solidFill>
              </a:endParaRPr>
            </a:p>
          </p:txBody>
        </p:sp>
        <p:sp>
          <p:nvSpPr>
            <p:cNvPr id="20490" name="Text Box 22"/>
            <p:cNvSpPr txBox="1">
              <a:spLocks noChangeArrowheads="1"/>
            </p:cNvSpPr>
            <p:nvPr/>
          </p:nvSpPr>
          <p:spPr bwMode="auto">
            <a:xfrm>
              <a:off x="2018" y="3385"/>
              <a:ext cx="149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de-DE"/>
                <a:t>shut </a:t>
              </a:r>
              <a:r>
                <a:rPr lang="en-US"/>
                <a:t>= sd(werte)</a:t>
              </a:r>
              <a:endParaRPr lang="de-DE"/>
            </a:p>
          </p:txBody>
        </p:sp>
        <p:grpSp>
          <p:nvGrpSpPr>
            <p:cNvPr id="20491" name="Group 24"/>
            <p:cNvGrpSpPr>
              <a:grpSpLocks/>
            </p:cNvGrpSpPr>
            <p:nvPr/>
          </p:nvGrpSpPr>
          <p:grpSpPr bwMode="auto">
            <a:xfrm>
              <a:off x="204" y="2341"/>
              <a:ext cx="5035" cy="334"/>
              <a:chOff x="204" y="2341"/>
              <a:chExt cx="5035" cy="334"/>
            </a:xfrm>
          </p:grpSpPr>
          <p:sp>
            <p:nvSpPr>
              <p:cNvPr id="20492" name="Text Box 16"/>
              <p:cNvSpPr txBox="1">
                <a:spLocks noChangeArrowheads="1"/>
              </p:cNvSpPr>
              <p:nvPr/>
            </p:nvSpPr>
            <p:spPr bwMode="auto">
              <a:xfrm>
                <a:off x="204" y="2387"/>
                <a:ext cx="5035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de-DE">
                    <a:solidFill>
                      <a:schemeClr val="tx1"/>
                    </a:solidFill>
                  </a:rPr>
                  <a:t>In R kann </a:t>
                </a:r>
                <a:r>
                  <a:rPr lang="de-DE">
                    <a:solidFill>
                      <a:schemeClr val="tx1"/>
                    </a:solidFill>
                    <a:latin typeface="Symbol" charset="2"/>
                  </a:rPr>
                  <a:t>s</a:t>
                </a:r>
                <a:r>
                  <a:rPr lang="de-DE">
                    <a:solidFill>
                      <a:schemeClr val="tx1"/>
                    </a:solidFill>
                  </a:rPr>
                  <a:t> ganz einfach mit </a:t>
                </a:r>
                <a:r>
                  <a:rPr lang="de-DE"/>
                  <a:t>sd()</a:t>
                </a:r>
                <a:r>
                  <a:rPr lang="de-DE">
                    <a:solidFill>
                      <a:schemeClr val="tx1"/>
                    </a:solidFill>
                  </a:rPr>
                  <a:t> berechnet werden.</a:t>
                </a:r>
              </a:p>
            </p:txBody>
          </p:sp>
          <p:sp>
            <p:nvSpPr>
              <p:cNvPr id="20493" name="Text Box 23"/>
              <p:cNvSpPr txBox="1">
                <a:spLocks noChangeArrowheads="1"/>
              </p:cNvSpPr>
              <p:nvPr/>
            </p:nvSpPr>
            <p:spPr bwMode="auto">
              <a:xfrm>
                <a:off x="1066" y="2341"/>
                <a:ext cx="20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>
                    <a:solidFill>
                      <a:schemeClr val="tx1"/>
                    </a:solidFill>
                  </a:rPr>
                  <a:t>^</a:t>
                </a:r>
                <a:endParaRPr lang="de-DE">
                  <a:solidFill>
                    <a:schemeClr val="tx1"/>
                  </a:solidFill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Text Box 13"/>
          <p:cNvSpPr txBox="1">
            <a:spLocks noChangeArrowheads="1"/>
          </p:cNvSpPr>
          <p:nvPr/>
        </p:nvSpPr>
        <p:spPr bwMode="auto">
          <a:xfrm>
            <a:off x="539750" y="36449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endParaRPr lang="de-DE">
              <a:solidFill>
                <a:schemeClr val="tx1"/>
              </a:solidFill>
            </a:endParaRPr>
          </a:p>
        </p:txBody>
      </p:sp>
      <p:sp>
        <p:nvSpPr>
          <p:cNvPr id="21508" name="Text Box 17"/>
          <p:cNvSpPr txBox="1">
            <a:spLocks noChangeArrowheads="1"/>
          </p:cNvSpPr>
          <p:nvPr/>
        </p:nvSpPr>
        <p:spPr bwMode="auto">
          <a:xfrm>
            <a:off x="631825" y="3625850"/>
            <a:ext cx="590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de-DE">
                <a:solidFill>
                  <a:schemeClr val="tx1"/>
                </a:solidFill>
              </a:rPr>
              <a:t>SE</a:t>
            </a:r>
          </a:p>
        </p:txBody>
      </p:sp>
      <p:sp>
        <p:nvSpPr>
          <p:cNvPr id="21509" name="Text Box 18"/>
          <p:cNvSpPr txBox="1">
            <a:spLocks noChangeArrowheads="1"/>
          </p:cNvSpPr>
          <p:nvPr/>
        </p:nvSpPr>
        <p:spPr bwMode="auto">
          <a:xfrm>
            <a:off x="755650" y="3357563"/>
            <a:ext cx="327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de-DE">
                <a:solidFill>
                  <a:schemeClr val="tx1"/>
                </a:solidFill>
              </a:rPr>
              <a:t>^</a:t>
            </a:r>
          </a:p>
        </p:txBody>
      </p:sp>
      <p:sp>
        <p:nvSpPr>
          <p:cNvPr id="21510" name="Text Box 19"/>
          <p:cNvSpPr txBox="1">
            <a:spLocks noChangeArrowheads="1"/>
          </p:cNvSpPr>
          <p:nvPr/>
        </p:nvSpPr>
        <p:spPr bwMode="auto">
          <a:xfrm>
            <a:off x="1692275" y="3500438"/>
            <a:ext cx="446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de-DE">
                <a:solidFill>
                  <a:schemeClr val="tx1"/>
                </a:solidFill>
              </a:rPr>
              <a:t>= </a:t>
            </a:r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3954463" y="3133725"/>
          <a:ext cx="785812" cy="1651000"/>
        </p:xfrm>
        <a:graphic>
          <a:graphicData uri="http://schemas.openxmlformats.org/presentationml/2006/ole">
            <p:oleObj spid="_x0000_s21506" name="Equation" r:id="rId3" imgW="7315200" imgH="15328900" progId="Equation.3">
              <p:embed/>
            </p:oleObj>
          </a:graphicData>
        </a:graphic>
      </p:graphicFrame>
      <p:sp>
        <p:nvSpPr>
          <p:cNvPr id="21511" name="Text Box 25"/>
          <p:cNvSpPr txBox="1">
            <a:spLocks noChangeArrowheads="1"/>
          </p:cNvSpPr>
          <p:nvPr/>
        </p:nvSpPr>
        <p:spPr bwMode="auto">
          <a:xfrm>
            <a:off x="468313" y="4868863"/>
            <a:ext cx="3071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de-DE"/>
              <a:t>SEhut = shut/sqrt(12)</a:t>
            </a:r>
          </a:p>
        </p:txBody>
      </p:sp>
      <p:sp>
        <p:nvSpPr>
          <p:cNvPr id="21512" name="Text Box 26"/>
          <p:cNvSpPr txBox="1">
            <a:spLocks noChangeArrowheads="1"/>
          </p:cNvSpPr>
          <p:nvPr/>
        </p:nvSpPr>
        <p:spPr bwMode="auto">
          <a:xfrm>
            <a:off x="468313" y="5445125"/>
            <a:ext cx="1800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>
                <a:solidFill>
                  <a:schemeClr val="tx1"/>
                </a:solidFill>
              </a:rPr>
              <a:t> </a:t>
            </a:r>
            <a:r>
              <a:rPr lang="de-DE">
                <a:solidFill>
                  <a:schemeClr val="bg2"/>
                </a:solidFill>
              </a:rPr>
              <a:t>0.5093817</a:t>
            </a:r>
          </a:p>
        </p:txBody>
      </p:sp>
      <p:sp>
        <p:nvSpPr>
          <p:cNvPr id="21513" name="Text Box 27"/>
          <p:cNvSpPr txBox="1">
            <a:spLocks noChangeArrowheads="1"/>
          </p:cNvSpPr>
          <p:nvPr/>
        </p:nvSpPr>
        <p:spPr bwMode="auto">
          <a:xfrm>
            <a:off x="395288" y="908050"/>
            <a:ext cx="50403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pl-PL"/>
              <a:t>w</a:t>
            </a:r>
            <a:r>
              <a:rPr lang="en-US"/>
              <a:t>erte</a:t>
            </a:r>
            <a:endParaRPr lang="pl-PL"/>
          </a:p>
          <a:p>
            <a:pPr>
              <a:spcBef>
                <a:spcPct val="0"/>
              </a:spcBef>
            </a:pPr>
            <a:r>
              <a:rPr lang="pl-PL">
                <a:solidFill>
                  <a:schemeClr val="tx1"/>
                </a:solidFill>
              </a:rPr>
              <a:t> </a:t>
            </a:r>
            <a:r>
              <a:rPr lang="pl-PL">
                <a:solidFill>
                  <a:schemeClr val="bg2"/>
                </a:solidFill>
              </a:rPr>
              <a:t>[1]  6  5  6  9  6  5  6  8  5  6 10  9</a:t>
            </a:r>
            <a:endParaRPr lang="de-DE">
              <a:solidFill>
                <a:schemeClr val="bg2"/>
              </a:solidFill>
            </a:endParaRPr>
          </a:p>
        </p:txBody>
      </p:sp>
      <p:sp>
        <p:nvSpPr>
          <p:cNvPr id="21514" name="Text Box 28"/>
          <p:cNvSpPr txBox="1">
            <a:spLocks noChangeArrowheads="1"/>
          </p:cNvSpPr>
          <p:nvPr/>
        </p:nvSpPr>
        <p:spPr bwMode="auto">
          <a:xfrm>
            <a:off x="539750" y="1844675"/>
            <a:ext cx="2378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de-DE"/>
              <a:t>shut </a:t>
            </a:r>
            <a:r>
              <a:rPr lang="en-US"/>
              <a:t>= sd(werte)</a:t>
            </a:r>
            <a:endParaRPr lang="de-DE"/>
          </a:p>
        </p:txBody>
      </p:sp>
      <p:sp>
        <p:nvSpPr>
          <p:cNvPr id="21515" name="Text Box 29"/>
          <p:cNvSpPr txBox="1">
            <a:spLocks noChangeArrowheads="1"/>
          </p:cNvSpPr>
          <p:nvPr/>
        </p:nvSpPr>
        <p:spPr bwMode="auto">
          <a:xfrm>
            <a:off x="468313" y="2565400"/>
            <a:ext cx="698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solidFill>
                  <a:schemeClr val="tx1"/>
                </a:solidFill>
              </a:rPr>
              <a:t>Einschätzung</a:t>
            </a:r>
            <a:r>
              <a:rPr lang="en-US" dirty="0">
                <a:solidFill>
                  <a:schemeClr val="tx1"/>
                </a:solidFill>
              </a:rPr>
              <a:t> des Standard-</a:t>
            </a:r>
            <a:r>
              <a:rPr lang="en-US" dirty="0" smtClean="0">
                <a:solidFill>
                  <a:schemeClr val="tx1"/>
                </a:solidFill>
              </a:rPr>
              <a:t>Errors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1516" name="Text Box 30"/>
          <p:cNvSpPr txBox="1">
            <a:spLocks noChangeArrowheads="1"/>
          </p:cNvSpPr>
          <p:nvPr/>
        </p:nvSpPr>
        <p:spPr bwMode="auto">
          <a:xfrm>
            <a:off x="395288" y="260350"/>
            <a:ext cx="7488237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 sz="2600">
                <a:solidFill>
                  <a:schemeClr val="accent2"/>
                </a:solidFill>
              </a:rPr>
              <a:t>A. Standard error of the mean (SE) einschätzen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FF3300"/>
            </a:solidFill>
            <a:effectLst/>
            <a:latin typeface="Arial" charset="0"/>
            <a:ea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FF3300"/>
            </a:solidFill>
            <a:effectLst/>
            <a:latin typeface="Arial" charset="0"/>
            <a:ea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8713</TotalTime>
  <Words>2809</Words>
  <Application>Microsoft Office PowerPoint</Application>
  <PresentationFormat>On-screen Show (4:3)</PresentationFormat>
  <Paragraphs>319</Paragraphs>
  <Slides>36</Slides>
  <Notes>0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8" baseType="lpstr">
      <vt:lpstr>Default Design</vt:lpstr>
      <vt:lpstr>Equation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</vt:vector>
  </TitlesOfParts>
  <Company> ipds</Company>
  <LinksUpToDate>false</LinksUpToDate>
  <SharedDoc>false</SharedDoc>
  <HyperlinksChanged>false</HyperlinksChanged>
  <AppVersion>12.0001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jmh</dc:creator>
  <cp:lastModifiedBy>Jonathan Harrington</cp:lastModifiedBy>
  <cp:revision>175</cp:revision>
  <dcterms:created xsi:type="dcterms:W3CDTF">2008-04-29T06:47:56Z</dcterms:created>
  <dcterms:modified xsi:type="dcterms:W3CDTF">2008-04-29T06:50:25Z</dcterms:modified>
</cp:coreProperties>
</file>