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sldIdLst>
    <p:sldId id="306" r:id="rId2"/>
    <p:sldId id="336" r:id="rId3"/>
    <p:sldId id="339" r:id="rId4"/>
    <p:sldId id="335" r:id="rId5"/>
    <p:sldId id="337" r:id="rId6"/>
    <p:sldId id="320" r:id="rId7"/>
    <p:sldId id="321" r:id="rId8"/>
    <p:sldId id="322" r:id="rId9"/>
    <p:sldId id="323" r:id="rId10"/>
    <p:sldId id="340" r:id="rId11"/>
    <p:sldId id="341" r:id="rId12"/>
    <p:sldId id="358" r:id="rId13"/>
    <p:sldId id="342" r:id="rId14"/>
    <p:sldId id="343" r:id="rId15"/>
    <p:sldId id="356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7" r:id="rId26"/>
    <p:sldId id="353" r:id="rId27"/>
    <p:sldId id="354" r:id="rId28"/>
    <p:sldId id="35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2046" autoAdjust="0"/>
    <p:restoredTop sz="86425" autoAdjust="0"/>
  </p:normalViewPr>
  <p:slideViewPr>
    <p:cSldViewPr snapToObjects="1">
      <p:cViewPr>
        <p:scale>
          <a:sx n="125" d="100"/>
          <a:sy n="125" d="100"/>
        </p:scale>
        <p:origin x="-123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7/9/09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hil.rice.edu/byrne/psyc502/notes/2007_11_15_repmeas1.ppt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650" y="388202"/>
            <a:ext cx="61341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Messwiederholungen. (fortgesetzt)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1736972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329066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anova3.txt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043535"/>
            <a:ext cx="76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anova1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6300" y="3505200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"anova1",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26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1. Das Problem mit mehreren Werten pro Zelle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4953000"/>
            <a:ext cx="5181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2.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2429471"/>
            <a:ext cx="50292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Bitte anova1 neu herunterladen!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1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8768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Wir brauchen den Wort-Effekt nicht zu berichten, weil das uns nicht interessiert </a:t>
            </a:r>
            <a:r>
              <a:rPr lang="en-US" sz="2400" dirty="0" smtClean="0">
                <a:cs typeface="Arial"/>
              </a:rPr>
              <a:t>–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b="1" dirty="0" smtClean="0">
                <a:cs typeface="Arial"/>
              </a:rPr>
              <a:t>war nicht Bestandteil der Fragestellung</a:t>
            </a:r>
            <a:r>
              <a:rPr lang="de-DE" sz="2400" dirty="0" smtClean="0">
                <a:cs typeface="Arial"/>
              </a:rPr>
              <a:t>: unterscheiden sich alt und jung in F2?.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429000"/>
            <a:ext cx="7696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cs typeface="Arial"/>
              </a:rPr>
              <a:t>Alter hatte einen signifikanten Einfluss auf F2 (F(1, 10)=14.9, p &lt; 0.01) und es gab eine signifikante Interaktion zwischen Alter und Wort (F(2, 9) = 5.5, p &lt; 0.05).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35632"/>
            <a:ext cx="579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interaction.plot(F2m[,4], F2m[,3], F2m[,1])</a:t>
            </a:r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in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0659"/>
              <a:stretch>
                <a:fillRect/>
              </a:stretch>
            </p:blipFill>
          </mc:Choice>
          <mc:Fallback>
            <p:blipFill>
              <a:blip r:embed="rId3"/>
              <a:srcRect t="10659"/>
              <a:stretch>
                <a:fillRect/>
              </a:stretch>
            </p:blipFill>
          </mc:Fallback>
        </mc:AlternateContent>
        <p:spPr>
          <a:xfrm>
            <a:off x="914400" y="766465"/>
            <a:ext cx="6781800" cy="551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tests</a:t>
            </a:r>
            <a:r>
              <a:rPr lang="de-DE" sz="2400" dirty="0" smtClean="0">
                <a:latin typeface="Arial"/>
                <a:cs typeface="Arial"/>
              </a:rPr>
              <a:t> und </a:t>
            </a:r>
            <a:r>
              <a:rPr lang="de-DE" sz="2400" dirty="0" err="1" smtClean="0">
                <a:latin typeface="Arial"/>
                <a:cs typeface="Arial"/>
              </a:rPr>
              <a:t>RM-(M)anovas</a:t>
            </a:r>
            <a:endParaRPr lang="de-DE" sz="2400" dirty="0" smtClean="0">
              <a:latin typeface="Arial"/>
              <a:cs typeface="Arial"/>
            </a:endParaRPr>
          </a:p>
        </p:txBody>
      </p:sp>
      <p:pic>
        <p:nvPicPr>
          <p:cNvPr id="3" name="Picture 2" descr="463px-The_Scre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450" y="838200"/>
            <a:ext cx="4527550" cy="5863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16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 Keating: "One reason students sometimes avoid Repeated Measures analyses is that there is no automatic option for post-hoc tests."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http://www.linguistics.ucla.edu/faciliti/facilities/statistics/rm.htm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259997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‘Standard </a:t>
            </a:r>
            <a:r>
              <a:rPr lang="en-US" sz="2400" dirty="0" err="1" smtClean="0"/>
              <a:t>posthoc</a:t>
            </a:r>
            <a:r>
              <a:rPr lang="en-US" sz="2400" dirty="0" smtClean="0"/>
              <a:t> procedures (</a:t>
            </a:r>
            <a:r>
              <a:rPr lang="en-US" sz="2400" dirty="0" err="1" smtClean="0"/>
              <a:t>Tukey</a:t>
            </a:r>
            <a:r>
              <a:rPr lang="en-US" sz="2400" dirty="0" smtClean="0"/>
              <a:t>, R-E-G-W) have  not been well-developed for repeated measures …'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hlinkClick r:id="rId2"/>
              </a:rPr>
              <a:t>http://chil.rice.edu/byrne/psyc502/notes/2007_11_15_repmeas1.ppt.pdf 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226368"/>
            <a:ext cx="449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RM-(M)anovas und post-hoc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6368"/>
            <a:ext cx="449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smtClean="0">
                <a:cs typeface="Arial"/>
              </a:rPr>
              <a:t>RM-(M)anovas und post-hoc Tests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79901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Für </a:t>
            </a:r>
            <a:r>
              <a:rPr lang="de-DE" sz="2400" dirty="0" err="1" smtClean="0">
                <a:cs typeface="Arial"/>
              </a:rPr>
              <a:t>RM-(M)anovas</a:t>
            </a:r>
            <a:r>
              <a:rPr lang="de-DE" sz="2400" dirty="0" smtClean="0">
                <a:cs typeface="Arial"/>
              </a:rPr>
              <a:t> lässt sich also ein </a:t>
            </a:r>
            <a:r>
              <a:rPr lang="de-DE" sz="2400" dirty="0" err="1" smtClean="0">
                <a:cs typeface="Arial"/>
              </a:rPr>
              <a:t>Tukey-Test</a:t>
            </a:r>
            <a:r>
              <a:rPr lang="de-DE" sz="2400" dirty="0" smtClean="0">
                <a:cs typeface="Arial"/>
              </a:rPr>
              <a:t> leider kaum anwenden.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Daher wird stattdessen </a:t>
            </a:r>
            <a:r>
              <a:rPr lang="de-DE" sz="2400" b="1" dirty="0" smtClean="0">
                <a:cs typeface="Arial"/>
              </a:rPr>
              <a:t>ein </a:t>
            </a:r>
            <a:r>
              <a:rPr lang="de-DE" sz="2400" b="1" dirty="0" err="1" smtClean="0">
                <a:cs typeface="Arial"/>
              </a:rPr>
              <a:t>post-hoc</a:t>
            </a:r>
            <a:r>
              <a:rPr lang="de-DE" sz="2400" b="1" dirty="0" smtClean="0">
                <a:cs typeface="Arial"/>
              </a:rPr>
              <a:t> </a:t>
            </a:r>
            <a:r>
              <a:rPr lang="de-DE" sz="2400" b="1" dirty="0" err="1" smtClean="0">
                <a:cs typeface="Arial"/>
              </a:rPr>
              <a:t>t-test</a:t>
            </a:r>
            <a:r>
              <a:rPr lang="de-DE" sz="2400" b="1" dirty="0" smtClean="0">
                <a:cs typeface="Arial"/>
              </a:rPr>
              <a:t> mit </a:t>
            </a:r>
            <a:r>
              <a:rPr lang="de-DE" sz="2400" b="1" dirty="0" err="1" smtClean="0">
                <a:cs typeface="Arial"/>
              </a:rPr>
              <a:t>Bonferroni</a:t>
            </a:r>
            <a:r>
              <a:rPr lang="de-DE" sz="2400" b="1" dirty="0" smtClean="0">
                <a:cs typeface="Arial"/>
              </a:rPr>
              <a:t> Korrektur</a:t>
            </a:r>
            <a:r>
              <a:rPr lang="de-DE" sz="2400" dirty="0" smtClean="0">
                <a:cs typeface="Arial"/>
              </a:rPr>
              <a:t> angewandt.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Das Prinzip ist das gleiche: je mehr Tests wir </a:t>
            </a:r>
            <a:r>
              <a:rPr lang="de-DE" sz="2400" dirty="0" err="1" smtClean="0">
                <a:cs typeface="Arial"/>
              </a:rPr>
              <a:t>post-hoc</a:t>
            </a:r>
            <a:r>
              <a:rPr lang="de-DE" sz="2400" dirty="0" smtClean="0">
                <a:cs typeface="Arial"/>
              </a:rPr>
              <a:t> anwenden, um so wahrscheinlich ist es, dass wir Signifikanzen per Zufall bekommen werden. Der </a:t>
            </a:r>
            <a:r>
              <a:rPr lang="de-DE" sz="2400" dirty="0" err="1" smtClean="0">
                <a:cs typeface="Arial"/>
              </a:rPr>
              <a:t>Tukey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Bonferroni-adjusted</a:t>
            </a:r>
            <a:r>
              <a:rPr lang="de-DE" sz="2400" dirty="0" smtClean="0">
                <a:cs typeface="Arial"/>
              </a:rPr>
              <a:t> Tests sind Maßnahmen dagegen.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1054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Bonferroni-Korrektur</a:t>
            </a:r>
            <a:r>
              <a:rPr lang="de-DE" sz="2400" dirty="0" smtClean="0">
                <a:cs typeface="Arial"/>
              </a:rPr>
              <a:t>: Der Wahrscheinlichkeitswert der </a:t>
            </a:r>
            <a:r>
              <a:rPr lang="de-DE" sz="2400" dirty="0" err="1" smtClean="0">
                <a:cs typeface="Arial"/>
              </a:rPr>
              <a:t>inviduellen</a:t>
            </a:r>
            <a:r>
              <a:rPr lang="de-DE" sz="2400" dirty="0" smtClean="0">
                <a:cs typeface="Arial"/>
              </a:rPr>
              <a:t> Tests wird mit der </a:t>
            </a:r>
            <a:r>
              <a:rPr lang="de-DE" sz="2400" b="1" dirty="0" smtClean="0">
                <a:cs typeface="Arial"/>
              </a:rPr>
              <a:t>Anzahl der theoretisch möglichen paarweise Tests</a:t>
            </a:r>
            <a:r>
              <a:rPr lang="de-DE" sz="2400" dirty="0" smtClean="0">
                <a:cs typeface="Arial"/>
              </a:rPr>
              <a:t> multipliziert.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Die Dauer, </a:t>
            </a:r>
            <a:r>
              <a:rPr lang="de-DE" sz="2400" i="1" dirty="0" smtClean="0">
                <a:cs typeface="Arial"/>
              </a:rPr>
              <a:t>D</a:t>
            </a:r>
            <a:r>
              <a:rPr lang="de-DE" sz="2400" dirty="0" smtClean="0">
                <a:cs typeface="Arial"/>
              </a:rPr>
              <a:t>,  (ms) wurde gemessen zwischen dem </a:t>
            </a:r>
            <a:r>
              <a:rPr lang="de-DE" sz="2400" dirty="0" err="1" smtClean="0">
                <a:cs typeface="Arial"/>
              </a:rPr>
              <a:t>Silbenonset</a:t>
            </a:r>
            <a:r>
              <a:rPr lang="de-DE" sz="2400" dirty="0" smtClean="0">
                <a:cs typeface="Arial"/>
              </a:rPr>
              <a:t> und dem H* Tonakzent in </a:t>
            </a:r>
            <a:r>
              <a:rPr lang="de-DE" sz="2400" dirty="0" err="1" smtClean="0">
                <a:cs typeface="Arial"/>
              </a:rPr>
              <a:t>äußerungsinitialen</a:t>
            </a:r>
            <a:r>
              <a:rPr lang="de-DE" sz="2400" dirty="0" smtClean="0">
                <a:cs typeface="Arial"/>
              </a:rPr>
              <a:t> Silben (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i="1" u="sng" dirty="0" smtClean="0">
                <a:cs typeface="Arial"/>
              </a:rPr>
              <a:t>näch</a:t>
            </a:r>
            <a:r>
              <a:rPr lang="de-DE" sz="2400" i="1" dirty="0" smtClean="0">
                <a:cs typeface="Arial"/>
              </a:rPr>
              <a:t>stes</a:t>
            </a:r>
            <a:r>
              <a:rPr lang="de-DE" sz="2400" dirty="0" smtClean="0">
                <a:cs typeface="Arial"/>
              </a:rPr>
              <a:t>) und -finalen Silben (</a:t>
            </a:r>
            <a:r>
              <a:rPr lang="de-DE" sz="2400" i="1" dirty="0" smtClean="0">
                <a:cs typeface="Arial"/>
              </a:rPr>
              <a:t>dem</a:t>
            </a:r>
            <a:r>
              <a:rPr lang="de-DE" sz="2400" i="1" u="sng" dirty="0" smtClean="0">
                <a:cs typeface="Arial"/>
              </a:rPr>
              <a:t>nächst</a:t>
            </a:r>
            <a:r>
              <a:rPr lang="de-DE" sz="2400" dirty="0" smtClean="0">
                <a:cs typeface="Arial"/>
              </a:rPr>
              <a:t>) jeweils von 10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799" y="4308901"/>
            <a:ext cx="702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vom Dialekt und/oder der Position beeinflusst?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5454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"))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Dial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factor(dr.t$b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lm(dr.t$d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Dial)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Anova(dr.lm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=~Position)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1242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Dial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702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27595"/>
            <a:ext cx="4606006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Type II Repeated Measures MANOVA Tests: </a:t>
            </a:r>
            <a:r>
              <a:rPr lang="en-US" sz="1600" dirty="0" err="1" smtClean="0">
                <a:latin typeface="Courier"/>
                <a:cs typeface="Courier"/>
              </a:rPr>
              <a:t>Pillai</a:t>
            </a:r>
            <a:r>
              <a:rPr lang="en-US" sz="1600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sz="1600" dirty="0" smtClean="0">
                <a:latin typeface="Courier"/>
                <a:cs typeface="Courier"/>
              </a:rPr>
              <a:t>             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test stat approx F num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den </a:t>
            </a:r>
            <a:r>
              <a:rPr lang="en-US" sz="1600" dirty="0" err="1" smtClean="0">
                <a:latin typeface="Courier"/>
                <a:cs typeface="Courier"/>
              </a:rPr>
              <a:t>Df</a:t>
            </a:r>
            <a:r>
              <a:rPr lang="en-US" sz="1600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Dial           1     0.581   11.081      1      8 0.0104034 *  </a:t>
            </a:r>
          </a:p>
          <a:p>
            <a:r>
              <a:rPr lang="en-US" sz="1600" dirty="0" smtClean="0">
                <a:latin typeface="Courier"/>
                <a:cs typeface="Courier"/>
              </a:rPr>
              <a:t>Position       1     0.925   98.547      1      8 8.965e-06 ***</a:t>
            </a:r>
          </a:p>
          <a:p>
            <a:r>
              <a:rPr lang="en-US" sz="1600" dirty="0" err="1" smtClean="0">
                <a:latin typeface="Courier"/>
                <a:cs typeface="Courier"/>
              </a:rPr>
              <a:t>Dial:Position</a:t>
            </a:r>
            <a:r>
              <a:rPr lang="en-US" sz="1600" dirty="0" smtClean="0">
                <a:latin typeface="Courier"/>
                <a:cs typeface="Courier"/>
              </a:rPr>
              <a:t>  1     0.842   42.488      1      8 0.0001845 ***</a:t>
            </a:r>
            <a:endParaRPr lang="de-DE" sz="1600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03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1750367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"/>
                <a:cs typeface="Arial"/>
              </a:rPr>
              <a:t>interaction.plot(Dialekt</a:t>
            </a:r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, Position, D)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5021" y="3800564"/>
            <a:ext cx="221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Interpretation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3021" y="4446895"/>
            <a:ext cx="4270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B und SH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3021" y="5410200"/>
            <a:ext cx="42709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Die Unterschiede zwischen </a:t>
            </a:r>
            <a:r>
              <a:rPr lang="de-DE" sz="2400" dirty="0" err="1" smtClean="0">
                <a:cs typeface="Arial"/>
              </a:rPr>
              <a:t>initialer</a:t>
            </a:r>
            <a:r>
              <a:rPr lang="de-DE" sz="2400" dirty="0" smtClean="0">
                <a:cs typeface="Arial"/>
              </a:rPr>
              <a:t> und finaler Position sind für B, nicht für SH signifikant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3021" y="2212032"/>
            <a:ext cx="4034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Fragestellung(en</a:t>
            </a:r>
            <a:r>
              <a:rPr lang="de-DE" sz="2400" dirty="0" smtClean="0">
                <a:cs typeface="Arial"/>
              </a:rPr>
              <a:t>):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1734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399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1. Die Faktoren miteinander kreuzen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2256948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2.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aller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möglichen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Paare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davon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durchführen</a:t>
            </a:r>
            <a:endParaRPr lang="de-DE" sz="2400" dirty="0" smtClean="0"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1000" y="779620"/>
            <a:ext cx="8458200" cy="1477328"/>
            <a:chOff x="381000" y="779620"/>
            <a:chExt cx="8458200" cy="1477328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995064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cs typeface="Arial"/>
                </a:rPr>
                <a:t>expand.grid(unique(Dialekt</a:t>
              </a:r>
              <a:r>
                <a:rPr lang="en-US" sz="2400" dirty="0" smtClean="0">
                  <a:solidFill>
                    <a:srgbClr val="FF0000"/>
                  </a:solidFill>
                  <a:cs typeface="Arial"/>
                </a:rPr>
                <a:t>), </a:t>
              </a:r>
              <a:r>
                <a:rPr lang="en-US" sz="2400" dirty="0" err="1" smtClean="0">
                  <a:solidFill>
                    <a:srgbClr val="FF0000"/>
                  </a:solidFill>
                  <a:cs typeface="Arial"/>
                </a:rPr>
                <a:t>unique(Position</a:t>
              </a:r>
              <a:r>
                <a:rPr lang="en-US" sz="2400" dirty="0" smtClean="0">
                  <a:solidFill>
                    <a:srgbClr val="FF0000"/>
                  </a:solidFill>
                  <a:cs typeface="Arial"/>
                </a:rPr>
                <a:t>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477000" y="779620"/>
              <a:ext cx="23622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latin typeface="Courier"/>
                  <a:cs typeface="Courier"/>
                </a:rPr>
                <a:t> Var1    Var2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1   SH initial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2    B initial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3   SH   final</a:t>
              </a:r>
            </a:p>
            <a:p>
              <a:r>
                <a:rPr lang="en-US" b="1" dirty="0" smtClean="0">
                  <a:latin typeface="Courier"/>
                  <a:cs typeface="Courier"/>
                </a:rPr>
                <a:t>4    B   final</a:t>
              </a:r>
              <a:endParaRPr lang="de-DE" b="1" dirty="0">
                <a:latin typeface="Courier"/>
                <a:cs typeface="Courier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66700" y="405744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3366FF"/>
                </a:solidFill>
                <a:cs typeface="Arial"/>
              </a:rPr>
              <a:t>3. Aussuchen, welche Tests wir brauchen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" y="4519105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4. </a:t>
            </a:r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Korrektur: </a:t>
            </a:r>
            <a:r>
              <a:rPr lang="en-US" sz="2400" dirty="0" smtClean="0">
                <a:cs typeface="Arial"/>
              </a:rPr>
              <a:t>den </a:t>
            </a:r>
            <a:r>
              <a:rPr lang="en-US" sz="2400" dirty="0" err="1" smtClean="0">
                <a:cs typeface="Arial"/>
              </a:rPr>
              <a:t>Wahrscheinlichkeitswert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Anzahl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Tests </a:t>
            </a:r>
            <a:r>
              <a:rPr lang="en-US" sz="2400" dirty="0" err="1" smtClean="0">
                <a:cs typeface="Arial"/>
              </a:rPr>
              <a:t>multiplizieren</a:t>
            </a:r>
            <a:r>
              <a:rPr lang="de-DE" sz="2400" dirty="0" smtClean="0">
                <a:cs typeface="Arial"/>
              </a:rPr>
              <a:t> 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6700" y="2718613"/>
            <a:ext cx="6743700" cy="1200328"/>
            <a:chOff x="266700" y="2718613"/>
            <a:chExt cx="6743700" cy="1200328"/>
          </a:xfrm>
        </p:grpSpPr>
        <p:sp>
          <p:nvSpPr>
            <p:cNvPr id="7" name="TextBox 6"/>
            <p:cNvSpPr txBox="1"/>
            <p:nvPr/>
          </p:nvSpPr>
          <p:spPr>
            <a:xfrm>
              <a:off x="266700" y="2718613"/>
              <a:ext cx="31242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cs typeface="Arial"/>
                </a:rPr>
                <a:t>SH-initial </a:t>
              </a:r>
              <a:r>
                <a:rPr lang="en-US" sz="2400" dirty="0" err="1" smtClean="0">
                  <a:cs typeface="Arial"/>
                </a:rPr>
                <a:t>mit</a:t>
              </a:r>
              <a:r>
                <a:rPr lang="en-US" sz="2400" dirty="0" smtClean="0">
                  <a:cs typeface="Arial"/>
                </a:rPr>
                <a:t> SH-final</a:t>
              </a:r>
            </a:p>
            <a:p>
              <a:r>
                <a:rPr lang="en-US" sz="2400" dirty="0" smtClean="0">
                  <a:solidFill>
                    <a:srgbClr val="3366FF"/>
                  </a:solidFill>
                  <a:cs typeface="Arial"/>
                </a:rPr>
                <a:t>SH-initial </a:t>
              </a:r>
              <a:r>
                <a:rPr lang="en-US" sz="2400" dirty="0" err="1" smtClean="0">
                  <a:solidFill>
                    <a:srgbClr val="3366FF"/>
                  </a:solidFill>
                  <a:cs typeface="Arial"/>
                </a:rPr>
                <a:t>mit</a:t>
              </a:r>
              <a:r>
                <a:rPr lang="en-US" sz="2400" dirty="0" smtClean="0">
                  <a:solidFill>
                    <a:srgbClr val="3366FF"/>
                  </a:solidFill>
                  <a:cs typeface="Arial"/>
                </a:rPr>
                <a:t> B-initial</a:t>
              </a:r>
            </a:p>
            <a:p>
              <a:r>
                <a:rPr lang="en-US" sz="2400" dirty="0" smtClean="0">
                  <a:cs typeface="Arial"/>
                </a:rPr>
                <a:t>SH-initial </a:t>
              </a:r>
              <a:r>
                <a:rPr lang="en-US" sz="2400" dirty="0" err="1" smtClean="0">
                  <a:cs typeface="Arial"/>
                </a:rPr>
                <a:t>mit</a:t>
              </a:r>
              <a:r>
                <a:rPr lang="en-US" sz="2400" dirty="0" smtClean="0">
                  <a:cs typeface="Arial"/>
                </a:rPr>
                <a:t> B-final</a:t>
              </a:r>
              <a:endParaRPr lang="de-DE" sz="2400" dirty="0" smtClean="0"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2718613"/>
              <a:ext cx="30480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cs typeface="Arial"/>
                </a:rPr>
                <a:t>SH-final </a:t>
              </a:r>
              <a:r>
                <a:rPr lang="en-US" sz="2400" dirty="0" err="1" smtClean="0">
                  <a:cs typeface="Arial"/>
                </a:rPr>
                <a:t>mit</a:t>
              </a:r>
              <a:r>
                <a:rPr lang="en-US" sz="2400" dirty="0" smtClean="0">
                  <a:cs typeface="Arial"/>
                </a:rPr>
                <a:t> B-initial</a:t>
              </a:r>
            </a:p>
            <a:p>
              <a:r>
                <a:rPr lang="en-US" sz="2400" dirty="0" smtClean="0">
                  <a:solidFill>
                    <a:srgbClr val="3366FF"/>
                  </a:solidFill>
                  <a:cs typeface="Arial"/>
                </a:rPr>
                <a:t>SH-final </a:t>
              </a:r>
              <a:r>
                <a:rPr lang="en-US" sz="2400" dirty="0" err="1" smtClean="0">
                  <a:solidFill>
                    <a:srgbClr val="3366FF"/>
                  </a:solidFill>
                  <a:cs typeface="Arial"/>
                </a:rPr>
                <a:t>mit</a:t>
              </a:r>
              <a:r>
                <a:rPr lang="en-US" sz="2400" dirty="0" smtClean="0">
                  <a:solidFill>
                    <a:srgbClr val="3366FF"/>
                  </a:solidFill>
                  <a:cs typeface="Arial"/>
                </a:rPr>
                <a:t> B-final</a:t>
              </a:r>
            </a:p>
            <a:p>
              <a:r>
                <a:rPr lang="en-US" sz="2400" dirty="0" smtClean="0">
                  <a:cs typeface="Arial"/>
                </a:rPr>
                <a:t>B-initial </a:t>
              </a:r>
              <a:r>
                <a:rPr lang="en-US" sz="2400" dirty="0" err="1" smtClean="0">
                  <a:cs typeface="Arial"/>
                </a:rPr>
                <a:t>mit</a:t>
              </a:r>
              <a:r>
                <a:rPr lang="en-US" sz="2400" dirty="0" smtClean="0">
                  <a:cs typeface="Arial"/>
                </a:rPr>
                <a:t> B-final</a:t>
              </a:r>
              <a:endParaRPr lang="de-DE" sz="2400" dirty="0" smtClean="0">
                <a:cs typeface="Arial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6700" y="5562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zB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wenn</a:t>
            </a:r>
            <a:r>
              <a:rPr lang="en-US" sz="2400" dirty="0" smtClean="0">
                <a:cs typeface="Arial"/>
              </a:rPr>
              <a:t> SH-initial </a:t>
            </a:r>
            <a:r>
              <a:rPr lang="en-US" sz="2400" dirty="0" err="1" smtClean="0">
                <a:cs typeface="Arial"/>
              </a:rPr>
              <a:t>vs</a:t>
            </a:r>
            <a:r>
              <a:rPr lang="en-US" sz="2400" dirty="0" smtClean="0">
                <a:cs typeface="Arial"/>
              </a:rPr>
              <a:t> SH-final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= 0.035,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: 0.035 * 6 = 0.21 (</a:t>
            </a:r>
            <a:r>
              <a:rPr lang="en-US" sz="2400" dirty="0" err="1" smtClean="0">
                <a:cs typeface="Arial"/>
              </a:rPr>
              <a:t>weil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es</a:t>
            </a:r>
            <a:r>
              <a:rPr lang="en-US" sz="2400" dirty="0" smtClean="0">
                <a:cs typeface="Arial"/>
              </a:rPr>
              <a:t> 6 </a:t>
            </a:r>
            <a:r>
              <a:rPr lang="en-US" sz="2400" dirty="0" err="1" smtClean="0">
                <a:cs typeface="Arial"/>
              </a:rPr>
              <a:t>mögliche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Testpaare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gibt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1734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33399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1. Die Faktoren miteinander kreuzen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99506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595959"/>
                </a:solidFill>
                <a:cs typeface="Arial"/>
              </a:rPr>
              <a:t>2.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t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-tests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aller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möglichen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Paare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davon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durchführen</a:t>
            </a:r>
            <a:endParaRPr lang="de-DE" sz="2400" dirty="0" smtClean="0">
              <a:solidFill>
                <a:srgbClr val="595959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45672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Der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allgemeine</a:t>
            </a:r>
            <a:r>
              <a:rPr lang="en-US" sz="2400" dirty="0" smtClean="0">
                <a:latin typeface="+mj-lt"/>
                <a:cs typeface="Arial"/>
              </a:rPr>
              <a:t> Fall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066329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Fur </a:t>
            </a:r>
            <a:r>
              <a:rPr lang="en-US" sz="2400" i="1" dirty="0" err="1" smtClean="0">
                <a:latin typeface="+mj-lt"/>
                <a:cs typeface="Arial"/>
              </a:rPr>
              <a:t>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Stufen-Kombinationen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 n!/(n-2)!2!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paarweise</a:t>
            </a:r>
            <a:r>
              <a:rPr lang="en-US" sz="2400" dirty="0" smtClean="0">
                <a:latin typeface="+mj-lt"/>
                <a:cs typeface="Arial"/>
              </a:rPr>
              <a:t> Tests.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056929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zB</a:t>
            </a:r>
            <a:endParaRPr lang="en-US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* </a:t>
            </a:r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= Hessen, Bayern, S-H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= M, W</a:t>
            </a:r>
          </a:p>
          <a:p>
            <a:r>
              <a:rPr lang="en-US" sz="2400" dirty="0" smtClean="0">
                <a:latin typeface="+mj-lt"/>
                <a:cs typeface="Arial"/>
              </a:rPr>
              <a:t>Position = initial, medial, final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33400" y="5190529"/>
            <a:ext cx="8229600" cy="1223666"/>
            <a:chOff x="533400" y="5190529"/>
            <a:chExt cx="8229600" cy="1223666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5190529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+mj-lt"/>
                  <a:cs typeface="Arial"/>
                </a:rPr>
                <a:t>Wir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haben</a:t>
              </a:r>
              <a:r>
                <a:rPr lang="en-US" sz="2400" dirty="0" smtClean="0">
                  <a:latin typeface="+mj-lt"/>
                  <a:cs typeface="Arial"/>
                </a:rPr>
                <a:t> 3 </a:t>
              </a:r>
              <a:r>
                <a:rPr lang="en-US" sz="2400" dirty="0" err="1" smtClean="0">
                  <a:latin typeface="+mj-lt"/>
                  <a:cs typeface="Arial"/>
                </a:rPr>
                <a:t>x</a:t>
              </a:r>
              <a:r>
                <a:rPr lang="en-US" sz="2400" dirty="0" smtClean="0">
                  <a:latin typeface="+mj-lt"/>
                  <a:cs typeface="Arial"/>
                </a:rPr>
                <a:t> 2 </a:t>
              </a:r>
              <a:r>
                <a:rPr lang="en-US" sz="2400" dirty="0" err="1" smtClean="0">
                  <a:latin typeface="+mj-lt"/>
                  <a:cs typeface="Arial"/>
                </a:rPr>
                <a:t>x</a:t>
              </a:r>
              <a:r>
                <a:rPr lang="en-US" sz="2400" dirty="0" smtClean="0">
                  <a:latin typeface="+mj-lt"/>
                  <a:cs typeface="Arial"/>
                </a:rPr>
                <a:t> 3 = 18 </a:t>
              </a:r>
              <a:r>
                <a:rPr lang="en-US" sz="2400" dirty="0" err="1" smtClean="0">
                  <a:latin typeface="+mj-lt"/>
                  <a:cs typeface="Arial"/>
                </a:rPr>
                <a:t>Stufen-Kombinationen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595253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  <a:cs typeface="Arial"/>
                </a:rPr>
                <a:t>Das </a:t>
              </a:r>
              <a:r>
                <a:rPr lang="en-US" sz="2400" dirty="0" err="1" smtClean="0">
                  <a:latin typeface="+mj-lt"/>
                  <a:cs typeface="Arial"/>
                </a:rPr>
                <a:t>gibt</a:t>
              </a:r>
              <a:r>
                <a:rPr lang="en-US" sz="2400" dirty="0" smtClean="0">
                  <a:latin typeface="+mj-lt"/>
                  <a:cs typeface="Arial"/>
                </a:rPr>
                <a:t> 18!/16!2! = 18 </a:t>
              </a:r>
              <a:r>
                <a:rPr lang="en-US" sz="2400" dirty="0" err="1" smtClean="0">
                  <a:latin typeface="+mj-lt"/>
                  <a:cs typeface="Arial"/>
                </a:rPr>
                <a:t>x</a:t>
              </a:r>
              <a:r>
                <a:rPr lang="en-US" sz="2400" dirty="0" smtClean="0">
                  <a:latin typeface="+mj-lt"/>
                  <a:cs typeface="Arial"/>
                </a:rPr>
                <a:t> 17/2 = 153 </a:t>
              </a:r>
              <a:r>
                <a:rPr lang="en-US" sz="2400" dirty="0" err="1" smtClean="0">
                  <a:latin typeface="+mj-lt"/>
                  <a:cs typeface="Arial"/>
                </a:rPr>
                <a:t>mögliche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paarweise</a:t>
              </a:r>
              <a:r>
                <a:rPr lang="en-US" sz="2400" dirty="0" smtClean="0">
                  <a:latin typeface="+mj-lt"/>
                  <a:cs typeface="Arial"/>
                </a:rPr>
                <a:t> Tests.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1. Wiederholungen in derselben Zelle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666" y="533400"/>
            <a:ext cx="7173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allen bislang untersuchten </a:t>
            </a:r>
            <a:r>
              <a:rPr lang="de-DE" sz="2400" dirty="0" err="1" smtClean="0">
                <a:latin typeface="Arial"/>
                <a:cs typeface="Arial"/>
              </a:rPr>
              <a:t>ANOVAs</a:t>
            </a:r>
            <a:r>
              <a:rPr lang="de-DE" sz="2400" dirty="0" smtClean="0">
                <a:latin typeface="Arial"/>
                <a:cs typeface="Arial"/>
              </a:rPr>
              <a:t> gab es </a:t>
            </a:r>
            <a:r>
              <a:rPr lang="de-DE" sz="2400" b="1" dirty="0" smtClean="0">
                <a:latin typeface="Arial"/>
                <a:cs typeface="Arial"/>
              </a:rPr>
              <a:t>einen Wert pro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b="1" dirty="0" smtClean="0">
                <a:latin typeface="Arial"/>
                <a:cs typeface="Arial"/>
              </a:rPr>
              <a:t>. pro Zelle</a:t>
            </a:r>
            <a:r>
              <a:rPr lang="de-DE" sz="2400" dirty="0" smtClean="0">
                <a:latin typeface="Arial"/>
                <a:cs typeface="Arial"/>
              </a:rPr>
              <a:t>. z.B. 2 Faktoren mit 3 und 2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n, dann 6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, also einen Wert pro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n-Kombination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5562" y="314651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239" y="451588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9989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186" y="451588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9701" y="383231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56130" y="383231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5755" y="383231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63378" y="451588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7871" y="245848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9701" y="245848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048139" y="448034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rot="5400000">
            <a:off x="4815566" y="426811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261950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6057" y="451588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6807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43004" y="451588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6864957" y="448033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32384" y="426811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7078768" y="426811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4" idx="2"/>
          </p:cNvCxnSpPr>
          <p:nvPr/>
        </p:nvCxnSpPr>
        <p:spPr>
          <a:xfrm flipV="1">
            <a:off x="5215736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71708" y="360818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865563" y="310484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76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92316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38627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9606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65618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1929" y="481622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292014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696" y="352082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539" y="344239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700" y="302566"/>
            <a:ext cx="533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914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595959"/>
                </a:solidFill>
                <a:cs typeface="Arial"/>
              </a:rPr>
              <a:t>2.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t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-tests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aller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möglichen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Paare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davon</a:t>
            </a:r>
            <a:r>
              <a:rPr lang="en-US" sz="2400" dirty="0" smtClean="0">
                <a:solidFill>
                  <a:srgbClr val="595959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595959"/>
                </a:solidFill>
                <a:cs typeface="Arial"/>
              </a:rPr>
              <a:t>durchführen</a:t>
            </a:r>
            <a:endParaRPr lang="de-DE" sz="2400" dirty="0" smtClean="0">
              <a:solidFill>
                <a:srgbClr val="595959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3695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SH-final</a:t>
            </a:r>
          </a:p>
          <a:p>
            <a:r>
              <a:rPr lang="en-US" sz="2400" dirty="0" smtClean="0">
                <a:solidFill>
                  <a:srgbClr val="3366FF"/>
                </a:solidFill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3366FF"/>
                </a:solidFill>
                <a:latin typeface="+mj-lt"/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latin typeface="+mj-lt"/>
                <a:cs typeface="Arial"/>
              </a:rPr>
              <a:t> B-initial</a:t>
            </a:r>
          </a:p>
          <a:p>
            <a:r>
              <a:rPr lang="en-US" sz="2400" dirty="0" smtClean="0"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B-final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2639" y="2667000"/>
            <a:ext cx="36055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SH-final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B-initial</a:t>
            </a:r>
          </a:p>
          <a:p>
            <a:r>
              <a:rPr lang="en-US" sz="2400" dirty="0" smtClean="0">
                <a:solidFill>
                  <a:srgbClr val="3366FF"/>
                </a:solidFill>
                <a:latin typeface="+mj-lt"/>
                <a:cs typeface="Arial"/>
              </a:rPr>
              <a:t>SH-final </a:t>
            </a:r>
            <a:r>
              <a:rPr lang="en-US" sz="2400" dirty="0" err="1" smtClean="0">
                <a:solidFill>
                  <a:srgbClr val="3366FF"/>
                </a:solidFill>
                <a:latin typeface="+mj-lt"/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latin typeface="+mj-lt"/>
                <a:cs typeface="Arial"/>
              </a:rPr>
              <a:t> B-final</a:t>
            </a:r>
          </a:p>
          <a:p>
            <a:r>
              <a:rPr lang="en-US" sz="2400" dirty="0" smtClean="0">
                <a:latin typeface="+mj-lt"/>
                <a:cs typeface="Arial"/>
              </a:rPr>
              <a:t>B-initial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B-final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Einige sind als gepaarte </a:t>
            </a:r>
            <a:r>
              <a:rPr lang="de-DE" sz="2400" dirty="0" err="1" smtClean="0">
                <a:cs typeface="Arial"/>
              </a:rPr>
              <a:t>t-tests</a:t>
            </a:r>
            <a:r>
              <a:rPr lang="de-DE" sz="2400" dirty="0" smtClean="0">
                <a:cs typeface="Arial"/>
              </a:rPr>
              <a:t> durchzuführen, andere nicht.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81000" y="2667000"/>
            <a:ext cx="8094059" cy="2812197"/>
            <a:chOff x="381000" y="2667000"/>
            <a:chExt cx="8094059" cy="2812197"/>
          </a:xfrm>
        </p:grpSpPr>
        <p:sp>
          <p:nvSpPr>
            <p:cNvPr id="7" name="TextBox 6"/>
            <p:cNvSpPr txBox="1"/>
            <p:nvPr/>
          </p:nvSpPr>
          <p:spPr>
            <a:xfrm>
              <a:off x="381000" y="4648200"/>
              <a:ext cx="6705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Im allgemeinen: </a:t>
              </a:r>
              <a:r>
                <a:rPr lang="en-US" sz="2400" dirty="0" err="1" smtClean="0">
                  <a:latin typeface="+mj-lt"/>
                  <a:cs typeface="Arial"/>
                </a:rPr>
                <a:t>Alle</a:t>
              </a:r>
              <a:r>
                <a:rPr lang="en-US" sz="2400" dirty="0" smtClean="0">
                  <a:latin typeface="+mj-lt"/>
                  <a:cs typeface="Arial"/>
                </a:rPr>
                <a:t> Tests </a:t>
              </a:r>
              <a:r>
                <a:rPr lang="en-US" sz="2400" b="1" dirty="0" err="1" smtClean="0">
                  <a:latin typeface="+mj-lt"/>
                  <a:cs typeface="Arial"/>
                </a:rPr>
                <a:t>mit</a:t>
              </a:r>
              <a:r>
                <a:rPr lang="en-US" sz="2400" b="1" dirty="0" smtClean="0">
                  <a:latin typeface="+mj-lt"/>
                  <a:cs typeface="Arial"/>
                </a:rPr>
                <a:t> </a:t>
              </a:r>
              <a:r>
                <a:rPr lang="en-US" sz="2400" b="1" dirty="0" err="1" smtClean="0">
                  <a:latin typeface="+mj-lt"/>
                  <a:cs typeface="Arial"/>
                </a:rPr>
                <a:t>denselben</a:t>
              </a:r>
              <a:r>
                <a:rPr lang="en-US" sz="2400" b="1" dirty="0" smtClean="0">
                  <a:latin typeface="+mj-lt"/>
                  <a:cs typeface="Arial"/>
                </a:rPr>
                <a:t> Between-</a:t>
              </a:r>
              <a:r>
                <a:rPr lang="en-US" sz="2400" b="1" dirty="0" err="1" smtClean="0">
                  <a:latin typeface="+mj-lt"/>
                  <a:cs typeface="Arial"/>
                </a:rPr>
                <a:t>Faktoren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sind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gepaart</a:t>
              </a:r>
              <a:r>
                <a:rPr lang="en-US" sz="2400" dirty="0" smtClean="0">
                  <a:latin typeface="+mj-lt"/>
                  <a:cs typeface="Arial"/>
                </a:rPr>
                <a:t>, </a:t>
              </a:r>
              <a:r>
                <a:rPr lang="en-US" sz="2400" dirty="0" err="1" smtClean="0">
                  <a:latin typeface="+mj-lt"/>
                  <a:cs typeface="Arial"/>
                </a:rPr>
                <a:t>sonst</a:t>
              </a:r>
              <a:r>
                <a:rPr lang="en-US" sz="2400" dirty="0" smtClean="0">
                  <a:latin typeface="+mj-lt"/>
                  <a:cs typeface="Arial"/>
                </a:rPr>
                <a:t> </a:t>
              </a:r>
              <a:r>
                <a:rPr lang="en-US" sz="2400" dirty="0" err="1" smtClean="0">
                  <a:latin typeface="+mj-lt"/>
                  <a:cs typeface="Arial"/>
                </a:rPr>
                <a:t>nicht</a:t>
              </a:r>
              <a:r>
                <a:rPr lang="en-US" sz="2400" dirty="0" smtClean="0">
                  <a:latin typeface="+mj-lt"/>
                  <a:cs typeface="Arial"/>
                </a:rPr>
                <a:t>.</a:t>
              </a:r>
              <a:endParaRPr lang="de-DE" sz="2400" dirty="0" smtClean="0">
                <a:latin typeface="+mj-lt"/>
                <a:cs typeface="Arial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357182" y="2667000"/>
              <a:ext cx="5117877" cy="1200328"/>
              <a:chOff x="3357182" y="2667000"/>
              <a:chExt cx="5117877" cy="120032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357182" y="2667000"/>
                <a:ext cx="7195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gep</a:t>
                </a:r>
                <a:r>
                  <a:rPr lang="de-DE" sz="2400" dirty="0" smtClean="0">
                    <a:latin typeface="+mj-lt"/>
                    <a:cs typeface="Arial"/>
                  </a:rPr>
                  <a:t>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755541" y="3405663"/>
                <a:ext cx="7195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+mj-lt"/>
                    <a:cs typeface="Arial"/>
                  </a:rPr>
                  <a:t>gep</a:t>
                </a:r>
                <a:r>
                  <a:rPr lang="de-DE" sz="2400" dirty="0" smtClean="0">
                    <a:latin typeface="+mj-lt"/>
                    <a:cs typeface="Arial"/>
                  </a:rPr>
                  <a:t>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0" y="2997875"/>
            <a:ext cx="137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r>
              <a:rPr lang="en-US" sz="2000" dirty="0" err="1" smtClean="0"/>
              <a:t>d</a:t>
            </a:r>
            <a:endParaRPr lang="en-US" sz="2000" dirty="0" smtClean="0"/>
          </a:p>
          <a:p>
            <a:r>
              <a:rPr lang="en-US" sz="2000" dirty="0" smtClean="0"/>
              <a:t>   [,1] [,2]</a:t>
            </a:r>
          </a:p>
          <a:p>
            <a:r>
              <a:rPr lang="en-US" sz="2000" dirty="0" smtClean="0"/>
              <a:t>1   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56</a:t>
            </a:r>
          </a:p>
          <a:p>
            <a:r>
              <a:rPr lang="en-US" sz="2000" dirty="0" smtClean="0"/>
              <a:t>2    </a:t>
            </a:r>
            <a:r>
              <a:rPr lang="en-US" sz="2000" dirty="0" smtClean="0">
                <a:solidFill>
                  <a:srgbClr val="595959"/>
                </a:solidFill>
              </a:rPr>
              <a:t>18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39</a:t>
            </a:r>
          </a:p>
          <a:p>
            <a:r>
              <a:rPr lang="en-US" sz="2000" dirty="0" smtClean="0"/>
              <a:t>3    </a:t>
            </a:r>
            <a:r>
              <a:rPr lang="en-US" sz="2000" dirty="0" smtClean="0">
                <a:solidFill>
                  <a:srgbClr val="595959"/>
                </a:solidFill>
              </a:rPr>
              <a:t>33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40</a:t>
            </a:r>
          </a:p>
          <a:p>
            <a:r>
              <a:rPr lang="en-US" sz="2000" dirty="0" smtClean="0"/>
              <a:t>4    </a:t>
            </a:r>
            <a:r>
              <a:rPr lang="en-US" sz="2000" dirty="0" smtClean="0">
                <a:solidFill>
                  <a:srgbClr val="595959"/>
                </a:solidFill>
              </a:rPr>
              <a:t>57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53</a:t>
            </a:r>
          </a:p>
          <a:p>
            <a:r>
              <a:rPr lang="en-US" sz="2000" dirty="0" smtClean="0"/>
              <a:t>5    </a:t>
            </a:r>
            <a:r>
              <a:rPr lang="en-US" sz="2000" dirty="0" smtClean="0">
                <a:solidFill>
                  <a:srgbClr val="595959"/>
                </a:solidFill>
              </a:rPr>
              <a:t>46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8000"/>
                </a:solidFill>
              </a:rPr>
              <a:t>72</a:t>
            </a:r>
          </a:p>
          <a:p>
            <a:r>
              <a:rPr lang="en-US" sz="2000" dirty="0" smtClean="0"/>
              <a:t>6    </a:t>
            </a:r>
            <a:r>
              <a:rPr lang="en-US" sz="2000" dirty="0" smtClean="0">
                <a:solidFill>
                  <a:srgbClr val="800000"/>
                </a:solidFill>
              </a:rPr>
              <a:t>37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119</a:t>
            </a:r>
          </a:p>
          <a:p>
            <a:r>
              <a:rPr lang="en-US" sz="2000" dirty="0" smtClean="0"/>
              <a:t>7    </a:t>
            </a:r>
            <a:r>
              <a:rPr lang="en-US" sz="2000" dirty="0" smtClean="0">
                <a:solidFill>
                  <a:srgbClr val="800000"/>
                </a:solidFill>
              </a:rPr>
              <a:t>23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8000"/>
                </a:solidFill>
              </a:rPr>
              <a:t>92</a:t>
            </a:r>
          </a:p>
          <a:p>
            <a:r>
              <a:rPr lang="en-US" sz="2000" dirty="0" smtClean="0"/>
              <a:t>8    </a:t>
            </a:r>
            <a:r>
              <a:rPr lang="en-US" sz="2000" dirty="0" smtClean="0">
                <a:solidFill>
                  <a:srgbClr val="800000"/>
                </a:solidFill>
              </a:rPr>
              <a:t>35</a:t>
            </a: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8000"/>
                </a:solidFill>
              </a:rPr>
              <a:t>87</a:t>
            </a:r>
          </a:p>
          <a:p>
            <a:r>
              <a:rPr lang="en-US" sz="2000" dirty="0" smtClean="0"/>
              <a:t>9    </a:t>
            </a:r>
            <a:r>
              <a:rPr lang="en-US" sz="2000" dirty="0" smtClean="0">
                <a:solidFill>
                  <a:srgbClr val="800000"/>
                </a:solidFill>
              </a:rPr>
              <a:t>61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126</a:t>
            </a:r>
          </a:p>
          <a:p>
            <a:r>
              <a:rPr lang="en-US" sz="2000" dirty="0" smtClean="0"/>
              <a:t>10   </a:t>
            </a:r>
            <a:r>
              <a:rPr lang="en-US" sz="2000" dirty="0" smtClean="0">
                <a:solidFill>
                  <a:srgbClr val="800000"/>
                </a:solidFill>
              </a:rPr>
              <a:t>52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8000"/>
                </a:solidFill>
              </a:rPr>
              <a:t>141</a:t>
            </a:r>
            <a:endParaRPr lang="de-DE" sz="20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400" y="2089904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Arial"/>
              </a:rPr>
              <a:t>$</a:t>
            </a:r>
            <a:r>
              <a:rPr lang="en-US" sz="2000" dirty="0" err="1" smtClean="0">
                <a:cs typeface="Arial"/>
              </a:rPr>
              <a:t>w</a:t>
            </a:r>
            <a:endParaRPr lang="en-US" sz="2000" dirty="0" smtClean="0">
              <a:cs typeface="Arial"/>
            </a:endParaRPr>
          </a:p>
          <a:p>
            <a:r>
              <a:rPr lang="en-US" sz="2000" dirty="0" smtClean="0">
                <a:cs typeface="Arial"/>
              </a:rPr>
              <a:t>  Position</a:t>
            </a:r>
          </a:p>
          <a:p>
            <a:r>
              <a:rPr lang="en-US" sz="2000" dirty="0" smtClean="0">
                <a:cs typeface="Arial"/>
              </a:rPr>
              <a:t>1    final</a:t>
            </a:r>
          </a:p>
          <a:p>
            <a:r>
              <a:rPr lang="en-US" sz="2000" dirty="0" smtClean="0">
                <a:cs typeface="Arial"/>
              </a:rPr>
              <a:t>2  initial</a:t>
            </a:r>
            <a:endParaRPr lang="de-DE" sz="20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73967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1371600"/>
            <a:ext cx="1828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Within</a:t>
            </a:r>
            <a:r>
              <a:rPr lang="de-DE" sz="2400" dirty="0" smtClean="0">
                <a:cs typeface="Arial"/>
              </a:rPr>
              <a:t>: die Spalten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2997875"/>
            <a:ext cx="137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Arial"/>
              </a:rPr>
              <a:t>$</a:t>
            </a:r>
            <a:r>
              <a:rPr lang="en-US" sz="2000" dirty="0" err="1" smtClean="0">
                <a:cs typeface="Arial"/>
              </a:rPr>
              <a:t>b</a:t>
            </a:r>
            <a:endParaRPr lang="en-US" sz="2000" dirty="0" smtClean="0">
              <a:cs typeface="Arial"/>
            </a:endParaRPr>
          </a:p>
          <a:p>
            <a:r>
              <a:rPr lang="en-US" sz="2000" dirty="0" smtClean="0">
                <a:cs typeface="Arial"/>
              </a:rPr>
              <a:t>   </a:t>
            </a:r>
            <a:r>
              <a:rPr lang="en-US" sz="2000" dirty="0" err="1" smtClean="0">
                <a:cs typeface="Arial"/>
              </a:rPr>
              <a:t>Dialekt</a:t>
            </a:r>
            <a:endParaRPr lang="en-US" sz="2000" dirty="0" smtClean="0">
              <a:cs typeface="Arial"/>
            </a:endParaRPr>
          </a:p>
          <a:p>
            <a:r>
              <a:rPr lang="en-US" sz="2000" dirty="0" smtClean="0">
                <a:cs typeface="Arial"/>
              </a:rPr>
              <a:t>1  "SH"   </a:t>
            </a:r>
          </a:p>
          <a:p>
            <a:r>
              <a:rPr lang="en-US" sz="2000" dirty="0" smtClean="0">
                <a:cs typeface="Arial"/>
              </a:rPr>
              <a:t>2  "SH"   </a:t>
            </a:r>
          </a:p>
          <a:p>
            <a:r>
              <a:rPr lang="en-US" sz="2000" dirty="0" smtClean="0">
                <a:cs typeface="Arial"/>
              </a:rPr>
              <a:t>3  "SH"   </a:t>
            </a:r>
          </a:p>
          <a:p>
            <a:r>
              <a:rPr lang="en-US" sz="2000" dirty="0" smtClean="0">
                <a:cs typeface="Arial"/>
              </a:rPr>
              <a:t>4  "SH"   </a:t>
            </a:r>
          </a:p>
          <a:p>
            <a:r>
              <a:rPr lang="en-US" sz="2000" dirty="0" smtClean="0">
                <a:cs typeface="Arial"/>
              </a:rPr>
              <a:t>5  "SH"   </a:t>
            </a:r>
          </a:p>
          <a:p>
            <a:r>
              <a:rPr lang="en-US" sz="2000" dirty="0" smtClean="0">
                <a:cs typeface="Arial"/>
              </a:rPr>
              <a:t>6  "B"    </a:t>
            </a:r>
          </a:p>
          <a:p>
            <a:r>
              <a:rPr lang="en-US" sz="2000" dirty="0" smtClean="0">
                <a:cs typeface="Arial"/>
              </a:rPr>
              <a:t>7  "B"    </a:t>
            </a:r>
          </a:p>
          <a:p>
            <a:r>
              <a:rPr lang="en-US" sz="2000" dirty="0" smtClean="0">
                <a:cs typeface="Arial"/>
              </a:rPr>
              <a:t>8  "B"    </a:t>
            </a:r>
          </a:p>
          <a:p>
            <a:r>
              <a:rPr lang="en-US" sz="2000" dirty="0" smtClean="0">
                <a:cs typeface="Arial"/>
              </a:rPr>
              <a:t>9  "B"    </a:t>
            </a:r>
          </a:p>
          <a:p>
            <a:r>
              <a:rPr lang="en-US" sz="2000" dirty="0" smtClean="0">
                <a:cs typeface="Arial"/>
              </a:rPr>
              <a:t>10 "B" </a:t>
            </a:r>
            <a:endParaRPr lang="de-DE" sz="2000" dirty="0" smtClean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300" y="2089904"/>
            <a:ext cx="17145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Between</a:t>
            </a:r>
            <a:r>
              <a:rPr lang="de-DE" sz="2400" dirty="0" smtClean="0">
                <a:cs typeface="Arial"/>
              </a:rPr>
              <a:t>: die Reihen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2449" y="535632"/>
            <a:ext cx="2550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Arial"/>
              </a:rPr>
              <a:t>SH-initial </a:t>
            </a:r>
            <a:r>
              <a:rPr lang="en-US" sz="2000" dirty="0" err="1" smtClean="0">
                <a:cs typeface="Arial"/>
              </a:rPr>
              <a:t>mit</a:t>
            </a:r>
            <a:r>
              <a:rPr lang="en-US" sz="2000" dirty="0" smtClean="0">
                <a:cs typeface="Arial"/>
              </a:rPr>
              <a:t> SH-final</a:t>
            </a:r>
          </a:p>
          <a:p>
            <a:r>
              <a:rPr lang="en-US" sz="2000" dirty="0" smtClean="0">
                <a:solidFill>
                  <a:srgbClr val="3366FF"/>
                </a:solidFill>
                <a:cs typeface="Arial"/>
              </a:rPr>
              <a:t>SH-initial </a:t>
            </a:r>
            <a:r>
              <a:rPr lang="en-US" sz="20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000" dirty="0" smtClean="0">
                <a:solidFill>
                  <a:srgbClr val="3366FF"/>
                </a:solidFill>
                <a:cs typeface="Arial"/>
              </a:rPr>
              <a:t> B-initial</a:t>
            </a:r>
          </a:p>
          <a:p>
            <a:r>
              <a:rPr lang="en-US" sz="2000" dirty="0" smtClean="0">
                <a:cs typeface="Arial"/>
              </a:rPr>
              <a:t>SH-initial </a:t>
            </a:r>
            <a:r>
              <a:rPr lang="en-US" sz="2000" dirty="0" err="1" smtClean="0">
                <a:cs typeface="Arial"/>
              </a:rPr>
              <a:t>mit</a:t>
            </a:r>
            <a:r>
              <a:rPr lang="en-US" sz="2000" dirty="0" smtClean="0">
                <a:cs typeface="Arial"/>
              </a:rPr>
              <a:t> B-final</a:t>
            </a:r>
            <a:endParaRPr lang="de-DE" sz="2000" dirty="0" smtClean="0"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64088" y="535632"/>
            <a:ext cx="3605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cs typeface="Arial"/>
              </a:rPr>
              <a:t>SH-final </a:t>
            </a:r>
            <a:r>
              <a:rPr lang="en-US" sz="2000" dirty="0" err="1" smtClean="0">
                <a:cs typeface="Arial"/>
              </a:rPr>
              <a:t>mit</a:t>
            </a:r>
            <a:r>
              <a:rPr lang="en-US" sz="2000" dirty="0" smtClean="0">
                <a:cs typeface="Arial"/>
              </a:rPr>
              <a:t> B-initial</a:t>
            </a:r>
          </a:p>
          <a:p>
            <a:r>
              <a:rPr lang="en-US" sz="2000" dirty="0" smtClean="0">
                <a:solidFill>
                  <a:srgbClr val="3366FF"/>
                </a:solidFill>
                <a:cs typeface="Arial"/>
              </a:rPr>
              <a:t>SH-final </a:t>
            </a:r>
            <a:r>
              <a:rPr lang="en-US" sz="20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000" dirty="0" smtClean="0">
                <a:solidFill>
                  <a:srgbClr val="3366FF"/>
                </a:solidFill>
                <a:cs typeface="Arial"/>
              </a:rPr>
              <a:t> B-final</a:t>
            </a:r>
          </a:p>
          <a:p>
            <a:r>
              <a:rPr lang="en-US" sz="2000" dirty="0" smtClean="0">
                <a:cs typeface="Arial"/>
              </a:rPr>
              <a:t>B-initial </a:t>
            </a:r>
            <a:r>
              <a:rPr lang="en-US" sz="2000" dirty="0" err="1" smtClean="0">
                <a:cs typeface="Arial"/>
              </a:rPr>
              <a:t>mit</a:t>
            </a:r>
            <a:r>
              <a:rPr lang="en-US" sz="2000" dirty="0" smtClean="0">
                <a:cs typeface="Arial"/>
              </a:rPr>
              <a:t> B-final</a:t>
            </a:r>
            <a:endParaRPr lang="de-DE" sz="2000" dirty="0" smtClean="0"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9874" y="535632"/>
            <a:ext cx="63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cs typeface="Arial"/>
              </a:rPr>
              <a:t>gep</a:t>
            </a:r>
            <a:r>
              <a:rPr lang="de-DE" sz="2000" dirty="0" smtClean="0">
                <a:cs typeface="Arial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1151185"/>
            <a:ext cx="63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cs typeface="Arial"/>
              </a:rPr>
              <a:t>gep</a:t>
            </a:r>
            <a:r>
              <a:rPr lang="de-DE" sz="2000" dirty="0" smtClean="0">
                <a:cs typeface="Arial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2449" y="1628239"/>
            <a:ext cx="308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cs typeface="Arial"/>
              </a:rPr>
              <a:t>B-initial</a:t>
            </a:r>
            <a:endParaRPr lang="de-DE" sz="2400" dirty="0" smtClean="0">
              <a:solidFill>
                <a:srgbClr val="008000"/>
              </a:solidFill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49" y="2089904"/>
            <a:ext cx="4112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Arial"/>
              </a:rPr>
              <a:t>temp =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dr.t$b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 == "SH"</a:t>
            </a:r>
          </a:p>
          <a:p>
            <a:r>
              <a:rPr lang="en-US" sz="2000" dirty="0" smtClean="0">
                <a:solidFill>
                  <a:srgbClr val="FF0000"/>
                </a:solidFill>
                <a:cs typeface="Arial"/>
              </a:rPr>
              <a:t>t.test(dr.t$d[temp,2], dr.t$d[!temp,2])</a:t>
            </a:r>
            <a:endParaRPr lang="de-DE" sz="20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048" y="2920901"/>
            <a:ext cx="464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t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 = -5.1226, </a:t>
            </a:r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df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 = 6.476, </a:t>
            </a:r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p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-value = 0.001729</a:t>
            </a:r>
            <a:endParaRPr lang="de-DE" b="1" dirty="0" smtClean="0">
              <a:solidFill>
                <a:srgbClr val="595959"/>
              </a:solidFill>
              <a:cs typeface="Courier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6099" y="3413343"/>
            <a:ext cx="308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korrigiert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049" y="4024432"/>
            <a:ext cx="2931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Courier"/>
              </a:rPr>
              <a:t>0.001729 * 6</a:t>
            </a:r>
            <a:endParaRPr lang="de-DE" sz="20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49" y="4486097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cs typeface="Courier"/>
              </a:rPr>
              <a:t>0.010374 (sig., </a:t>
            </a:r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p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 &lt; 0.05)</a:t>
            </a:r>
            <a:endParaRPr lang="de-DE" b="1" dirty="0" smtClean="0">
              <a:solidFill>
                <a:srgbClr val="595959"/>
              </a:solidFill>
              <a:cs typeface="Courier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2449" y="4855429"/>
            <a:ext cx="2512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SH-final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cs typeface="Arial"/>
              </a:rPr>
              <a:t>B-final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2449" y="5317867"/>
            <a:ext cx="41048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cs typeface="Arial"/>
              </a:rPr>
              <a:t>t.test(dr.t$d[temp,1], dr.t$d[!temp,1])</a:t>
            </a:r>
            <a:endParaRPr lang="de-DE" sz="20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2449" y="5687199"/>
            <a:ext cx="396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t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 = -0.4667, </a:t>
            </a:r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df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 = 8, </a:t>
            </a:r>
            <a:r>
              <a:rPr lang="en-US" b="1" dirty="0" err="1" smtClean="0">
                <a:solidFill>
                  <a:srgbClr val="595959"/>
                </a:solidFill>
                <a:cs typeface="Courier"/>
              </a:rPr>
              <a:t>p</a:t>
            </a:r>
            <a:r>
              <a:rPr lang="en-US" b="1" dirty="0" smtClean="0">
                <a:solidFill>
                  <a:srgbClr val="595959"/>
                </a:solidFill>
                <a:cs typeface="Courier"/>
              </a:rPr>
              <a:t>-value = 0.6532</a:t>
            </a:r>
            <a:endParaRPr lang="de-DE" b="1" dirty="0" smtClean="0">
              <a:solidFill>
                <a:srgbClr val="595959"/>
              </a:solidFill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2449" y="6333530"/>
            <a:ext cx="4303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cs typeface="Arial"/>
              </a:rPr>
              <a:t>sowieso schon ohne </a:t>
            </a:r>
            <a:r>
              <a:rPr lang="de-DE" sz="2000" dirty="0" err="1" smtClean="0">
                <a:cs typeface="Arial"/>
              </a:rPr>
              <a:t>Bonf</a:t>
            </a:r>
            <a:r>
              <a:rPr lang="de-DE" sz="2000" dirty="0" smtClean="0">
                <a:cs typeface="Arial"/>
              </a:rPr>
              <a:t>. Korrektur NS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10800000" flipV="1">
            <a:off x="6781800" y="2920901"/>
            <a:ext cx="990600" cy="492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7412176" y="3290232"/>
            <a:ext cx="360224" cy="291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30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3967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Korrektur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 </a:t>
            </a:r>
            <a:r>
              <a:rPr lang="de-DE" sz="2400" dirty="0" err="1" smtClean="0">
                <a:latin typeface="+mj-lt"/>
                <a:cs typeface="Arial"/>
              </a:rPr>
              <a:t>posthoc</a:t>
            </a:r>
            <a:r>
              <a:rPr lang="de-DE" sz="2400" dirty="0" smtClean="0">
                <a:latin typeface="+mj-lt"/>
                <a:cs typeface="Arial"/>
              </a:rPr>
              <a:t>()* in anova1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54497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posthoc(Fak1, Fak2, Fak3, ...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Fakn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code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factorcode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depvariable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Fak1, Fak2, Fak3...</a:t>
            </a:r>
            <a:r>
              <a:rPr lang="en-US" sz="2400" dirty="0" err="1" smtClean="0">
                <a:latin typeface="+mj-lt"/>
                <a:cs typeface="Arial"/>
              </a:rPr>
              <a:t>Fakn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sind</a:t>
            </a:r>
            <a:r>
              <a:rPr lang="en-US" sz="2400" dirty="0" smtClean="0">
                <a:latin typeface="+mj-lt"/>
                <a:cs typeface="Arial"/>
              </a:rPr>
              <a:t> die </a:t>
            </a:r>
            <a:r>
              <a:rPr lang="en-US" sz="2400" dirty="0" err="1" smtClean="0">
                <a:latin typeface="+mj-lt"/>
                <a:cs typeface="Arial"/>
              </a:rPr>
              <a:t>ausgewählten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Faktoren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aus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der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Liste</a:t>
            </a:r>
            <a:r>
              <a:rPr lang="en-US" sz="2400" dirty="0" smtClean="0">
                <a:latin typeface="+mj-lt"/>
                <a:cs typeface="Arial"/>
              </a:rPr>
              <a:t>, die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Anova.prepare</a:t>
            </a:r>
            <a:r>
              <a:rPr lang="en-US" sz="2400" dirty="0" smtClean="0">
                <a:latin typeface="+mj-lt"/>
                <a:cs typeface="Arial"/>
              </a:rPr>
              <a:t>() </a:t>
            </a:r>
            <a:r>
              <a:rPr lang="en-US" sz="2400" dirty="0" err="1" smtClean="0">
                <a:latin typeface="+mj-lt"/>
                <a:cs typeface="Arial"/>
              </a:rPr>
              <a:t>erzeugt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wurde</a:t>
            </a:r>
            <a:endParaRPr lang="de-DE" sz="2400" dirty="0" smtClean="0">
              <a:latin typeface="+mj-lt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05065"/>
            <a:ext cx="8686800" cy="1147465"/>
            <a:chOff x="304800" y="4805065"/>
            <a:chExt cx="8686800" cy="1147465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4805065"/>
              <a:ext cx="868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dr.p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posthoc(Dialekt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Position, code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c("b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", "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"),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dr.t$d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0" y="5490865"/>
              <a:ext cx="5257800" cy="46166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NB. immer </a:t>
              </a:r>
              <a:r>
                <a:rPr lang="de-DE" sz="2400" b="1" dirty="0" err="1" smtClean="0">
                  <a:latin typeface="+mj-lt"/>
                  <a:cs typeface="Arial"/>
                </a:rPr>
                <a:t>code</a:t>
              </a:r>
              <a:r>
                <a:rPr lang="de-DE" sz="2400" b="1" dirty="0" smtClean="0">
                  <a:latin typeface="+mj-lt"/>
                  <a:cs typeface="Arial"/>
                </a:rPr>
                <a:t> = </a:t>
              </a:r>
              <a:r>
                <a:rPr lang="de-DE" sz="2400" dirty="0" smtClean="0">
                  <a:latin typeface="+mj-lt"/>
                  <a:cs typeface="Arial"/>
                </a:rPr>
                <a:t>etwas und </a:t>
              </a:r>
              <a:r>
                <a:rPr lang="de-DE" sz="2400" b="1" dirty="0" smtClean="0">
                  <a:latin typeface="+mj-lt"/>
                  <a:cs typeface="Arial"/>
                </a:rPr>
                <a:t>d =</a:t>
              </a:r>
              <a:r>
                <a:rPr lang="de-DE" sz="2400" dirty="0" smtClean="0">
                  <a:latin typeface="+mj-lt"/>
                  <a:cs typeface="Arial"/>
                </a:rPr>
                <a:t> etwas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6324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*noch ohne Gewähr!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76545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0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000" dirty="0" smtClean="0">
                <a:solidFill>
                  <a:srgbClr val="FF0000"/>
                </a:solidFill>
                <a:cs typeface="Arial"/>
              </a:rPr>
              <a:t>"))</a:t>
            </a:r>
            <a:endParaRPr lang="de-DE" sz="2000" dirty="0" smtClean="0">
              <a:solidFill>
                <a:srgbClr val="FF0000"/>
              </a:solidFill>
              <a:cs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8600" y="3476655"/>
            <a:ext cx="7848600" cy="959078"/>
            <a:chOff x="228600" y="3476655"/>
            <a:chExt cx="7848600" cy="959078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3974068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dr.t$b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0" y="3974068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cs typeface="Arial"/>
                </a:rPr>
                <a:t>Position = </a:t>
              </a:r>
              <a:r>
                <a:rPr lang="en-US" sz="2400" dirty="0" err="1" smtClean="0">
                  <a:solidFill>
                    <a:srgbClr val="FF0000"/>
                  </a:solidFill>
                  <a:cs typeface="Arial"/>
                </a:rPr>
                <a:t>dr.t$w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3476655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cs typeface="Arial"/>
                </a:rPr>
                <a:t>Die gekreuzten Faktoren, die </a:t>
              </a:r>
              <a:r>
                <a:rPr lang="de-DE" sz="2400" dirty="0" err="1" smtClean="0">
                  <a:cs typeface="Arial"/>
                </a:rPr>
                <a:t>posthoc</a:t>
              </a:r>
              <a:r>
                <a:rPr lang="de-DE" sz="2400" dirty="0" smtClean="0">
                  <a:cs typeface="Arial"/>
                </a:rPr>
                <a:t> geprüft werden sollen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1429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SH.final-B.final</a:t>
            </a:r>
            <a:r>
              <a:rPr lang="en-US" dirty="0" smtClean="0">
                <a:latin typeface="Courier"/>
                <a:cs typeface="Courier"/>
              </a:rPr>
              <a:t>      -0.4666613 7.999611  1.000000000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SH.final-SH.initial</a:t>
            </a:r>
            <a:r>
              <a:rPr lang="en-US" dirty="0" smtClean="0">
                <a:latin typeface="Courier"/>
                <a:cs typeface="Courier"/>
              </a:rPr>
              <a:t>   -2.5709017 4.000000  0.371518380</a:t>
            </a:r>
          </a:p>
          <a:p>
            <a:r>
              <a:rPr lang="en-US" dirty="0" err="1" smtClean="0"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-10.9833157 4.000000  0.002342832</a:t>
            </a:r>
          </a:p>
          <a:p>
            <a:r>
              <a:rPr lang="en-US" dirty="0" err="1" smtClean="0">
                <a:latin typeface="Courier"/>
                <a:cs typeface="Courier"/>
              </a:rPr>
              <a:t>SH.initial-B.initial</a:t>
            </a:r>
            <a:r>
              <a:rPr lang="en-US" dirty="0" smtClean="0">
                <a:latin typeface="Courier"/>
                <a:cs typeface="Courier"/>
              </a:rPr>
              <a:t>  -5.1226150 6.475584  0.010372660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787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Courier"/>
              </a:rPr>
              <a:t>dr.p$stats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840432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listet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nur</a:t>
            </a:r>
            <a:r>
              <a:rPr lang="en-US" sz="2400" dirty="0" smtClean="0">
                <a:cs typeface="Arial"/>
              </a:rPr>
              <a:t> die </a:t>
            </a:r>
            <a:r>
              <a:rPr lang="en-US" sz="2400" dirty="0" err="1" smtClean="0">
                <a:cs typeface="Arial"/>
              </a:rPr>
              <a:t>Paare</a:t>
            </a:r>
            <a:r>
              <a:rPr lang="en-US" sz="2400" dirty="0" smtClean="0">
                <a:cs typeface="Arial"/>
              </a:rPr>
              <a:t>, die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b="1" dirty="0" err="1" smtClean="0">
                <a:cs typeface="Arial"/>
              </a:rPr>
              <a:t>einer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daher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i="1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SH.final-B.initial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usw</a:t>
            </a:r>
            <a:r>
              <a:rPr lang="en-US" sz="2400" dirty="0" smtClean="0">
                <a:cs typeface="Arial"/>
              </a:rPr>
              <a:t>.)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67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dr.p$bonf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88843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Bonferroni-Divisor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35009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6</a:t>
            </a:r>
            <a:endParaRPr lang="de-DE" sz="2400" dirty="0" smtClean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872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+mj-lt"/>
                <a:cs typeface="Arial"/>
              </a:rPr>
              <a:t>dr.p$paired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86516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FALSE  TRUE  TRUE FALSE</a:t>
            </a:r>
            <a:endParaRPr lang="de-DE" sz="2400" dirty="0" smtClean="0"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5334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Wurde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ein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gepaarter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t</a:t>
            </a:r>
            <a:r>
              <a:rPr lang="en-US" sz="2400" dirty="0" smtClean="0">
                <a:latin typeface="+mj-lt"/>
                <a:cs typeface="Arial"/>
              </a:rPr>
              <a:t>-Test </a:t>
            </a:r>
            <a:r>
              <a:rPr lang="en-US" sz="2400" dirty="0" err="1" smtClean="0">
                <a:latin typeface="+mj-lt"/>
                <a:cs typeface="Arial"/>
              </a:rPr>
              <a:t>durchgeführt</a:t>
            </a:r>
            <a:r>
              <a:rPr lang="en-US" sz="2400" dirty="0" smtClean="0">
                <a:latin typeface="+mj-lt"/>
                <a:cs typeface="Arial"/>
              </a:rPr>
              <a:t>?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338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Bonferroni-Korrektur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zeigten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signifikante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Bayern und Schleswig-Holstein in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0.05)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Position. Die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und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 </a:t>
            </a:r>
            <a:r>
              <a:rPr lang="en-US" sz="2400" dirty="0" err="1" smtClean="0">
                <a:cs typeface="Arial"/>
              </a:rPr>
              <a:t>waren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Bayern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Schleswig-Holstein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								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SH.final-B.final</a:t>
            </a:r>
            <a:r>
              <a:rPr lang="en-US" dirty="0" smtClean="0">
                <a:latin typeface="Courier"/>
                <a:cs typeface="Courier"/>
              </a:rPr>
              <a:t>      -0.4666613 7.999611  1.000000000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SH.final-SH.initial</a:t>
            </a:r>
            <a:r>
              <a:rPr lang="en-US" dirty="0" smtClean="0">
                <a:latin typeface="Courier"/>
                <a:cs typeface="Courier"/>
              </a:rPr>
              <a:t>   -2.5709017 4.000000  0.371518380</a:t>
            </a:r>
          </a:p>
          <a:p>
            <a:r>
              <a:rPr lang="en-US" dirty="0" err="1" smtClean="0">
                <a:latin typeface="Courier"/>
                <a:cs typeface="Courier"/>
              </a:rPr>
              <a:t>B.final-B.initial</a:t>
            </a:r>
            <a:r>
              <a:rPr lang="en-US" dirty="0" smtClean="0">
                <a:latin typeface="Courier"/>
                <a:cs typeface="Courier"/>
              </a:rPr>
              <a:t>    -10.9833157 4.000000  0.002342832</a:t>
            </a:r>
          </a:p>
          <a:p>
            <a:r>
              <a:rPr lang="en-US" dirty="0" err="1" smtClean="0">
                <a:latin typeface="Courier"/>
                <a:cs typeface="Courier"/>
              </a:rPr>
              <a:t>SH.initial-B.initial</a:t>
            </a:r>
            <a:r>
              <a:rPr lang="en-US" dirty="0" smtClean="0">
                <a:latin typeface="Courier"/>
                <a:cs typeface="Courier"/>
              </a:rPr>
              <a:t>  -5.1226150 6.475584  0.010372660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8382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Fragestellung(en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): Inwiefern wird die Dauer von der Position und/oder Dialekt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In einer Untersuchung zur /</a:t>
            </a:r>
            <a:r>
              <a:rPr lang="de-DE" sz="2400" dirty="0" err="1" smtClean="0">
                <a:cs typeface="Arial"/>
              </a:rPr>
              <a:t>u/-Frontierung</a:t>
            </a:r>
            <a:r>
              <a:rPr lang="de-DE" sz="2400" dirty="0" smtClean="0"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12 Sprecherinnen </a:t>
            </a:r>
            <a:r>
              <a:rPr lang="de-DE" sz="2400" dirty="0" smtClean="0"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cs typeface="Arial"/>
              </a:rPr>
              <a:t>who'd</a:t>
            </a:r>
            <a:r>
              <a:rPr lang="de-DE" sz="2400" dirty="0" smtClean="0">
                <a:cs typeface="Arial"/>
              </a:rPr>
              <a:t>). Jedes Wort ist von jeder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10 Mal erzeugt worden.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144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429000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smtClean="0">
                <a:cs typeface="Arial"/>
              </a:rPr>
              <a:t>Alter hatte einen signifikanten Einfluss auf F2 (F(1, 10)=14.9, p &lt; 0.01) und es gab eine signifikante Interaktion zwischen Alter und Wort (F(2, 9) = 5.5, p &lt; 0.05). </a:t>
            </a:r>
            <a:endParaRPr lang="de-DE" sz="2400" dirty="0"/>
          </a:p>
        </p:txBody>
      </p:sp>
      <p:pic>
        <p:nvPicPr>
          <p:cNvPr id="4" name="Picture 3" descr="in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0659"/>
              <a:stretch>
                <a:fillRect/>
              </a:stretch>
            </p:blipFill>
          </mc:Choice>
          <mc:Fallback>
            <p:blipFill>
              <a:blip r:embed="rId3"/>
              <a:srcRect t="10659"/>
              <a:stretch>
                <a:fillRect/>
              </a:stretch>
            </p:blipFill>
          </mc:Fallback>
        </mc:AlternateContent>
        <p:spPr>
          <a:xfrm>
            <a:off x="4267200" y="2819400"/>
            <a:ext cx="4876800" cy="3967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295400"/>
            <a:ext cx="8305800" cy="1373832"/>
            <a:chOff x="304800" y="1295400"/>
            <a:chExt cx="8305800" cy="1373832"/>
          </a:xfrm>
        </p:grpSpPr>
        <p:sp>
          <p:nvSpPr>
            <p:cNvPr id="2" name="TextBox 1"/>
            <p:cNvSpPr txBox="1"/>
            <p:nvPr/>
          </p:nvSpPr>
          <p:spPr>
            <a:xfrm>
              <a:off x="304800" y="1295400"/>
              <a:ext cx="762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ssb.t$w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Position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ssb.t$b</a:t>
              </a:r>
              <a:endParaRPr lang="en-US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" y="2207567"/>
              <a:ext cx="830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ssb.p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posthoc(Wort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Position, code=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c("w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", "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b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"), 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=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ssb.t$d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2971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ssb.p$stats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6576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							</a:t>
            </a:r>
            <a:r>
              <a:rPr lang="en-US" dirty="0" smtClean="0">
                <a:latin typeface="Courier"/>
                <a:cs typeface="Courier"/>
              </a:rPr>
              <a:t>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swoop.alt-used.alt</a:t>
            </a:r>
            <a:r>
              <a:rPr lang="en-US" dirty="0" smtClean="0">
                <a:latin typeface="Courier"/>
                <a:cs typeface="Courier"/>
              </a:rPr>
              <a:t>    -7.382146 5.000000   0.01075660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swoop.alt-who'd.alt</a:t>
            </a:r>
            <a:r>
              <a:rPr lang="en-US" dirty="0" smtClean="0">
                <a:latin typeface="Courier"/>
                <a:cs typeface="Courier"/>
              </a:rPr>
              <a:t>    0.956723 5.000000   1.00000000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swoop.alt-swoop.jung</a:t>
            </a:r>
            <a:r>
              <a:rPr lang="en-US" dirty="0" smtClean="0">
                <a:latin typeface="Courier"/>
                <a:cs typeface="Courier"/>
              </a:rPr>
              <a:t>  -4.275313 9.555319   0.02700452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used.alt-who'd.alt</a:t>
            </a:r>
            <a:r>
              <a:rPr lang="en-US" dirty="0" smtClean="0">
                <a:latin typeface="Courier"/>
                <a:cs typeface="Courier"/>
              </a:rPr>
              <a:t>     7.973837 5.000000   0.00750801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used.alt-used.jung</a:t>
            </a:r>
            <a:r>
              <a:rPr lang="en-US" dirty="0" smtClean="0">
                <a:latin typeface="Courier"/>
                <a:cs typeface="Courier"/>
              </a:rPr>
              <a:t>    -1.785802 5.428486   1.00000000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who'd.alt-who'd.jung</a:t>
            </a:r>
            <a:r>
              <a:rPr lang="en-US" dirty="0" smtClean="0">
                <a:latin typeface="Courier"/>
                <a:cs typeface="Courier"/>
              </a:rPr>
              <a:t>  -4.316846 7.924107   0.03921836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swoop.jung-used.jung</a:t>
            </a:r>
            <a:r>
              <a:rPr lang="en-US" dirty="0" smtClean="0">
                <a:latin typeface="Courier"/>
                <a:cs typeface="Courier"/>
              </a:rPr>
              <a:t>  -4.604262 5.000000   0.08726669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swoop.jung-who'd.jung</a:t>
            </a:r>
            <a:r>
              <a:rPr lang="en-US" dirty="0" smtClean="0">
                <a:latin typeface="Courier"/>
                <a:cs typeface="Courier"/>
              </a:rPr>
              <a:t>  1.010658 5.000000   1.00000000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used.jung-who'd.jung</a:t>
            </a:r>
            <a:r>
              <a:rPr lang="en-US" dirty="0" smtClean="0">
                <a:latin typeface="Courier"/>
                <a:cs typeface="Courier"/>
              </a:rPr>
              <a:t>   6.458623 5.000000   0.01986783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426839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Post-hoc </a:t>
            </a:r>
            <a:r>
              <a:rPr lang="en-US" sz="2400" dirty="0" err="1" smtClean="0"/>
              <a:t>t</a:t>
            </a:r>
            <a:r>
              <a:rPr lang="en-US" sz="2400" dirty="0" smtClean="0"/>
              <a:t>-Tests 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 err="1" smtClean="0"/>
              <a:t>Bonferroni-Korrektur</a:t>
            </a:r>
            <a:r>
              <a:rPr lang="en-US" sz="2400" dirty="0" smtClean="0"/>
              <a:t> </a:t>
            </a:r>
            <a:r>
              <a:rPr lang="en-US" sz="2400" dirty="0" err="1" smtClean="0"/>
              <a:t>zeigten</a:t>
            </a:r>
            <a:endParaRPr lang="de-DE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815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							</a:t>
            </a:r>
            <a:r>
              <a:rPr lang="en-US" dirty="0" smtClean="0">
                <a:latin typeface="Courier"/>
                <a:cs typeface="Courier"/>
              </a:rPr>
              <a:t>stat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Bonferroni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swoop.alt-used.alt</a:t>
            </a:r>
            <a:r>
              <a:rPr lang="en-US" dirty="0" smtClean="0">
                <a:latin typeface="Courier"/>
                <a:cs typeface="Courier"/>
              </a:rPr>
              <a:t>    -7.382146 5.000000   0.01075660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swoop.alt-who'd.alt</a:t>
            </a:r>
            <a:r>
              <a:rPr lang="en-US" dirty="0" smtClean="0">
                <a:latin typeface="Courier"/>
                <a:cs typeface="Courier"/>
              </a:rPr>
              <a:t>    0.956723 5.000000   1.00000000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swoop.alt-swoop.jung</a:t>
            </a:r>
            <a:r>
              <a:rPr lang="en-US" dirty="0" smtClean="0">
                <a:latin typeface="Courier"/>
                <a:cs typeface="Courier"/>
              </a:rPr>
              <a:t>  -4.275313 9.555319   0.02700452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used.alt-who'd.alt</a:t>
            </a:r>
            <a:r>
              <a:rPr lang="en-US" dirty="0" smtClean="0">
                <a:latin typeface="Courier"/>
                <a:cs typeface="Courier"/>
              </a:rPr>
              <a:t>     7.973837 5.000000   0.00750801</a:t>
            </a:r>
          </a:p>
          <a:p>
            <a:r>
              <a:rPr lang="en-US" dirty="0" err="1" smtClean="0">
                <a:latin typeface="Courier"/>
                <a:cs typeface="Courier"/>
              </a:rPr>
              <a:t>used.alt-used.jung</a:t>
            </a:r>
            <a:r>
              <a:rPr lang="en-US" dirty="0" smtClean="0">
                <a:latin typeface="Courier"/>
                <a:cs typeface="Courier"/>
              </a:rPr>
              <a:t>    -1.785802 5.428486   1.00000000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who'd.alt-who'd.jung</a:t>
            </a:r>
            <a:r>
              <a:rPr lang="en-US" dirty="0" smtClean="0">
                <a:latin typeface="Courier"/>
                <a:cs typeface="Courier"/>
              </a:rPr>
              <a:t>  -4.316846 7.924107   0.03921836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swoop.jung-used.jung</a:t>
            </a:r>
            <a:r>
              <a:rPr lang="en-US" dirty="0" smtClean="0">
                <a:latin typeface="Courier"/>
                <a:cs typeface="Courier"/>
              </a:rPr>
              <a:t>  -4.604262 5.000000   0.08726669</a:t>
            </a:r>
          </a:p>
          <a:p>
            <a:r>
              <a:rPr lang="en-US" dirty="0" err="1" smtClean="0">
                <a:latin typeface="Courier"/>
                <a:cs typeface="Courier"/>
              </a:rPr>
              <a:t>swoop.jung-who'd.jung</a:t>
            </a:r>
            <a:r>
              <a:rPr lang="en-US" dirty="0" smtClean="0">
                <a:latin typeface="Courier"/>
                <a:cs typeface="Courier"/>
              </a:rPr>
              <a:t>  1.010658 5.000000   1.00000000</a:t>
            </a:r>
          </a:p>
          <a:p>
            <a:r>
              <a:rPr lang="en-US" dirty="0" err="1" smtClean="0">
                <a:latin typeface="Courier"/>
                <a:cs typeface="Courier"/>
              </a:rPr>
              <a:t>used.jung-who'd.jung</a:t>
            </a:r>
            <a:r>
              <a:rPr lang="en-US" dirty="0" smtClean="0">
                <a:latin typeface="Courier"/>
                <a:cs typeface="Courier"/>
              </a:rPr>
              <a:t>   6.458623 5.000000   0.01986783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83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Die Fragestellung:  Ist F2 höher (/u/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frontierter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) für die junge im Vergleich zur alten Gruppe? </a:t>
            </a:r>
            <a:endParaRPr lang="de-DE" sz="2400" dirty="0" smtClean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41023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Alter hatte einen signifikanten Einfluss auf F2 (F(1, 10)=14.9, p &lt; 0.01) und es gab eine signifikante Interaktion zwischen Alter und Wort (F(2, 9) = 5.5, p &lt; 0.05). 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88850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signifikante</a:t>
            </a:r>
            <a:r>
              <a:rPr lang="en-US" sz="2400" dirty="0" smtClean="0"/>
              <a:t> </a:t>
            </a:r>
            <a:r>
              <a:rPr lang="en-US" sz="2400" dirty="0" err="1" smtClean="0"/>
              <a:t>altersbedingte</a:t>
            </a:r>
            <a:r>
              <a:rPr lang="en-US" sz="2400" dirty="0" smtClean="0"/>
              <a:t> </a:t>
            </a:r>
            <a:r>
              <a:rPr lang="en-US" sz="2400" dirty="0" err="1" smtClean="0"/>
              <a:t>Unterschiede</a:t>
            </a:r>
            <a:r>
              <a:rPr lang="en-US" sz="2400" dirty="0" smtClean="0"/>
              <a:t> in </a:t>
            </a:r>
            <a:r>
              <a:rPr lang="en-US" sz="2400" i="1" dirty="0" smtClean="0"/>
              <a:t>who'd</a:t>
            </a:r>
            <a:r>
              <a:rPr lang="en-US" sz="2400" dirty="0" smtClean="0"/>
              <a:t> (</a:t>
            </a:r>
            <a:r>
              <a:rPr lang="en-US" sz="2400" dirty="0" err="1" smtClean="0"/>
              <a:t>p</a:t>
            </a:r>
            <a:r>
              <a:rPr lang="en-US" sz="2400" dirty="0" smtClean="0"/>
              <a:t> &lt; 0.05) und </a:t>
            </a:r>
            <a:r>
              <a:rPr lang="en-US" sz="2400" i="1" dirty="0" smtClean="0"/>
              <a:t>swoop</a:t>
            </a:r>
            <a:r>
              <a:rPr lang="en-US" sz="2400" dirty="0" smtClean="0"/>
              <a:t> (</a:t>
            </a:r>
            <a:r>
              <a:rPr lang="en-US" sz="2400" dirty="0" err="1" smtClean="0"/>
              <a:t>p</a:t>
            </a:r>
            <a:r>
              <a:rPr lang="en-US" sz="2400" dirty="0" smtClean="0"/>
              <a:t> &lt; 0.05), </a:t>
            </a:r>
            <a:r>
              <a:rPr lang="en-US" sz="2400" dirty="0" err="1" smtClean="0"/>
              <a:t>jedoch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in </a:t>
            </a:r>
            <a:r>
              <a:rPr lang="en-US" sz="2400" i="1" dirty="0" smtClean="0"/>
              <a:t>used</a:t>
            </a:r>
            <a:r>
              <a:rPr lang="en-US" sz="2400" dirty="0" smtClean="0"/>
              <a:t>.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1735"/>
            <a:ext cx="55345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96" y="533400"/>
            <a:ext cx="8024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Jedoch haben die meisten phonetischen Untersuchungen </a:t>
            </a:r>
            <a:r>
              <a:rPr lang="de-DE" sz="2400" b="1" dirty="0" smtClean="0">
                <a:latin typeface="Arial"/>
                <a:cs typeface="Arial"/>
              </a:rPr>
              <a:t>mehrere Werte pro Zelle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. jede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 '</a:t>
            </a:r>
            <a:r>
              <a:rPr lang="de-DE" sz="2400" dirty="0" err="1" smtClean="0">
                <a:latin typeface="Arial"/>
                <a:cs typeface="Arial"/>
              </a:rPr>
              <a:t>hid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head</a:t>
            </a:r>
            <a:r>
              <a:rPr lang="de-DE" sz="2400" dirty="0" smtClean="0">
                <a:latin typeface="Arial"/>
                <a:cs typeface="Arial"/>
              </a:rPr>
              <a:t>', '</a:t>
            </a:r>
            <a:r>
              <a:rPr lang="de-DE" sz="2400" dirty="0" err="1" smtClean="0">
                <a:latin typeface="Arial"/>
                <a:cs typeface="Arial"/>
              </a:rPr>
              <a:t>had</a:t>
            </a:r>
            <a:r>
              <a:rPr lang="de-DE" sz="2400" dirty="0" smtClean="0">
                <a:latin typeface="Arial"/>
                <a:cs typeface="Arial"/>
              </a:rPr>
              <a:t>' zu einer langsamen und schnellen Sprechgeschwindigkeit </a:t>
            </a:r>
            <a:r>
              <a:rPr lang="de-DE" sz="2400" b="1" dirty="0" smtClean="0">
                <a:latin typeface="Arial"/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88300" y="393207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10 Werte in derselben Zelle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8014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latin typeface="Arial"/>
                <a:cs typeface="Arial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48063" y="4043983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70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81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innerhalb der Zelle in einem ANOVA sind nicht zulässig und müssen gemittelt werden </a:t>
            </a:r>
            <a:r>
              <a:rPr lang="en-US" sz="2400" dirty="0" smtClean="0">
                <a:latin typeface="Arial"/>
                <a:cs typeface="Arial"/>
              </a:rPr>
              <a:t>–</a:t>
            </a:r>
            <a:r>
              <a:rPr lang="de-DE" sz="2400" dirty="0" smtClean="0">
                <a:latin typeface="Arial"/>
                <a:cs typeface="Arial"/>
              </a:rPr>
              <a:t> damit wir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b="1" dirty="0" smtClean="0">
                <a:latin typeface="Arial"/>
                <a:cs typeface="Arial"/>
              </a:rPr>
              <a:t>einen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Wert pro Kombination der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</a:t>
            </a:r>
            <a:r>
              <a:rPr lang="en-US" sz="2400" b="1" dirty="0" err="1" smtClean="0">
                <a:latin typeface="Arial"/>
                <a:cs typeface="Arial"/>
              </a:rPr>
              <a:t>Stufe</a:t>
            </a:r>
            <a:r>
              <a:rPr lang="de-DE" sz="2400" b="1" dirty="0" smtClean="0">
                <a:latin typeface="Arial"/>
                <a:cs typeface="Arial"/>
              </a:rPr>
              <a:t>n </a:t>
            </a:r>
            <a:r>
              <a:rPr lang="de-DE" sz="2400" dirty="0" smtClean="0">
                <a:latin typeface="Arial"/>
                <a:cs typeface="Arial"/>
              </a:rPr>
              <a:t>haben (6 Mittelwerte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71518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 einer Untersuchung zur /</a:t>
            </a:r>
            <a:r>
              <a:rPr lang="de-DE" sz="2400" dirty="0" err="1" smtClean="0">
                <a:latin typeface="Arial"/>
                <a:cs typeface="Arial"/>
              </a:rPr>
              <a:t>u/-Frontierung</a:t>
            </a:r>
            <a:r>
              <a:rPr lang="de-DE" sz="2400" dirty="0" smtClean="0">
                <a:latin typeface="Arial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12 Sprecherinnen </a:t>
            </a:r>
            <a:r>
              <a:rPr lang="de-DE" sz="2400" dirty="0" smtClean="0">
                <a:latin typeface="Arial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Arial"/>
                <a:cs typeface="Arial"/>
              </a:rPr>
              <a:t>who'd</a:t>
            </a:r>
            <a:r>
              <a:rPr lang="de-DE" sz="2400" dirty="0" smtClean="0">
                <a:latin typeface="Arial"/>
                <a:cs typeface="Arial"/>
              </a:rPr>
              <a:t>). Jedes Wort ist von jeder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10 Mal erzeugt worden. Ist /u/ in den jungen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</a:t>
            </a:r>
            <a:r>
              <a:rPr lang="de-DE" sz="2400" dirty="0" err="1" smtClean="0">
                <a:latin typeface="Arial"/>
                <a:cs typeface="Arial"/>
              </a:rPr>
              <a:t>frontierter</a:t>
            </a:r>
            <a:r>
              <a:rPr lang="de-DE" sz="2400" dirty="0" smtClean="0">
                <a:latin typeface="Arial"/>
                <a:cs typeface="Arial"/>
              </a:rPr>
              <a:t>? (bis zu 60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within/between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endParaRPr lang="de-DE" sz="2400" dirty="0" smtClean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n?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9144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Word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652" y="4784971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Wieviele</a:t>
            </a:r>
            <a:r>
              <a:rPr lang="de-DE" sz="2400" dirty="0" smtClean="0">
                <a:latin typeface="Arial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71735"/>
            <a:ext cx="497851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371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form.ssb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3326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age.ssb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71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Trackdatei, F1 und F2 englischer /u/ Vokale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183326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Alter: jung oder alt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514600"/>
            <a:ext cx="152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word.ssb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514600"/>
            <a:ext cx="464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Wort: </a:t>
            </a:r>
            <a:r>
              <a:rPr lang="de-DE" sz="2400" dirty="0" err="1" smtClean="0">
                <a:latin typeface="Arial"/>
                <a:cs typeface="Arial"/>
              </a:rPr>
              <a:t>swoop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who'd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200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20040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Sprecher: 12 Sprecherinnen (6 jung, 6 alt)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09800" y="4191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dcut(form.ssb[,2], .5,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prop=T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3877" y="4191000"/>
            <a:ext cx="1288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F2ssb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877" y="3662065"/>
            <a:ext cx="7069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F2 zum zeitlichen Mittelpunkt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6002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table(word.ssb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spk.ssb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286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/>
                <a:cs typeface="Courier New"/>
              </a:rPr>
              <a:t>word.ssb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arkn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elwi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frwa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gisa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jach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jeny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kapo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mapr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nata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rohi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rusy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shle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 swoop   10    9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used    10   10   10   10   10   10   10   10   10   10   10   10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who'd   10   10   10   10   10   10   10   10   10   10   10   10</a:t>
            </a:r>
            <a:endParaRPr lang="de-DE" sz="1600" b="1" dirty="0" smtClean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382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Wort-Wiederholungen pro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302567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52400" y="3581400"/>
            <a:ext cx="8686800" cy="3200400"/>
            <a:chOff x="152400" y="3581400"/>
            <a:chExt cx="86868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52400" y="3581400"/>
              <a:ext cx="7848600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Funktion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anova.mean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() </a:t>
              </a:r>
              <a:r>
                <a:rPr lang="de-DE" sz="2400" dirty="0" smtClean="0">
                  <a:latin typeface="Arial"/>
                  <a:cs typeface="Arial"/>
                </a:rPr>
                <a:t>mittelt über die 10  Werte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pro </a:t>
              </a:r>
              <a:r>
                <a:rPr lang="en-US" sz="2400" dirty="0" err="1" smtClean="0">
                  <a:latin typeface="Arial"/>
                  <a:cs typeface="Arial"/>
                </a:rPr>
                <a:t>Stufe</a:t>
              </a:r>
              <a:r>
                <a:rPr lang="de-DE" sz="2400" dirty="0" smtClean="0">
                  <a:latin typeface="Arial"/>
                  <a:cs typeface="Arial"/>
                </a:rPr>
                <a:t>n-Kombinationen und bereitet alles für den RM-ANOVA vor.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" y="53340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 = anova.mean(F2ssb,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spk.ssb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age.ssb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, 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word.ssb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)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6324600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abhängige Variable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3697933" y="5983933"/>
              <a:ext cx="37653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05400" y="4550895"/>
              <a:ext cx="196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alle Faktoren</a:t>
              </a:r>
            </a:p>
          </p:txBody>
        </p: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rot="5400000">
              <a:off x="5511843" y="4758518"/>
              <a:ext cx="321440" cy="829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 rot="16200000" flipH="1">
              <a:off x="5926605" y="5173279"/>
              <a:ext cx="32144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2"/>
            </p:cNvCxnSpPr>
            <p:nvPr/>
          </p:nvCxnSpPr>
          <p:spPr>
            <a:xfrm rot="16200000" flipH="1">
              <a:off x="6417567" y="4682318"/>
              <a:ext cx="321440" cy="9819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145233"/>
            <a:ext cx="441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m</a:t>
            </a:r>
            <a:r>
              <a:rPr lang="en-US" b="1" dirty="0" smtClean="0">
                <a:latin typeface="Courier New"/>
                <a:cs typeface="Courier New"/>
              </a:rPr>
              <a:t>   		 X1  	X2    X3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1  10.527359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2  14.186585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3  10.326474 </a:t>
            </a:r>
            <a:r>
              <a:rPr lang="en-US" b="1" dirty="0" err="1" smtClean="0">
                <a:latin typeface="Courier New"/>
                <a:cs typeface="Courier New"/>
              </a:rPr>
              <a:t>arkn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4   8.662981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5  14.100450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6   9.002776 </a:t>
            </a:r>
            <a:r>
              <a:rPr lang="en-US" b="1" dirty="0" err="1" smtClean="0">
                <a:latin typeface="Courier New"/>
                <a:cs typeface="Courier New"/>
              </a:rPr>
              <a:t>elwi</a:t>
            </a:r>
            <a:r>
              <a:rPr lang="en-US" b="1" dirty="0" smtClean="0">
                <a:latin typeface="Courier New"/>
                <a:cs typeface="Courier New"/>
              </a:rPr>
              <a:t>  alt who'd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7   7.495192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swoop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8  10.166607 </a:t>
            </a:r>
            <a:r>
              <a:rPr lang="en-US" b="1" dirty="0" err="1" smtClean="0">
                <a:latin typeface="Courier New"/>
                <a:cs typeface="Courier New"/>
              </a:rPr>
              <a:t>frwa</a:t>
            </a:r>
            <a:r>
              <a:rPr lang="en-US" b="1" dirty="0" smtClean="0">
                <a:latin typeface="Courier New"/>
                <a:cs typeface="Courier New"/>
              </a:rPr>
              <a:t>  alt  used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de-DE" b="1" dirty="0" smtClean="0">
              <a:latin typeface="Courier New"/>
              <a:cs typeface="Courier New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81000" y="4007556"/>
            <a:ext cx="7315200" cy="2321509"/>
            <a:chOff x="381000" y="4007556"/>
            <a:chExt cx="7315200" cy="2321509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4007556"/>
              <a:ext cx="701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F2m</a:t>
              </a:r>
              <a:r>
                <a:rPr lang="de-DE" sz="2400" dirty="0" smtClean="0">
                  <a:latin typeface="Arial"/>
                  <a:cs typeface="Arial"/>
                </a:rPr>
                <a:t> ist ein </a:t>
              </a:r>
              <a:r>
                <a:rPr lang="de-DE" sz="2400" dirty="0" err="1" smtClean="0">
                  <a:latin typeface="Arial"/>
                  <a:cs typeface="Arial"/>
                </a:rPr>
                <a:t>Data-Frame</a:t>
              </a:r>
              <a:r>
                <a:rPr lang="de-DE" sz="2400" dirty="0" smtClean="0">
                  <a:latin typeface="Arial"/>
                  <a:cs typeface="Arial"/>
                </a:rPr>
                <a:t> mit den erwünschten 36 Zeilen und mit 3 Werten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4884718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Man kann/soll die Faktoren-Namen </a:t>
              </a:r>
              <a:r>
                <a:rPr lang="de-DE" sz="2400" dirty="0" err="1" smtClean="0">
                  <a:latin typeface="Arial"/>
                  <a:cs typeface="Arial"/>
                </a:rPr>
                <a:t>umbennen</a:t>
              </a:r>
              <a:r>
                <a:rPr lang="de-DE" sz="2400" dirty="0" smtClean="0">
                  <a:latin typeface="Arial"/>
                  <a:cs typeface="Arial"/>
                </a:rPr>
                <a:t>: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5867400"/>
              <a:ext cx="624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names(F2m) = c("F2", "</a:t>
              </a:r>
              <a:r>
                <a:rPr lang="de-DE" sz="2400" dirty="0" err="1" smtClean="0">
                  <a:solidFill>
                    <a:srgbClr val="FF0000"/>
                  </a:solidFill>
                  <a:latin typeface="Arial"/>
                  <a:cs typeface="Arial"/>
                </a:rPr>
                <a:t>Vpn</a:t>
              </a:r>
              <a:r>
                <a:rPr lang="de-DE" sz="2400" dirty="0" smtClean="0">
                  <a:solidFill>
                    <a:srgbClr val="FF0000"/>
                  </a:solidFill>
                  <a:latin typeface="Arial"/>
                  <a:cs typeface="Arial"/>
                </a:rPr>
                <a:t>", "Alter", "Wort")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Wiederholungen in derselben Zelle: Beispiel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685800"/>
            <a:ext cx="1066800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F2m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1828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Mittelwert über die 10 Wiederholungen von </a:t>
            </a:r>
            <a:r>
              <a:rPr lang="de-DE" sz="2400" i="1" dirty="0" err="1" smtClean="0">
                <a:latin typeface="Arial"/>
                <a:cs typeface="Arial"/>
              </a:rPr>
              <a:t>used</a:t>
            </a:r>
            <a:r>
              <a:rPr lang="de-DE" sz="2400" dirty="0" smtClean="0">
                <a:latin typeface="Arial"/>
                <a:cs typeface="Arial"/>
              </a:rPr>
              <a:t>, Sprecherin </a:t>
            </a:r>
            <a:r>
              <a:rPr lang="de-DE" sz="2400" dirty="0" err="1" smtClean="0">
                <a:latin typeface="Arial"/>
                <a:cs typeface="Arial"/>
              </a:rPr>
              <a:t>elwi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495800" y="2743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0100" y="3048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4114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ssb.ana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" y="609600"/>
            <a:ext cx="376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cs typeface="Arial"/>
              </a:rPr>
              <a:t>names(F2m)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71734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derselben Zelle: Beispiel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100" y="107126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[1] "F2"    "</a:t>
            </a:r>
            <a:r>
              <a:rPr lang="en-US" sz="2400" dirty="0" err="1" smtClean="0">
                <a:cs typeface="Arial"/>
              </a:rPr>
              <a:t>Vpn</a:t>
            </a:r>
            <a:r>
              <a:rPr lang="en-US" sz="2400" dirty="0" smtClean="0">
                <a:cs typeface="Arial"/>
              </a:rPr>
              <a:t>"   "Alter" "</a:t>
            </a:r>
            <a:r>
              <a:rPr lang="en-US" sz="2400" dirty="0" err="1" smtClean="0">
                <a:cs typeface="Arial"/>
              </a:rPr>
              <a:t>Wort</a:t>
            </a:r>
            <a:r>
              <a:rPr lang="en-US" sz="2400" dirty="0" smtClean="0">
                <a:cs typeface="Arial"/>
              </a:rPr>
              <a:t>" </a:t>
            </a:r>
            <a:endParaRPr lang="de-DE" sz="2400" dirty="0" smtClean="0"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5052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ssb.ana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" y="2057400"/>
            <a:ext cx="674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ssb.t</a:t>
            </a:r>
            <a:r>
              <a:rPr lang="de-DE" sz="2400" dirty="0" smtClean="0">
                <a:cs typeface="Arial"/>
              </a:rPr>
              <a:t> =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" y="15957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code</a:t>
            </a:r>
            <a:r>
              <a:rPr lang="de-DE" sz="2400" dirty="0" smtClean="0">
                <a:cs typeface="Arial"/>
              </a:rPr>
              <a:t>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2700" y="1595735"/>
            <a:ext cx="270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2700" y="2057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Anova.prepare(F2m, code)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519065"/>
            <a:ext cx="4108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Alter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factor(ssb.t$b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048000"/>
            <a:ext cx="274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lm(ssb.t$d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Alter)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4171" y="3500735"/>
            <a:ext cx="576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Anova(ssb.lm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ssb.t$w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Wort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182" y="48768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Alter       1     0.598   14.877      1     10  0.003175 ** </a:t>
            </a:r>
          </a:p>
          <a:p>
            <a:r>
              <a:rPr lang="en-US" dirty="0" err="1" smtClean="0">
                <a:latin typeface="Courier"/>
                <a:cs typeface="Courier"/>
              </a:rPr>
              <a:t>Wort</a:t>
            </a:r>
            <a:r>
              <a:rPr lang="en-US" dirty="0" smtClean="0">
                <a:latin typeface="Courier"/>
                <a:cs typeface="Courier"/>
              </a:rPr>
              <a:t>        1     0.912   46.652      2      9 1.777e-05 ***</a:t>
            </a:r>
          </a:p>
          <a:p>
            <a:r>
              <a:rPr lang="en-US" dirty="0" err="1" smtClean="0">
                <a:latin typeface="Courier"/>
                <a:cs typeface="Courier"/>
              </a:rPr>
              <a:t>Alter:Wort</a:t>
            </a:r>
            <a:r>
              <a:rPr lang="en-US" dirty="0" smtClean="0">
                <a:latin typeface="Courier"/>
                <a:cs typeface="Courier"/>
              </a:rPr>
              <a:t>  1     0.548    5.449      2      9  0.028142 * </a:t>
            </a:r>
            <a:endParaRPr lang="de-DE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9578</TotalTime>
  <Words>3258</Words>
  <Application>Microsoft Macintosh PowerPoint</Application>
  <PresentationFormat>On-screen Show (4:3)</PresentationFormat>
  <Paragraphs>373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IPS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106</cp:revision>
  <dcterms:created xsi:type="dcterms:W3CDTF">2009-07-09T08:08:53Z</dcterms:created>
  <dcterms:modified xsi:type="dcterms:W3CDTF">2009-07-09T09:49:05Z</dcterms:modified>
</cp:coreProperties>
</file>