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Default Extension="pict" ContentType="image/pict"/>
  <Override PartName="/ppt/embeddings/Microsoft_Equation12.bin" ContentType="application/vnd.openxmlformats-officedocument.oleObject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embeddings/Microsoft_Equation7.bin" ContentType="application/vnd.openxmlformats-officedocument.oleObject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Default Extension="jpeg" ContentType="image/jpeg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Override PartName="/ppt/embeddings/Microsoft_Equation3.bin" ContentType="application/vnd.openxmlformats-officedocument.oleObject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embeddings/Microsoft_Equation8.bin" ContentType="application/vnd.openxmlformats-officedocument.oleObject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embeddings/Microsoft_Equation4.bin" ContentType="application/vnd.openxmlformats-officedocument.oleObject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embeddings/Microsoft_Equation10.bin" ContentType="application/vnd.openxmlformats-officedocument.oleObject"/>
  <Override PartName="/ppt/slides/slide7.xml" ContentType="application/vnd.openxmlformats-officedocument.presentationml.slide+xml"/>
  <Override PartName="/ppt/embeddings/Microsoft_Equation9.bin" ContentType="application/vnd.openxmlformats-officedocument.oleObject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embeddings/Microsoft_Equation5.bin" ContentType="application/vnd.openxmlformats-officedocument.oleObject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embeddings/Microsoft_Equation1.bin" ContentType="application/vnd.openxmlformats-officedocument.oleObject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embeddings/Microsoft_Equation11.bin" ContentType="application/vnd.openxmlformats-officedocument.oleObject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Default Extension="wmf" ContentType="image/x-wmf"/>
  <Override PartName="/ppt/embeddings/Microsoft_Equation6.bin" ContentType="application/vnd.openxmlformats-officedocument.oleObject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embeddings/Microsoft_Equation2.bin" ContentType="application/vnd.openxmlformats-officedocument.oleObject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368" r:id="rId2"/>
    <p:sldId id="377" r:id="rId3"/>
    <p:sldId id="378" r:id="rId4"/>
    <p:sldId id="379" r:id="rId5"/>
    <p:sldId id="380" r:id="rId6"/>
    <p:sldId id="386" r:id="rId7"/>
    <p:sldId id="398" r:id="rId8"/>
    <p:sldId id="387" r:id="rId9"/>
    <p:sldId id="388" r:id="rId10"/>
    <p:sldId id="391" r:id="rId11"/>
    <p:sldId id="392" r:id="rId12"/>
    <p:sldId id="395" r:id="rId13"/>
    <p:sldId id="400" r:id="rId14"/>
    <p:sldId id="397" r:id="rId15"/>
    <p:sldId id="334" r:id="rId16"/>
    <p:sldId id="353" r:id="rId17"/>
    <p:sldId id="354" r:id="rId18"/>
    <p:sldId id="369" r:id="rId19"/>
    <p:sldId id="355" r:id="rId20"/>
    <p:sldId id="360" r:id="rId21"/>
    <p:sldId id="361" r:id="rId22"/>
    <p:sldId id="362" r:id="rId23"/>
    <p:sldId id="402" r:id="rId24"/>
    <p:sldId id="404" r:id="rId25"/>
    <p:sldId id="364" r:id="rId26"/>
    <p:sldId id="414" r:id="rId27"/>
    <p:sldId id="405" r:id="rId28"/>
    <p:sldId id="406" r:id="rId29"/>
    <p:sldId id="407" r:id="rId30"/>
    <p:sldId id="409" r:id="rId31"/>
    <p:sldId id="410" r:id="rId32"/>
    <p:sldId id="411" r:id="rId33"/>
    <p:sldId id="412" r:id="rId34"/>
    <p:sldId id="415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browse/>
    <p:sldAll/>
    <p:penClr>
      <a:schemeClr val="tx1"/>
    </p:penClr>
  </p:showPr>
  <p:clrMru>
    <a:srgbClr val="666699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600" y="-1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Relationship Id="rId2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ict"/><Relationship Id="rId2" Type="http://schemas.openxmlformats.org/officeDocument/2006/relationships/image" Target="../media/image9.pict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ict"/><Relationship Id="rId2" Type="http://schemas.openxmlformats.org/officeDocument/2006/relationships/image" Target="../media/image9.pict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CAB70-8928-5F41-BFBF-9CC109BA2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445A5-E70B-334F-9F3C-EF7FF63BFD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60727-2351-8C4A-A7E2-CBEC04CE83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04D83-3A78-3444-ADA7-8DF3394A7E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272AD-96A2-3B4A-96BD-103EFAD14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D668D-6D69-BF4D-AA6C-08007B917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A8113-C826-2C48-B0A3-0E966852F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94C62-35AC-CD4F-9F23-6C4D8CC9C7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92E7B-493E-7D47-B987-DCC871BAC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0F924-9DA9-AB4E-91B6-A39A23452C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5A38E-1928-9D48-B48E-88FACB11E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C8E70B4-9FCD-D24B-A60E-598A800DA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9.bin"/><Relationship Id="rId4" Type="http://schemas.openxmlformats.org/officeDocument/2006/relationships/oleObject" Target="../embeddings/Microsoft_Equation10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Equation1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1.bin"/><Relationship Id="rId4" Type="http://schemas.openxmlformats.org/officeDocument/2006/relationships/oleObject" Target="../embeddings/Microsoft_Equation12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.bin"/><Relationship Id="rId4" Type="http://schemas.openxmlformats.org/officeDocument/2006/relationships/oleObject" Target="../embeddings/Microsoft_Equation3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Equation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Equation5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6.bin"/><Relationship Id="rId4" Type="http://schemas.openxmlformats.org/officeDocument/2006/relationships/oleObject" Target="../embeddings/Microsoft_Equation7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Equation8.bin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533400" y="762000"/>
            <a:ext cx="67056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  <a:latin typeface="Calibri"/>
                <a:cs typeface="Calibri"/>
              </a:rPr>
              <a:t>Die </a:t>
            </a:r>
            <a:r>
              <a:rPr lang="en-US" sz="3200" dirty="0" err="1">
                <a:solidFill>
                  <a:srgbClr val="0000FF"/>
                </a:solidFill>
                <a:latin typeface="Calibri"/>
                <a:cs typeface="Calibri"/>
              </a:rPr>
              <a:t>t-</a:t>
            </a:r>
            <a:r>
              <a:rPr lang="en-US" sz="3200" dirty="0" err="1" smtClean="0">
                <a:solidFill>
                  <a:srgbClr val="0000FF"/>
                </a:solidFill>
                <a:latin typeface="Calibri"/>
                <a:cs typeface="Calibri"/>
              </a:rPr>
              <a:t>Verteilung</a:t>
            </a:r>
            <a:r>
              <a:rPr lang="en-US" sz="3200" dirty="0" smtClean="0">
                <a:solidFill>
                  <a:srgbClr val="0000FF"/>
                </a:solidFill>
                <a:latin typeface="Calibri"/>
                <a:cs typeface="Calibri"/>
              </a:rPr>
              <a:t> und die </a:t>
            </a:r>
            <a:r>
              <a:rPr lang="en-US" sz="3200" dirty="0" err="1" smtClean="0">
                <a:solidFill>
                  <a:srgbClr val="0000FF"/>
                </a:solidFill>
                <a:latin typeface="Calibri"/>
                <a:cs typeface="Calibri"/>
              </a:rPr>
              <a:t>Prüfstatistik</a:t>
            </a:r>
            <a:endParaRPr lang="en-US" sz="3200" dirty="0">
              <a:solidFill>
                <a:srgbClr val="0000FF"/>
              </a:solidFill>
              <a:latin typeface="Calibri"/>
              <a:cs typeface="Calibri"/>
            </a:endParaRP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684213" y="2997200"/>
            <a:ext cx="3382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Calibri"/>
                <a:cs typeface="Calibri"/>
              </a:rPr>
              <a:t>Jonathan Harrington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331913" y="0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</a:rPr>
              <a:t>B. Vertrauensintervall: die t-Verteilung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50825" y="549275"/>
            <a:ext cx="849788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Wenn die Bevölkerungs-Standardabweichung </a:t>
            </a:r>
            <a:r>
              <a:rPr lang="en-US" b="1">
                <a:solidFill>
                  <a:schemeClr val="tx1"/>
                </a:solidFill>
              </a:rPr>
              <a:t>eingeschätzt</a:t>
            </a:r>
            <a:r>
              <a:rPr lang="en-US">
                <a:solidFill>
                  <a:schemeClr val="tx1"/>
                </a:solidFill>
              </a:rPr>
              <a:t> werden muss, dann wird das Vertrauensintervall nicht mit der Normal- sondern der</a:t>
            </a:r>
            <a:r>
              <a:rPr lang="en-US" b="1">
                <a:solidFill>
                  <a:schemeClr val="tx1"/>
                </a:solidFill>
              </a:rPr>
              <a:t> t-Verteilung</a:t>
            </a:r>
            <a:r>
              <a:rPr lang="en-US">
                <a:solidFill>
                  <a:schemeClr val="tx1"/>
                </a:solidFill>
              </a:rPr>
              <a:t> mit einer gewissen Anzahl von </a:t>
            </a:r>
            <a:r>
              <a:rPr lang="en-US" b="1">
                <a:solidFill>
                  <a:schemeClr val="tx1"/>
                </a:solidFill>
              </a:rPr>
              <a:t>Freiheitsgraden</a:t>
            </a:r>
            <a:r>
              <a:rPr lang="en-US">
                <a:solidFill>
                  <a:schemeClr val="tx1"/>
                </a:solidFill>
              </a:rPr>
              <a:t> berechnet.</a:t>
            </a:r>
          </a:p>
        </p:txBody>
      </p:sp>
      <p:sp>
        <p:nvSpPr>
          <p:cNvPr id="156677" name="Text Box 5"/>
          <p:cNvSpPr txBox="1">
            <a:spLocks noChangeArrowheads="1"/>
          </p:cNvSpPr>
          <p:nvPr/>
        </p:nvSpPr>
        <p:spPr bwMode="auto">
          <a:xfrm>
            <a:off x="250825" y="4437063"/>
            <a:ext cx="81375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Bei diesem one-sample t-test ist die Anzahl der Freiheitsgrade, df (degrees of freedom), von der </a:t>
            </a:r>
            <a:r>
              <a:rPr lang="en-US" b="1">
                <a:solidFill>
                  <a:schemeClr val="tx1"/>
                </a:solidFill>
              </a:rPr>
              <a:t>Anzahl der Werte in der Stichprobe</a:t>
            </a:r>
            <a:r>
              <a:rPr lang="en-US">
                <a:solidFill>
                  <a:schemeClr val="tx1"/>
                </a:solidFill>
              </a:rPr>
              <a:t> abh</a:t>
            </a:r>
            <a:r>
              <a:rPr lang="de-DE">
                <a:solidFill>
                  <a:schemeClr val="tx1"/>
                </a:solidFill>
              </a:rPr>
              <a:t>ä</a:t>
            </a:r>
            <a:r>
              <a:rPr lang="en-US">
                <a:solidFill>
                  <a:schemeClr val="tx1"/>
                </a:solidFill>
              </a:rPr>
              <a:t>ngig: </a:t>
            </a:r>
            <a:r>
              <a:rPr lang="en-US" b="1">
                <a:solidFill>
                  <a:schemeClr val="tx1"/>
                </a:solidFill>
              </a:rPr>
              <a:t>df = n – 1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0" y="5661025"/>
            <a:ext cx="8893175" cy="908050"/>
            <a:chOff x="0" y="3748"/>
            <a:chExt cx="5602" cy="572"/>
          </a:xfrm>
        </p:grpSpPr>
        <p:sp>
          <p:nvSpPr>
            <p:cNvPr id="22537" name="Text Box 6"/>
            <p:cNvSpPr txBox="1">
              <a:spLocks noChangeArrowheads="1"/>
            </p:cNvSpPr>
            <p:nvPr/>
          </p:nvSpPr>
          <p:spPr bwMode="auto">
            <a:xfrm>
              <a:off x="0" y="3802"/>
              <a:ext cx="560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Je höher df, umso sicherer k</a:t>
              </a:r>
              <a:r>
                <a:rPr lang="de-DE">
                  <a:solidFill>
                    <a:schemeClr val="tx1"/>
                  </a:solidFill>
                </a:rPr>
                <a:t>ö</a:t>
              </a:r>
              <a:r>
                <a:rPr lang="en-US">
                  <a:solidFill>
                    <a:schemeClr val="tx1"/>
                  </a:solidFill>
                </a:rPr>
                <a:t>nnen wir sein, dass </a:t>
              </a:r>
              <a:r>
                <a:rPr lang="en-US">
                  <a:solidFill>
                    <a:schemeClr val="tx1"/>
                  </a:solidFill>
                  <a:latin typeface="Symbol" charset="2"/>
                </a:rPr>
                <a:t>s</a:t>
              </a:r>
              <a:r>
                <a:rPr lang="en-US">
                  <a:solidFill>
                    <a:schemeClr val="tx1"/>
                  </a:solidFill>
                </a:rPr>
                <a:t> = </a:t>
              </a:r>
              <a:r>
                <a:rPr lang="en-US">
                  <a:solidFill>
                    <a:schemeClr val="tx1"/>
                  </a:solidFill>
                  <a:latin typeface="Symbol" charset="2"/>
                </a:rPr>
                <a:t>s</a:t>
              </a:r>
              <a:r>
                <a:rPr lang="en-US">
                  <a:solidFill>
                    <a:schemeClr val="tx1"/>
                  </a:solidFill>
                </a:rPr>
                <a:t> und umso mehr nähert sich die t-Verteilung der Normalverteilung </a:t>
              </a:r>
            </a:p>
          </p:txBody>
        </p:sp>
        <p:sp>
          <p:nvSpPr>
            <p:cNvPr id="22538" name="Text Box 10"/>
            <p:cNvSpPr txBox="1">
              <a:spLocks noChangeArrowheads="1"/>
            </p:cNvSpPr>
            <p:nvPr/>
          </p:nvSpPr>
          <p:spPr bwMode="auto">
            <a:xfrm>
              <a:off x="4241" y="3748"/>
              <a:ext cx="20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^</a:t>
              </a:r>
              <a:endParaRPr lang="de-DE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0" y="2420938"/>
            <a:ext cx="8642350" cy="1552575"/>
            <a:chOff x="0" y="1525"/>
            <a:chExt cx="5444" cy="978"/>
          </a:xfrm>
        </p:grpSpPr>
        <p:sp>
          <p:nvSpPr>
            <p:cNvPr id="22535" name="Text Box 4"/>
            <p:cNvSpPr txBox="1">
              <a:spLocks noChangeArrowheads="1"/>
            </p:cNvSpPr>
            <p:nvPr/>
          </p:nvSpPr>
          <p:spPr bwMode="auto">
            <a:xfrm>
              <a:off x="0" y="1525"/>
              <a:ext cx="5444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Die t-Verteilung ist der Normalverteilung recht ähnlich, aber die 'Glocke' und daher das Vertrauensintervall sind etwas breiter (dies berücksichtigt, die zusätzliche Unsicherheit die wegen </a:t>
              </a:r>
              <a:r>
                <a:rPr lang="en-US">
                  <a:solidFill>
                    <a:schemeClr val="tx1"/>
                  </a:solidFill>
                  <a:latin typeface="Symbol" charset="2"/>
                </a:rPr>
                <a:t>s</a:t>
              </a:r>
              <a:r>
                <a:rPr lang="en-US">
                  <a:solidFill>
                    <a:schemeClr val="tx1"/>
                  </a:solidFill>
                </a:rPr>
                <a:t> entsteht).</a:t>
              </a:r>
            </a:p>
          </p:txBody>
        </p:sp>
        <p:sp>
          <p:nvSpPr>
            <p:cNvPr id="22536" name="Text Box 12"/>
            <p:cNvSpPr txBox="1">
              <a:spLocks noChangeArrowheads="1"/>
            </p:cNvSpPr>
            <p:nvPr/>
          </p:nvSpPr>
          <p:spPr bwMode="auto">
            <a:xfrm>
              <a:off x="567" y="2160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^</a:t>
              </a:r>
              <a:endParaRPr lang="de-D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755650" y="0"/>
            <a:ext cx="4389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</a:rPr>
              <a:t>Normalverteilung, </a:t>
            </a:r>
            <a:r>
              <a:rPr lang="en-US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>
                <a:solidFill>
                  <a:schemeClr val="tx1"/>
                </a:solidFill>
              </a:rPr>
              <a:t> = 0, </a:t>
            </a:r>
            <a:r>
              <a:rPr lang="en-US">
                <a:solidFill>
                  <a:schemeClr val="tx1"/>
                </a:solidFill>
                <a:latin typeface="Symbol" charset="2"/>
              </a:rPr>
              <a:t>s</a:t>
            </a:r>
            <a:r>
              <a:rPr lang="en-US">
                <a:solidFill>
                  <a:schemeClr val="tx1"/>
                </a:solidFill>
              </a:rPr>
              <a:t> = 1. </a:t>
            </a:r>
          </a:p>
        </p:txBody>
      </p:sp>
      <p:sp>
        <p:nvSpPr>
          <p:cNvPr id="157699" name="Text Box 3"/>
          <p:cNvSpPr txBox="1">
            <a:spLocks noChangeArrowheads="1"/>
          </p:cNvSpPr>
          <p:nvPr/>
        </p:nvSpPr>
        <p:spPr bwMode="auto">
          <a:xfrm>
            <a:off x="468313" y="6165850"/>
            <a:ext cx="5483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/>
              <a:t>curve(dt(x</a:t>
            </a:r>
            <a:r>
              <a:rPr lang="en-US" dirty="0"/>
              <a:t>, 10), -4, 4, add=T, </a:t>
            </a:r>
            <a:r>
              <a:rPr lang="en-US" dirty="0" err="1"/>
              <a:t>col</a:t>
            </a:r>
            <a:r>
              <a:rPr lang="en-US" dirty="0"/>
              <a:t>="red")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755650" y="476250"/>
            <a:ext cx="38449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solidFill>
                  <a:srgbClr val="0000FF"/>
                </a:solidFill>
              </a:rPr>
              <a:t>curve(dnorm(x</a:t>
            </a:r>
            <a:r>
              <a:rPr lang="en-US" dirty="0">
                <a:solidFill>
                  <a:srgbClr val="0000FF"/>
                </a:solidFill>
              </a:rPr>
              <a:t>, 0, 1), -4, 4)</a:t>
            </a:r>
          </a:p>
        </p:txBody>
      </p:sp>
      <p:sp>
        <p:nvSpPr>
          <p:cNvPr id="23557" name="Freeform 5"/>
          <p:cNvSpPr>
            <a:spLocks/>
          </p:cNvSpPr>
          <p:nvPr/>
        </p:nvSpPr>
        <p:spPr bwMode="auto">
          <a:xfrm>
            <a:off x="2003425" y="2770188"/>
            <a:ext cx="5318125" cy="2630487"/>
          </a:xfrm>
          <a:custGeom>
            <a:avLst/>
            <a:gdLst>
              <a:gd name="T0" fmla="*/ 57082 w 559"/>
              <a:gd name="T1" fmla="*/ 2630487 h 277"/>
              <a:gd name="T2" fmla="*/ 161732 w 559"/>
              <a:gd name="T3" fmla="*/ 2630487 h 277"/>
              <a:gd name="T4" fmla="*/ 266382 w 559"/>
              <a:gd name="T5" fmla="*/ 2630487 h 277"/>
              <a:gd name="T6" fmla="*/ 371032 w 559"/>
              <a:gd name="T7" fmla="*/ 2620991 h 277"/>
              <a:gd name="T8" fmla="*/ 475682 w 559"/>
              <a:gd name="T9" fmla="*/ 2620991 h 277"/>
              <a:gd name="T10" fmla="*/ 589846 w 559"/>
              <a:gd name="T11" fmla="*/ 2611494 h 277"/>
              <a:gd name="T12" fmla="*/ 694496 w 559"/>
              <a:gd name="T13" fmla="*/ 2601998 h 277"/>
              <a:gd name="T14" fmla="*/ 799146 w 559"/>
              <a:gd name="T15" fmla="*/ 2583005 h 277"/>
              <a:gd name="T16" fmla="*/ 903796 w 559"/>
              <a:gd name="T17" fmla="*/ 2554516 h 277"/>
              <a:gd name="T18" fmla="*/ 1008446 w 559"/>
              <a:gd name="T19" fmla="*/ 2507035 h 277"/>
              <a:gd name="T20" fmla="*/ 1113096 w 559"/>
              <a:gd name="T21" fmla="*/ 2450056 h 277"/>
              <a:gd name="T22" fmla="*/ 1227260 w 559"/>
              <a:gd name="T23" fmla="*/ 2374086 h 277"/>
              <a:gd name="T24" fmla="*/ 1331910 w 559"/>
              <a:gd name="T25" fmla="*/ 2279122 h 277"/>
              <a:gd name="T26" fmla="*/ 1436560 w 559"/>
              <a:gd name="T27" fmla="*/ 2146174 h 277"/>
              <a:gd name="T28" fmla="*/ 1541210 w 559"/>
              <a:gd name="T29" fmla="*/ 1994232 h 277"/>
              <a:gd name="T30" fmla="*/ 1645860 w 559"/>
              <a:gd name="T31" fmla="*/ 1804305 h 277"/>
              <a:gd name="T32" fmla="*/ 1760023 w 559"/>
              <a:gd name="T33" fmla="*/ 1585889 h 277"/>
              <a:gd name="T34" fmla="*/ 1864674 w 559"/>
              <a:gd name="T35" fmla="*/ 1348481 h 277"/>
              <a:gd name="T36" fmla="*/ 1969324 w 559"/>
              <a:gd name="T37" fmla="*/ 1101576 h 277"/>
              <a:gd name="T38" fmla="*/ 2073974 w 559"/>
              <a:gd name="T39" fmla="*/ 845175 h 277"/>
              <a:gd name="T40" fmla="*/ 2178624 w 559"/>
              <a:gd name="T41" fmla="*/ 598270 h 277"/>
              <a:gd name="T42" fmla="*/ 2283274 w 559"/>
              <a:gd name="T43" fmla="*/ 379854 h 277"/>
              <a:gd name="T44" fmla="*/ 2397437 w 559"/>
              <a:gd name="T45" fmla="*/ 199423 h 277"/>
              <a:gd name="T46" fmla="*/ 2502087 w 559"/>
              <a:gd name="T47" fmla="*/ 75971 h 277"/>
              <a:gd name="T48" fmla="*/ 2606737 w 559"/>
              <a:gd name="T49" fmla="*/ 9496 h 277"/>
              <a:gd name="T50" fmla="*/ 2711388 w 559"/>
              <a:gd name="T51" fmla="*/ 9496 h 277"/>
              <a:gd name="T52" fmla="*/ 2816038 w 559"/>
              <a:gd name="T53" fmla="*/ 75971 h 277"/>
              <a:gd name="T54" fmla="*/ 2920688 w 559"/>
              <a:gd name="T55" fmla="*/ 199423 h 277"/>
              <a:gd name="T56" fmla="*/ 3034851 w 559"/>
              <a:gd name="T57" fmla="*/ 379854 h 277"/>
              <a:gd name="T58" fmla="*/ 3139501 w 559"/>
              <a:gd name="T59" fmla="*/ 598270 h 277"/>
              <a:gd name="T60" fmla="*/ 3244151 w 559"/>
              <a:gd name="T61" fmla="*/ 845175 h 277"/>
              <a:gd name="T62" fmla="*/ 3348801 w 559"/>
              <a:gd name="T63" fmla="*/ 1101576 h 277"/>
              <a:gd name="T64" fmla="*/ 3453451 w 559"/>
              <a:gd name="T65" fmla="*/ 1348481 h 277"/>
              <a:gd name="T66" fmla="*/ 3558102 w 559"/>
              <a:gd name="T67" fmla="*/ 1585889 h 277"/>
              <a:gd name="T68" fmla="*/ 3672265 w 559"/>
              <a:gd name="T69" fmla="*/ 1804305 h 277"/>
              <a:gd name="T70" fmla="*/ 3776915 w 559"/>
              <a:gd name="T71" fmla="*/ 1994232 h 277"/>
              <a:gd name="T72" fmla="*/ 3881565 w 559"/>
              <a:gd name="T73" fmla="*/ 2146174 h 277"/>
              <a:gd name="T74" fmla="*/ 3986215 w 559"/>
              <a:gd name="T75" fmla="*/ 2279122 h 277"/>
              <a:gd name="T76" fmla="*/ 4090865 w 559"/>
              <a:gd name="T77" fmla="*/ 2374086 h 277"/>
              <a:gd name="T78" fmla="*/ 4205029 w 559"/>
              <a:gd name="T79" fmla="*/ 2450056 h 277"/>
              <a:gd name="T80" fmla="*/ 4309679 w 559"/>
              <a:gd name="T81" fmla="*/ 2507035 h 277"/>
              <a:gd name="T82" fmla="*/ 4414329 w 559"/>
              <a:gd name="T83" fmla="*/ 2554516 h 277"/>
              <a:gd name="T84" fmla="*/ 4518979 w 559"/>
              <a:gd name="T85" fmla="*/ 2583005 h 277"/>
              <a:gd name="T86" fmla="*/ 4623629 w 559"/>
              <a:gd name="T87" fmla="*/ 2601998 h 277"/>
              <a:gd name="T88" fmla="*/ 4728279 w 559"/>
              <a:gd name="T89" fmla="*/ 2611494 h 277"/>
              <a:gd name="T90" fmla="*/ 4842443 w 559"/>
              <a:gd name="T91" fmla="*/ 2620991 h 277"/>
              <a:gd name="T92" fmla="*/ 4947093 w 559"/>
              <a:gd name="T93" fmla="*/ 2620991 h 277"/>
              <a:gd name="T94" fmla="*/ 5051743 w 559"/>
              <a:gd name="T95" fmla="*/ 2630487 h 277"/>
              <a:gd name="T96" fmla="*/ 5156393 w 559"/>
              <a:gd name="T97" fmla="*/ 2630487 h 277"/>
              <a:gd name="T98" fmla="*/ 5261043 w 559"/>
              <a:gd name="T99" fmla="*/ 2630487 h 27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559"/>
              <a:gd name="T151" fmla="*/ 0 h 277"/>
              <a:gd name="T152" fmla="*/ 559 w 559"/>
              <a:gd name="T153" fmla="*/ 277 h 27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559" h="277">
                <a:moveTo>
                  <a:pt x="0" y="277"/>
                </a:moveTo>
                <a:lnTo>
                  <a:pt x="6" y="277"/>
                </a:lnTo>
                <a:lnTo>
                  <a:pt x="11" y="277"/>
                </a:lnTo>
                <a:lnTo>
                  <a:pt x="17" y="277"/>
                </a:lnTo>
                <a:lnTo>
                  <a:pt x="22" y="277"/>
                </a:lnTo>
                <a:lnTo>
                  <a:pt x="28" y="277"/>
                </a:lnTo>
                <a:lnTo>
                  <a:pt x="34" y="277"/>
                </a:lnTo>
                <a:lnTo>
                  <a:pt x="39" y="276"/>
                </a:lnTo>
                <a:lnTo>
                  <a:pt x="45" y="276"/>
                </a:lnTo>
                <a:lnTo>
                  <a:pt x="50" y="276"/>
                </a:lnTo>
                <a:lnTo>
                  <a:pt x="56" y="276"/>
                </a:lnTo>
                <a:lnTo>
                  <a:pt x="62" y="275"/>
                </a:lnTo>
                <a:lnTo>
                  <a:pt x="67" y="274"/>
                </a:lnTo>
                <a:lnTo>
                  <a:pt x="73" y="274"/>
                </a:lnTo>
                <a:lnTo>
                  <a:pt x="78" y="273"/>
                </a:lnTo>
                <a:lnTo>
                  <a:pt x="84" y="272"/>
                </a:lnTo>
                <a:lnTo>
                  <a:pt x="90" y="270"/>
                </a:lnTo>
                <a:lnTo>
                  <a:pt x="95" y="269"/>
                </a:lnTo>
                <a:lnTo>
                  <a:pt x="101" y="267"/>
                </a:lnTo>
                <a:lnTo>
                  <a:pt x="106" y="264"/>
                </a:lnTo>
                <a:lnTo>
                  <a:pt x="112" y="262"/>
                </a:lnTo>
                <a:lnTo>
                  <a:pt x="117" y="258"/>
                </a:lnTo>
                <a:lnTo>
                  <a:pt x="123" y="255"/>
                </a:lnTo>
                <a:lnTo>
                  <a:pt x="129" y="250"/>
                </a:lnTo>
                <a:lnTo>
                  <a:pt x="134" y="245"/>
                </a:lnTo>
                <a:lnTo>
                  <a:pt x="140" y="240"/>
                </a:lnTo>
                <a:lnTo>
                  <a:pt x="145" y="233"/>
                </a:lnTo>
                <a:lnTo>
                  <a:pt x="151" y="226"/>
                </a:lnTo>
                <a:lnTo>
                  <a:pt x="157" y="218"/>
                </a:lnTo>
                <a:lnTo>
                  <a:pt x="162" y="210"/>
                </a:lnTo>
                <a:lnTo>
                  <a:pt x="168" y="200"/>
                </a:lnTo>
                <a:lnTo>
                  <a:pt x="173" y="190"/>
                </a:lnTo>
                <a:lnTo>
                  <a:pt x="179" y="179"/>
                </a:lnTo>
                <a:lnTo>
                  <a:pt x="185" y="167"/>
                </a:lnTo>
                <a:lnTo>
                  <a:pt x="190" y="155"/>
                </a:lnTo>
                <a:lnTo>
                  <a:pt x="196" y="142"/>
                </a:lnTo>
                <a:lnTo>
                  <a:pt x="201" y="129"/>
                </a:lnTo>
                <a:lnTo>
                  <a:pt x="207" y="116"/>
                </a:lnTo>
                <a:lnTo>
                  <a:pt x="212" y="102"/>
                </a:lnTo>
                <a:lnTo>
                  <a:pt x="218" y="89"/>
                </a:lnTo>
                <a:lnTo>
                  <a:pt x="224" y="76"/>
                </a:lnTo>
                <a:lnTo>
                  <a:pt x="229" y="63"/>
                </a:lnTo>
                <a:lnTo>
                  <a:pt x="235" y="51"/>
                </a:lnTo>
                <a:lnTo>
                  <a:pt x="240" y="40"/>
                </a:lnTo>
                <a:lnTo>
                  <a:pt x="246" y="30"/>
                </a:lnTo>
                <a:lnTo>
                  <a:pt x="252" y="21"/>
                </a:lnTo>
                <a:lnTo>
                  <a:pt x="257" y="14"/>
                </a:lnTo>
                <a:lnTo>
                  <a:pt x="263" y="8"/>
                </a:lnTo>
                <a:lnTo>
                  <a:pt x="268" y="3"/>
                </a:lnTo>
                <a:lnTo>
                  <a:pt x="274" y="1"/>
                </a:lnTo>
                <a:lnTo>
                  <a:pt x="280" y="0"/>
                </a:lnTo>
                <a:lnTo>
                  <a:pt x="285" y="1"/>
                </a:lnTo>
                <a:lnTo>
                  <a:pt x="291" y="3"/>
                </a:lnTo>
                <a:lnTo>
                  <a:pt x="296" y="8"/>
                </a:lnTo>
                <a:lnTo>
                  <a:pt x="302" y="14"/>
                </a:lnTo>
                <a:lnTo>
                  <a:pt x="307" y="21"/>
                </a:lnTo>
                <a:lnTo>
                  <a:pt x="313" y="30"/>
                </a:lnTo>
                <a:lnTo>
                  <a:pt x="319" y="40"/>
                </a:lnTo>
                <a:lnTo>
                  <a:pt x="324" y="51"/>
                </a:lnTo>
                <a:lnTo>
                  <a:pt x="330" y="63"/>
                </a:lnTo>
                <a:lnTo>
                  <a:pt x="335" y="76"/>
                </a:lnTo>
                <a:lnTo>
                  <a:pt x="341" y="89"/>
                </a:lnTo>
                <a:lnTo>
                  <a:pt x="347" y="102"/>
                </a:lnTo>
                <a:lnTo>
                  <a:pt x="352" y="116"/>
                </a:lnTo>
                <a:lnTo>
                  <a:pt x="358" y="129"/>
                </a:lnTo>
                <a:lnTo>
                  <a:pt x="363" y="142"/>
                </a:lnTo>
                <a:lnTo>
                  <a:pt x="369" y="155"/>
                </a:lnTo>
                <a:lnTo>
                  <a:pt x="374" y="167"/>
                </a:lnTo>
                <a:lnTo>
                  <a:pt x="380" y="179"/>
                </a:lnTo>
                <a:lnTo>
                  <a:pt x="386" y="190"/>
                </a:lnTo>
                <a:lnTo>
                  <a:pt x="391" y="200"/>
                </a:lnTo>
                <a:lnTo>
                  <a:pt x="397" y="210"/>
                </a:lnTo>
                <a:lnTo>
                  <a:pt x="402" y="218"/>
                </a:lnTo>
                <a:lnTo>
                  <a:pt x="408" y="226"/>
                </a:lnTo>
                <a:lnTo>
                  <a:pt x="414" y="233"/>
                </a:lnTo>
                <a:lnTo>
                  <a:pt x="419" y="240"/>
                </a:lnTo>
                <a:lnTo>
                  <a:pt x="425" y="245"/>
                </a:lnTo>
                <a:lnTo>
                  <a:pt x="430" y="250"/>
                </a:lnTo>
                <a:lnTo>
                  <a:pt x="436" y="255"/>
                </a:lnTo>
                <a:lnTo>
                  <a:pt x="442" y="258"/>
                </a:lnTo>
                <a:lnTo>
                  <a:pt x="447" y="262"/>
                </a:lnTo>
                <a:lnTo>
                  <a:pt x="453" y="264"/>
                </a:lnTo>
                <a:lnTo>
                  <a:pt x="458" y="267"/>
                </a:lnTo>
                <a:lnTo>
                  <a:pt x="464" y="269"/>
                </a:lnTo>
                <a:lnTo>
                  <a:pt x="469" y="270"/>
                </a:lnTo>
                <a:lnTo>
                  <a:pt x="475" y="272"/>
                </a:lnTo>
                <a:lnTo>
                  <a:pt x="481" y="273"/>
                </a:lnTo>
                <a:lnTo>
                  <a:pt x="486" y="274"/>
                </a:lnTo>
                <a:lnTo>
                  <a:pt x="492" y="274"/>
                </a:lnTo>
                <a:lnTo>
                  <a:pt x="497" y="275"/>
                </a:lnTo>
                <a:lnTo>
                  <a:pt x="503" y="276"/>
                </a:lnTo>
                <a:lnTo>
                  <a:pt x="509" y="276"/>
                </a:lnTo>
                <a:lnTo>
                  <a:pt x="514" y="276"/>
                </a:lnTo>
                <a:lnTo>
                  <a:pt x="520" y="276"/>
                </a:lnTo>
                <a:lnTo>
                  <a:pt x="525" y="277"/>
                </a:lnTo>
                <a:lnTo>
                  <a:pt x="531" y="277"/>
                </a:lnTo>
                <a:lnTo>
                  <a:pt x="537" y="277"/>
                </a:lnTo>
                <a:lnTo>
                  <a:pt x="542" y="277"/>
                </a:lnTo>
                <a:lnTo>
                  <a:pt x="548" y="277"/>
                </a:lnTo>
                <a:lnTo>
                  <a:pt x="553" y="277"/>
                </a:lnTo>
                <a:lnTo>
                  <a:pt x="559" y="277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2003425" y="5505450"/>
            <a:ext cx="53181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2003425" y="5505450"/>
            <a:ext cx="1588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3335338" y="5505450"/>
            <a:ext cx="1587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4667250" y="5505450"/>
            <a:ext cx="1588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5989638" y="5505450"/>
            <a:ext cx="1587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7321550" y="5505450"/>
            <a:ext cx="1588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874838" y="5751513"/>
            <a:ext cx="1698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-4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206750" y="5751513"/>
            <a:ext cx="1698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-2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4572000" y="5751513"/>
            <a:ext cx="1063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894388" y="5751513"/>
            <a:ext cx="1063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2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7226300" y="5751513"/>
            <a:ext cx="1063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4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V="1">
            <a:off x="1793875" y="2760663"/>
            <a:ext cx="1588" cy="26400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H="1">
            <a:off x="1793875" y="5400675"/>
            <a:ext cx="1588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 flipH="1">
            <a:off x="1793875" y="4745038"/>
            <a:ext cx="1588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 flipH="1">
            <a:off x="1793875" y="4081463"/>
            <a:ext cx="1588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 flipH="1">
            <a:off x="1793875" y="3425825"/>
            <a:ext cx="1588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1793875" y="2760663"/>
            <a:ext cx="1588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 rot="-5400000">
            <a:off x="1354931" y="5330032"/>
            <a:ext cx="2651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0.0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 rot="-5400000">
            <a:off x="1354932" y="4674394"/>
            <a:ext cx="2651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0.1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 rot="-5400000">
            <a:off x="1354932" y="4010819"/>
            <a:ext cx="2651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0.2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 rot="-5400000">
            <a:off x="1354931" y="3355182"/>
            <a:ext cx="2651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0.3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 rot="-5400000">
            <a:off x="1358107" y="2690019"/>
            <a:ext cx="2651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0.4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1793875" y="2665413"/>
            <a:ext cx="5737225" cy="2840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4581525" y="6188075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x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82" name="Rectangle 30"/>
          <p:cNvSpPr>
            <a:spLocks noChangeArrowheads="1"/>
          </p:cNvSpPr>
          <p:nvPr/>
        </p:nvSpPr>
        <p:spPr bwMode="auto">
          <a:xfrm rot="-5400000">
            <a:off x="-150813" y="4002088"/>
            <a:ext cx="24034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function(x) dnorm(x, 0, 1) (x)</a:t>
            </a:r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755650" y="1047750"/>
            <a:ext cx="6565900" cy="4314825"/>
            <a:chOff x="476" y="660"/>
            <a:chExt cx="4136" cy="2718"/>
          </a:xfrm>
        </p:grpSpPr>
        <p:sp>
          <p:nvSpPr>
            <p:cNvPr id="23585" name="Text Box 32"/>
            <p:cNvSpPr txBox="1">
              <a:spLocks noChangeArrowheads="1"/>
            </p:cNvSpPr>
            <p:nvPr/>
          </p:nvSpPr>
          <p:spPr bwMode="auto">
            <a:xfrm>
              <a:off x="476" y="660"/>
              <a:ext cx="27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>
                  <a:solidFill>
                    <a:schemeClr val="tx1"/>
                  </a:solidFill>
                </a:rPr>
                <a:t>t-Verteilung</a:t>
              </a:r>
              <a:r>
                <a:rPr lang="en-US" dirty="0">
                  <a:solidFill>
                    <a:schemeClr val="tx1"/>
                  </a:solidFill>
                </a:rPr>
                <a:t>, </a:t>
              </a:r>
              <a:r>
                <a:rPr lang="en-US" dirty="0" err="1">
                  <a:solidFill>
                    <a:schemeClr val="tx1"/>
                  </a:solidFill>
                  <a:latin typeface="Symbol" charset="2"/>
                </a:rPr>
                <a:t>m</a:t>
              </a:r>
              <a:r>
                <a:rPr lang="en-US" dirty="0">
                  <a:solidFill>
                    <a:schemeClr val="tx1"/>
                  </a:solidFill>
                </a:rPr>
                <a:t> = 0, </a:t>
              </a:r>
              <a:r>
                <a:rPr lang="en-US" dirty="0" err="1">
                  <a:solidFill>
                    <a:schemeClr val="tx1"/>
                  </a:solidFill>
                  <a:latin typeface="Symbol" charset="2"/>
                </a:rPr>
                <a:t>s</a:t>
              </a:r>
              <a:r>
                <a:rPr lang="en-US" dirty="0">
                  <a:solidFill>
                    <a:schemeClr val="tx1"/>
                  </a:solidFill>
                </a:rPr>
                <a:t> = 1, </a:t>
              </a:r>
              <a:r>
                <a:rPr lang="en-US" dirty="0" err="1">
                  <a:solidFill>
                    <a:schemeClr val="tx1"/>
                  </a:solidFill>
                </a:rPr>
                <a:t>df</a:t>
              </a:r>
              <a:r>
                <a:rPr lang="en-US" dirty="0">
                  <a:solidFill>
                    <a:schemeClr val="tx1"/>
                  </a:solidFill>
                </a:rPr>
                <a:t> = 3</a:t>
              </a:r>
            </a:p>
          </p:txBody>
        </p:sp>
        <p:sp>
          <p:nvSpPr>
            <p:cNvPr id="23586" name="Text Box 33"/>
            <p:cNvSpPr txBox="1">
              <a:spLocks noChangeArrowheads="1"/>
            </p:cNvSpPr>
            <p:nvPr/>
          </p:nvSpPr>
          <p:spPr bwMode="auto">
            <a:xfrm>
              <a:off x="476" y="981"/>
              <a:ext cx="343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>
                  <a:solidFill>
                    <a:srgbClr val="0000FF"/>
                  </a:solidFill>
                </a:rPr>
                <a:t>curve(dt(x</a:t>
              </a:r>
              <a:r>
                <a:rPr lang="en-US" dirty="0">
                  <a:solidFill>
                    <a:srgbClr val="0000FF"/>
                  </a:solidFill>
                </a:rPr>
                <a:t>, 3), -4, 4, add=T, </a:t>
              </a:r>
              <a:r>
                <a:rPr lang="en-US" dirty="0" err="1">
                  <a:solidFill>
                    <a:srgbClr val="0000FF"/>
                  </a:solidFill>
                </a:rPr>
                <a:t>col</a:t>
              </a:r>
              <a:r>
                <a:rPr lang="en-US" dirty="0">
                  <a:solidFill>
                    <a:srgbClr val="0000FF"/>
                  </a:solidFill>
                </a:rPr>
                <a:t>="blue")</a:t>
              </a:r>
            </a:p>
          </p:txBody>
        </p:sp>
        <p:sp>
          <p:nvSpPr>
            <p:cNvPr id="23587" name="Line 34"/>
            <p:cNvSpPr>
              <a:spLocks noChangeShapeType="1"/>
            </p:cNvSpPr>
            <p:nvPr/>
          </p:nvSpPr>
          <p:spPr bwMode="auto">
            <a:xfrm flipH="1">
              <a:off x="1584" y="935"/>
              <a:ext cx="1432" cy="1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88" name="Freeform 35"/>
            <p:cNvSpPr>
              <a:spLocks/>
            </p:cNvSpPr>
            <p:nvPr/>
          </p:nvSpPr>
          <p:spPr bwMode="auto">
            <a:xfrm>
              <a:off x="1262" y="1847"/>
              <a:ext cx="3350" cy="1531"/>
            </a:xfrm>
            <a:custGeom>
              <a:avLst/>
              <a:gdLst>
                <a:gd name="T0" fmla="*/ 36 w 559"/>
                <a:gd name="T1" fmla="*/ 1525 h 256"/>
                <a:gd name="T2" fmla="*/ 102 w 559"/>
                <a:gd name="T3" fmla="*/ 1519 h 256"/>
                <a:gd name="T4" fmla="*/ 168 w 559"/>
                <a:gd name="T5" fmla="*/ 1513 h 256"/>
                <a:gd name="T6" fmla="*/ 234 w 559"/>
                <a:gd name="T7" fmla="*/ 1507 h 256"/>
                <a:gd name="T8" fmla="*/ 300 w 559"/>
                <a:gd name="T9" fmla="*/ 1495 h 256"/>
                <a:gd name="T10" fmla="*/ 372 w 559"/>
                <a:gd name="T11" fmla="*/ 1483 h 256"/>
                <a:gd name="T12" fmla="*/ 437 w 559"/>
                <a:gd name="T13" fmla="*/ 1471 h 256"/>
                <a:gd name="T14" fmla="*/ 503 w 559"/>
                <a:gd name="T15" fmla="*/ 1453 h 256"/>
                <a:gd name="T16" fmla="*/ 569 w 559"/>
                <a:gd name="T17" fmla="*/ 1429 h 256"/>
                <a:gd name="T18" fmla="*/ 635 w 559"/>
                <a:gd name="T19" fmla="*/ 1405 h 256"/>
                <a:gd name="T20" fmla="*/ 701 w 559"/>
                <a:gd name="T21" fmla="*/ 1370 h 256"/>
                <a:gd name="T22" fmla="*/ 773 w 559"/>
                <a:gd name="T23" fmla="*/ 1328 h 256"/>
                <a:gd name="T24" fmla="*/ 839 w 559"/>
                <a:gd name="T25" fmla="*/ 1280 h 256"/>
                <a:gd name="T26" fmla="*/ 905 w 559"/>
                <a:gd name="T27" fmla="*/ 1220 h 256"/>
                <a:gd name="T28" fmla="*/ 971 w 559"/>
                <a:gd name="T29" fmla="*/ 1148 h 256"/>
                <a:gd name="T30" fmla="*/ 1037 w 559"/>
                <a:gd name="T31" fmla="*/ 1059 h 256"/>
                <a:gd name="T32" fmla="*/ 1109 w 559"/>
                <a:gd name="T33" fmla="*/ 951 h 256"/>
                <a:gd name="T34" fmla="*/ 1175 w 559"/>
                <a:gd name="T35" fmla="*/ 831 h 256"/>
                <a:gd name="T36" fmla="*/ 1241 w 559"/>
                <a:gd name="T37" fmla="*/ 700 h 256"/>
                <a:gd name="T38" fmla="*/ 1306 w 559"/>
                <a:gd name="T39" fmla="*/ 556 h 256"/>
                <a:gd name="T40" fmla="*/ 1372 w 559"/>
                <a:gd name="T41" fmla="*/ 407 h 256"/>
                <a:gd name="T42" fmla="*/ 1438 w 559"/>
                <a:gd name="T43" fmla="*/ 263 h 256"/>
                <a:gd name="T44" fmla="*/ 1510 w 559"/>
                <a:gd name="T45" fmla="*/ 144 h 256"/>
                <a:gd name="T46" fmla="*/ 1576 w 559"/>
                <a:gd name="T47" fmla="*/ 54 h 256"/>
                <a:gd name="T48" fmla="*/ 1642 w 559"/>
                <a:gd name="T49" fmla="*/ 6 h 256"/>
                <a:gd name="T50" fmla="*/ 1708 w 559"/>
                <a:gd name="T51" fmla="*/ 6 h 256"/>
                <a:gd name="T52" fmla="*/ 1774 w 559"/>
                <a:gd name="T53" fmla="*/ 54 h 256"/>
                <a:gd name="T54" fmla="*/ 1840 w 559"/>
                <a:gd name="T55" fmla="*/ 144 h 256"/>
                <a:gd name="T56" fmla="*/ 1912 w 559"/>
                <a:gd name="T57" fmla="*/ 263 h 256"/>
                <a:gd name="T58" fmla="*/ 1978 w 559"/>
                <a:gd name="T59" fmla="*/ 407 h 256"/>
                <a:gd name="T60" fmla="*/ 2044 w 559"/>
                <a:gd name="T61" fmla="*/ 556 h 256"/>
                <a:gd name="T62" fmla="*/ 2109 w 559"/>
                <a:gd name="T63" fmla="*/ 700 h 256"/>
                <a:gd name="T64" fmla="*/ 2175 w 559"/>
                <a:gd name="T65" fmla="*/ 831 h 256"/>
                <a:gd name="T66" fmla="*/ 2241 w 559"/>
                <a:gd name="T67" fmla="*/ 951 h 256"/>
                <a:gd name="T68" fmla="*/ 2313 w 559"/>
                <a:gd name="T69" fmla="*/ 1059 h 256"/>
                <a:gd name="T70" fmla="*/ 2379 w 559"/>
                <a:gd name="T71" fmla="*/ 1148 h 256"/>
                <a:gd name="T72" fmla="*/ 2445 w 559"/>
                <a:gd name="T73" fmla="*/ 1220 h 256"/>
                <a:gd name="T74" fmla="*/ 2511 w 559"/>
                <a:gd name="T75" fmla="*/ 1280 h 256"/>
                <a:gd name="T76" fmla="*/ 2577 w 559"/>
                <a:gd name="T77" fmla="*/ 1328 h 256"/>
                <a:gd name="T78" fmla="*/ 2649 w 559"/>
                <a:gd name="T79" fmla="*/ 1370 h 256"/>
                <a:gd name="T80" fmla="*/ 2715 w 559"/>
                <a:gd name="T81" fmla="*/ 1405 h 256"/>
                <a:gd name="T82" fmla="*/ 2781 w 559"/>
                <a:gd name="T83" fmla="*/ 1429 h 256"/>
                <a:gd name="T84" fmla="*/ 2847 w 559"/>
                <a:gd name="T85" fmla="*/ 1453 h 256"/>
                <a:gd name="T86" fmla="*/ 2913 w 559"/>
                <a:gd name="T87" fmla="*/ 1471 h 256"/>
                <a:gd name="T88" fmla="*/ 2978 w 559"/>
                <a:gd name="T89" fmla="*/ 1483 h 256"/>
                <a:gd name="T90" fmla="*/ 3050 w 559"/>
                <a:gd name="T91" fmla="*/ 1495 h 256"/>
                <a:gd name="T92" fmla="*/ 3116 w 559"/>
                <a:gd name="T93" fmla="*/ 1507 h 256"/>
                <a:gd name="T94" fmla="*/ 3182 w 559"/>
                <a:gd name="T95" fmla="*/ 1513 h 256"/>
                <a:gd name="T96" fmla="*/ 3248 w 559"/>
                <a:gd name="T97" fmla="*/ 1519 h 256"/>
                <a:gd name="T98" fmla="*/ 3314 w 559"/>
                <a:gd name="T99" fmla="*/ 1525 h 25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559"/>
                <a:gd name="T151" fmla="*/ 0 h 256"/>
                <a:gd name="T152" fmla="*/ 559 w 559"/>
                <a:gd name="T153" fmla="*/ 256 h 25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559" h="256">
                  <a:moveTo>
                    <a:pt x="0" y="256"/>
                  </a:moveTo>
                  <a:lnTo>
                    <a:pt x="6" y="255"/>
                  </a:lnTo>
                  <a:lnTo>
                    <a:pt x="11" y="255"/>
                  </a:lnTo>
                  <a:lnTo>
                    <a:pt x="17" y="254"/>
                  </a:lnTo>
                  <a:lnTo>
                    <a:pt x="22" y="254"/>
                  </a:lnTo>
                  <a:lnTo>
                    <a:pt x="28" y="253"/>
                  </a:lnTo>
                  <a:lnTo>
                    <a:pt x="34" y="253"/>
                  </a:lnTo>
                  <a:lnTo>
                    <a:pt x="39" y="252"/>
                  </a:lnTo>
                  <a:lnTo>
                    <a:pt x="45" y="251"/>
                  </a:lnTo>
                  <a:lnTo>
                    <a:pt x="50" y="250"/>
                  </a:lnTo>
                  <a:lnTo>
                    <a:pt x="56" y="249"/>
                  </a:lnTo>
                  <a:lnTo>
                    <a:pt x="62" y="248"/>
                  </a:lnTo>
                  <a:lnTo>
                    <a:pt x="67" y="247"/>
                  </a:lnTo>
                  <a:lnTo>
                    <a:pt x="73" y="246"/>
                  </a:lnTo>
                  <a:lnTo>
                    <a:pt x="78" y="244"/>
                  </a:lnTo>
                  <a:lnTo>
                    <a:pt x="84" y="243"/>
                  </a:lnTo>
                  <a:lnTo>
                    <a:pt x="90" y="241"/>
                  </a:lnTo>
                  <a:lnTo>
                    <a:pt x="95" y="239"/>
                  </a:lnTo>
                  <a:lnTo>
                    <a:pt x="101" y="237"/>
                  </a:lnTo>
                  <a:lnTo>
                    <a:pt x="106" y="235"/>
                  </a:lnTo>
                  <a:lnTo>
                    <a:pt x="112" y="232"/>
                  </a:lnTo>
                  <a:lnTo>
                    <a:pt x="117" y="229"/>
                  </a:lnTo>
                  <a:lnTo>
                    <a:pt x="123" y="226"/>
                  </a:lnTo>
                  <a:lnTo>
                    <a:pt x="129" y="222"/>
                  </a:lnTo>
                  <a:lnTo>
                    <a:pt x="134" y="219"/>
                  </a:lnTo>
                  <a:lnTo>
                    <a:pt x="140" y="214"/>
                  </a:lnTo>
                  <a:lnTo>
                    <a:pt x="145" y="209"/>
                  </a:lnTo>
                  <a:lnTo>
                    <a:pt x="151" y="204"/>
                  </a:lnTo>
                  <a:lnTo>
                    <a:pt x="157" y="198"/>
                  </a:lnTo>
                  <a:lnTo>
                    <a:pt x="162" y="192"/>
                  </a:lnTo>
                  <a:lnTo>
                    <a:pt x="168" y="185"/>
                  </a:lnTo>
                  <a:lnTo>
                    <a:pt x="173" y="177"/>
                  </a:lnTo>
                  <a:lnTo>
                    <a:pt x="179" y="168"/>
                  </a:lnTo>
                  <a:lnTo>
                    <a:pt x="185" y="159"/>
                  </a:lnTo>
                  <a:lnTo>
                    <a:pt x="190" y="150"/>
                  </a:lnTo>
                  <a:lnTo>
                    <a:pt x="196" y="139"/>
                  </a:lnTo>
                  <a:lnTo>
                    <a:pt x="201" y="128"/>
                  </a:lnTo>
                  <a:lnTo>
                    <a:pt x="207" y="117"/>
                  </a:lnTo>
                  <a:lnTo>
                    <a:pt x="212" y="105"/>
                  </a:lnTo>
                  <a:lnTo>
                    <a:pt x="218" y="93"/>
                  </a:lnTo>
                  <a:lnTo>
                    <a:pt x="224" y="80"/>
                  </a:lnTo>
                  <a:lnTo>
                    <a:pt x="229" y="68"/>
                  </a:lnTo>
                  <a:lnTo>
                    <a:pt x="235" y="56"/>
                  </a:lnTo>
                  <a:lnTo>
                    <a:pt x="240" y="44"/>
                  </a:lnTo>
                  <a:lnTo>
                    <a:pt x="246" y="34"/>
                  </a:lnTo>
                  <a:lnTo>
                    <a:pt x="252" y="24"/>
                  </a:lnTo>
                  <a:lnTo>
                    <a:pt x="257" y="15"/>
                  </a:lnTo>
                  <a:lnTo>
                    <a:pt x="263" y="9"/>
                  </a:lnTo>
                  <a:lnTo>
                    <a:pt x="268" y="4"/>
                  </a:lnTo>
                  <a:lnTo>
                    <a:pt x="274" y="1"/>
                  </a:lnTo>
                  <a:lnTo>
                    <a:pt x="280" y="0"/>
                  </a:lnTo>
                  <a:lnTo>
                    <a:pt x="285" y="1"/>
                  </a:lnTo>
                  <a:lnTo>
                    <a:pt x="291" y="4"/>
                  </a:lnTo>
                  <a:lnTo>
                    <a:pt x="296" y="9"/>
                  </a:lnTo>
                  <a:lnTo>
                    <a:pt x="302" y="15"/>
                  </a:lnTo>
                  <a:lnTo>
                    <a:pt x="307" y="24"/>
                  </a:lnTo>
                  <a:lnTo>
                    <a:pt x="313" y="34"/>
                  </a:lnTo>
                  <a:lnTo>
                    <a:pt x="319" y="44"/>
                  </a:lnTo>
                  <a:lnTo>
                    <a:pt x="324" y="56"/>
                  </a:lnTo>
                  <a:lnTo>
                    <a:pt x="330" y="68"/>
                  </a:lnTo>
                  <a:lnTo>
                    <a:pt x="335" y="80"/>
                  </a:lnTo>
                  <a:lnTo>
                    <a:pt x="341" y="93"/>
                  </a:lnTo>
                  <a:lnTo>
                    <a:pt x="347" y="105"/>
                  </a:lnTo>
                  <a:lnTo>
                    <a:pt x="352" y="117"/>
                  </a:lnTo>
                  <a:lnTo>
                    <a:pt x="358" y="128"/>
                  </a:lnTo>
                  <a:lnTo>
                    <a:pt x="363" y="139"/>
                  </a:lnTo>
                  <a:lnTo>
                    <a:pt x="369" y="150"/>
                  </a:lnTo>
                  <a:lnTo>
                    <a:pt x="374" y="159"/>
                  </a:lnTo>
                  <a:lnTo>
                    <a:pt x="380" y="168"/>
                  </a:lnTo>
                  <a:lnTo>
                    <a:pt x="386" y="177"/>
                  </a:lnTo>
                  <a:lnTo>
                    <a:pt x="391" y="185"/>
                  </a:lnTo>
                  <a:lnTo>
                    <a:pt x="397" y="192"/>
                  </a:lnTo>
                  <a:lnTo>
                    <a:pt x="402" y="198"/>
                  </a:lnTo>
                  <a:lnTo>
                    <a:pt x="408" y="204"/>
                  </a:lnTo>
                  <a:lnTo>
                    <a:pt x="414" y="209"/>
                  </a:lnTo>
                  <a:lnTo>
                    <a:pt x="419" y="214"/>
                  </a:lnTo>
                  <a:lnTo>
                    <a:pt x="425" y="219"/>
                  </a:lnTo>
                  <a:lnTo>
                    <a:pt x="430" y="222"/>
                  </a:lnTo>
                  <a:lnTo>
                    <a:pt x="436" y="226"/>
                  </a:lnTo>
                  <a:lnTo>
                    <a:pt x="442" y="229"/>
                  </a:lnTo>
                  <a:lnTo>
                    <a:pt x="447" y="232"/>
                  </a:lnTo>
                  <a:lnTo>
                    <a:pt x="453" y="235"/>
                  </a:lnTo>
                  <a:lnTo>
                    <a:pt x="458" y="237"/>
                  </a:lnTo>
                  <a:lnTo>
                    <a:pt x="464" y="239"/>
                  </a:lnTo>
                  <a:lnTo>
                    <a:pt x="469" y="241"/>
                  </a:lnTo>
                  <a:lnTo>
                    <a:pt x="475" y="243"/>
                  </a:lnTo>
                  <a:lnTo>
                    <a:pt x="481" y="244"/>
                  </a:lnTo>
                  <a:lnTo>
                    <a:pt x="486" y="246"/>
                  </a:lnTo>
                  <a:lnTo>
                    <a:pt x="492" y="247"/>
                  </a:lnTo>
                  <a:lnTo>
                    <a:pt x="497" y="248"/>
                  </a:lnTo>
                  <a:lnTo>
                    <a:pt x="503" y="249"/>
                  </a:lnTo>
                  <a:lnTo>
                    <a:pt x="509" y="250"/>
                  </a:lnTo>
                  <a:lnTo>
                    <a:pt x="514" y="251"/>
                  </a:lnTo>
                  <a:lnTo>
                    <a:pt x="520" y="252"/>
                  </a:lnTo>
                  <a:lnTo>
                    <a:pt x="525" y="253"/>
                  </a:lnTo>
                  <a:lnTo>
                    <a:pt x="531" y="253"/>
                  </a:lnTo>
                  <a:lnTo>
                    <a:pt x="537" y="254"/>
                  </a:lnTo>
                  <a:lnTo>
                    <a:pt x="542" y="254"/>
                  </a:lnTo>
                  <a:lnTo>
                    <a:pt x="548" y="255"/>
                  </a:lnTo>
                  <a:lnTo>
                    <a:pt x="553" y="255"/>
                  </a:lnTo>
                  <a:lnTo>
                    <a:pt x="559" y="256"/>
                  </a:lnTo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7732" name="Freeform 36"/>
          <p:cNvSpPr>
            <a:spLocks/>
          </p:cNvSpPr>
          <p:nvPr/>
        </p:nvSpPr>
        <p:spPr bwMode="auto">
          <a:xfrm>
            <a:off x="2003425" y="2836863"/>
            <a:ext cx="5318125" cy="2554287"/>
          </a:xfrm>
          <a:custGeom>
            <a:avLst/>
            <a:gdLst>
              <a:gd name="T0" fmla="*/ 57082 w 559"/>
              <a:gd name="T1" fmla="*/ 2554287 h 269"/>
              <a:gd name="T2" fmla="*/ 161732 w 559"/>
              <a:gd name="T3" fmla="*/ 2544792 h 269"/>
              <a:gd name="T4" fmla="*/ 266382 w 559"/>
              <a:gd name="T5" fmla="*/ 2535296 h 269"/>
              <a:gd name="T6" fmla="*/ 371032 w 559"/>
              <a:gd name="T7" fmla="*/ 2535296 h 269"/>
              <a:gd name="T8" fmla="*/ 475682 w 559"/>
              <a:gd name="T9" fmla="*/ 2516305 h 269"/>
              <a:gd name="T10" fmla="*/ 589846 w 559"/>
              <a:gd name="T11" fmla="*/ 2506810 h 269"/>
              <a:gd name="T12" fmla="*/ 694496 w 559"/>
              <a:gd name="T13" fmla="*/ 2487819 h 269"/>
              <a:gd name="T14" fmla="*/ 799146 w 559"/>
              <a:gd name="T15" fmla="*/ 2459332 h 269"/>
              <a:gd name="T16" fmla="*/ 903796 w 559"/>
              <a:gd name="T17" fmla="*/ 2421350 h 269"/>
              <a:gd name="T18" fmla="*/ 1008446 w 559"/>
              <a:gd name="T19" fmla="*/ 2383368 h 269"/>
              <a:gd name="T20" fmla="*/ 1113096 w 559"/>
              <a:gd name="T21" fmla="*/ 2326395 h 269"/>
              <a:gd name="T22" fmla="*/ 1227260 w 559"/>
              <a:gd name="T23" fmla="*/ 2250431 h 269"/>
              <a:gd name="T24" fmla="*/ 1331910 w 559"/>
              <a:gd name="T25" fmla="*/ 2164972 h 269"/>
              <a:gd name="T26" fmla="*/ 1436560 w 559"/>
              <a:gd name="T27" fmla="*/ 2051026 h 269"/>
              <a:gd name="T28" fmla="*/ 1541210 w 559"/>
              <a:gd name="T29" fmla="*/ 1908594 h 269"/>
              <a:gd name="T30" fmla="*/ 1645860 w 559"/>
              <a:gd name="T31" fmla="*/ 1747170 h 269"/>
              <a:gd name="T32" fmla="*/ 1760023 w 559"/>
              <a:gd name="T33" fmla="*/ 1557260 h 269"/>
              <a:gd name="T34" fmla="*/ 1864674 w 559"/>
              <a:gd name="T35" fmla="*/ 1338864 h 269"/>
              <a:gd name="T36" fmla="*/ 1969324 w 559"/>
              <a:gd name="T37" fmla="*/ 1101477 h 269"/>
              <a:gd name="T38" fmla="*/ 2073974 w 559"/>
              <a:gd name="T39" fmla="*/ 864090 h 269"/>
              <a:gd name="T40" fmla="*/ 2178624 w 559"/>
              <a:gd name="T41" fmla="*/ 617207 h 269"/>
              <a:gd name="T42" fmla="*/ 2283274 w 559"/>
              <a:gd name="T43" fmla="*/ 398811 h 269"/>
              <a:gd name="T44" fmla="*/ 2397437 w 559"/>
              <a:gd name="T45" fmla="*/ 208901 h 269"/>
              <a:gd name="T46" fmla="*/ 2502087 w 559"/>
              <a:gd name="T47" fmla="*/ 75964 h 269"/>
              <a:gd name="T48" fmla="*/ 2606737 w 559"/>
              <a:gd name="T49" fmla="*/ 9495 h 269"/>
              <a:gd name="T50" fmla="*/ 2711388 w 559"/>
              <a:gd name="T51" fmla="*/ 9495 h 269"/>
              <a:gd name="T52" fmla="*/ 2816038 w 559"/>
              <a:gd name="T53" fmla="*/ 75964 h 269"/>
              <a:gd name="T54" fmla="*/ 2920688 w 559"/>
              <a:gd name="T55" fmla="*/ 208901 h 269"/>
              <a:gd name="T56" fmla="*/ 3034851 w 559"/>
              <a:gd name="T57" fmla="*/ 398811 h 269"/>
              <a:gd name="T58" fmla="*/ 3139501 w 559"/>
              <a:gd name="T59" fmla="*/ 617207 h 269"/>
              <a:gd name="T60" fmla="*/ 3244151 w 559"/>
              <a:gd name="T61" fmla="*/ 864090 h 269"/>
              <a:gd name="T62" fmla="*/ 3348801 w 559"/>
              <a:gd name="T63" fmla="*/ 1101477 h 269"/>
              <a:gd name="T64" fmla="*/ 3453451 w 559"/>
              <a:gd name="T65" fmla="*/ 1338864 h 269"/>
              <a:gd name="T66" fmla="*/ 3558102 w 559"/>
              <a:gd name="T67" fmla="*/ 1557260 h 269"/>
              <a:gd name="T68" fmla="*/ 3672265 w 559"/>
              <a:gd name="T69" fmla="*/ 1747170 h 269"/>
              <a:gd name="T70" fmla="*/ 3776915 w 559"/>
              <a:gd name="T71" fmla="*/ 1908594 h 269"/>
              <a:gd name="T72" fmla="*/ 3881565 w 559"/>
              <a:gd name="T73" fmla="*/ 2051026 h 269"/>
              <a:gd name="T74" fmla="*/ 3986215 w 559"/>
              <a:gd name="T75" fmla="*/ 2164972 h 269"/>
              <a:gd name="T76" fmla="*/ 4090865 w 559"/>
              <a:gd name="T77" fmla="*/ 2250431 h 269"/>
              <a:gd name="T78" fmla="*/ 4205029 w 559"/>
              <a:gd name="T79" fmla="*/ 2326395 h 269"/>
              <a:gd name="T80" fmla="*/ 4309679 w 559"/>
              <a:gd name="T81" fmla="*/ 2383368 h 269"/>
              <a:gd name="T82" fmla="*/ 4414329 w 559"/>
              <a:gd name="T83" fmla="*/ 2421350 h 269"/>
              <a:gd name="T84" fmla="*/ 4518979 w 559"/>
              <a:gd name="T85" fmla="*/ 2459332 h 269"/>
              <a:gd name="T86" fmla="*/ 4623629 w 559"/>
              <a:gd name="T87" fmla="*/ 2487819 h 269"/>
              <a:gd name="T88" fmla="*/ 4728279 w 559"/>
              <a:gd name="T89" fmla="*/ 2506810 h 269"/>
              <a:gd name="T90" fmla="*/ 4842443 w 559"/>
              <a:gd name="T91" fmla="*/ 2516305 h 269"/>
              <a:gd name="T92" fmla="*/ 4947093 w 559"/>
              <a:gd name="T93" fmla="*/ 2535296 h 269"/>
              <a:gd name="T94" fmla="*/ 5051743 w 559"/>
              <a:gd name="T95" fmla="*/ 2535296 h 269"/>
              <a:gd name="T96" fmla="*/ 5156393 w 559"/>
              <a:gd name="T97" fmla="*/ 2544792 h 269"/>
              <a:gd name="T98" fmla="*/ 5261043 w 559"/>
              <a:gd name="T99" fmla="*/ 2554287 h 269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559"/>
              <a:gd name="T151" fmla="*/ 0 h 269"/>
              <a:gd name="T152" fmla="*/ 559 w 559"/>
              <a:gd name="T153" fmla="*/ 269 h 269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559" h="269">
                <a:moveTo>
                  <a:pt x="0" y="269"/>
                </a:moveTo>
                <a:lnTo>
                  <a:pt x="6" y="269"/>
                </a:lnTo>
                <a:lnTo>
                  <a:pt x="11" y="268"/>
                </a:lnTo>
                <a:lnTo>
                  <a:pt x="17" y="268"/>
                </a:lnTo>
                <a:lnTo>
                  <a:pt x="22" y="268"/>
                </a:lnTo>
                <a:lnTo>
                  <a:pt x="28" y="267"/>
                </a:lnTo>
                <a:lnTo>
                  <a:pt x="34" y="267"/>
                </a:lnTo>
                <a:lnTo>
                  <a:pt x="39" y="267"/>
                </a:lnTo>
                <a:lnTo>
                  <a:pt x="45" y="266"/>
                </a:lnTo>
                <a:lnTo>
                  <a:pt x="50" y="265"/>
                </a:lnTo>
                <a:lnTo>
                  <a:pt x="56" y="265"/>
                </a:lnTo>
                <a:lnTo>
                  <a:pt x="62" y="264"/>
                </a:lnTo>
                <a:lnTo>
                  <a:pt x="67" y="263"/>
                </a:lnTo>
                <a:lnTo>
                  <a:pt x="73" y="262"/>
                </a:lnTo>
                <a:lnTo>
                  <a:pt x="78" y="260"/>
                </a:lnTo>
                <a:lnTo>
                  <a:pt x="84" y="259"/>
                </a:lnTo>
                <a:lnTo>
                  <a:pt x="90" y="257"/>
                </a:lnTo>
                <a:lnTo>
                  <a:pt x="95" y="255"/>
                </a:lnTo>
                <a:lnTo>
                  <a:pt x="101" y="253"/>
                </a:lnTo>
                <a:lnTo>
                  <a:pt x="106" y="251"/>
                </a:lnTo>
                <a:lnTo>
                  <a:pt x="112" y="248"/>
                </a:lnTo>
                <a:lnTo>
                  <a:pt x="117" y="245"/>
                </a:lnTo>
                <a:lnTo>
                  <a:pt x="123" y="241"/>
                </a:lnTo>
                <a:lnTo>
                  <a:pt x="129" y="237"/>
                </a:lnTo>
                <a:lnTo>
                  <a:pt x="134" y="233"/>
                </a:lnTo>
                <a:lnTo>
                  <a:pt x="140" y="228"/>
                </a:lnTo>
                <a:lnTo>
                  <a:pt x="145" y="222"/>
                </a:lnTo>
                <a:lnTo>
                  <a:pt x="151" y="216"/>
                </a:lnTo>
                <a:lnTo>
                  <a:pt x="157" y="209"/>
                </a:lnTo>
                <a:lnTo>
                  <a:pt x="162" y="201"/>
                </a:lnTo>
                <a:lnTo>
                  <a:pt x="168" y="193"/>
                </a:lnTo>
                <a:lnTo>
                  <a:pt x="173" y="184"/>
                </a:lnTo>
                <a:lnTo>
                  <a:pt x="179" y="174"/>
                </a:lnTo>
                <a:lnTo>
                  <a:pt x="185" y="164"/>
                </a:lnTo>
                <a:lnTo>
                  <a:pt x="190" y="153"/>
                </a:lnTo>
                <a:lnTo>
                  <a:pt x="196" y="141"/>
                </a:lnTo>
                <a:lnTo>
                  <a:pt x="201" y="129"/>
                </a:lnTo>
                <a:lnTo>
                  <a:pt x="207" y="116"/>
                </a:lnTo>
                <a:lnTo>
                  <a:pt x="212" y="104"/>
                </a:lnTo>
                <a:lnTo>
                  <a:pt x="218" y="91"/>
                </a:lnTo>
                <a:lnTo>
                  <a:pt x="224" y="78"/>
                </a:lnTo>
                <a:lnTo>
                  <a:pt x="229" y="65"/>
                </a:lnTo>
                <a:lnTo>
                  <a:pt x="235" y="53"/>
                </a:lnTo>
                <a:lnTo>
                  <a:pt x="240" y="42"/>
                </a:lnTo>
                <a:lnTo>
                  <a:pt x="246" y="32"/>
                </a:lnTo>
                <a:lnTo>
                  <a:pt x="252" y="22"/>
                </a:lnTo>
                <a:lnTo>
                  <a:pt x="257" y="14"/>
                </a:lnTo>
                <a:lnTo>
                  <a:pt x="263" y="8"/>
                </a:lnTo>
                <a:lnTo>
                  <a:pt x="268" y="4"/>
                </a:lnTo>
                <a:lnTo>
                  <a:pt x="274" y="1"/>
                </a:lnTo>
                <a:lnTo>
                  <a:pt x="280" y="0"/>
                </a:lnTo>
                <a:lnTo>
                  <a:pt x="285" y="1"/>
                </a:lnTo>
                <a:lnTo>
                  <a:pt x="291" y="4"/>
                </a:lnTo>
                <a:lnTo>
                  <a:pt x="296" y="8"/>
                </a:lnTo>
                <a:lnTo>
                  <a:pt x="302" y="14"/>
                </a:lnTo>
                <a:lnTo>
                  <a:pt x="307" y="22"/>
                </a:lnTo>
                <a:lnTo>
                  <a:pt x="313" y="32"/>
                </a:lnTo>
                <a:lnTo>
                  <a:pt x="319" y="42"/>
                </a:lnTo>
                <a:lnTo>
                  <a:pt x="324" y="53"/>
                </a:lnTo>
                <a:lnTo>
                  <a:pt x="330" y="65"/>
                </a:lnTo>
                <a:lnTo>
                  <a:pt x="335" y="78"/>
                </a:lnTo>
                <a:lnTo>
                  <a:pt x="341" y="91"/>
                </a:lnTo>
                <a:lnTo>
                  <a:pt x="347" y="104"/>
                </a:lnTo>
                <a:lnTo>
                  <a:pt x="352" y="116"/>
                </a:lnTo>
                <a:lnTo>
                  <a:pt x="358" y="129"/>
                </a:lnTo>
                <a:lnTo>
                  <a:pt x="363" y="141"/>
                </a:lnTo>
                <a:lnTo>
                  <a:pt x="369" y="153"/>
                </a:lnTo>
                <a:lnTo>
                  <a:pt x="374" y="164"/>
                </a:lnTo>
                <a:lnTo>
                  <a:pt x="380" y="174"/>
                </a:lnTo>
                <a:lnTo>
                  <a:pt x="386" y="184"/>
                </a:lnTo>
                <a:lnTo>
                  <a:pt x="391" y="193"/>
                </a:lnTo>
                <a:lnTo>
                  <a:pt x="397" y="201"/>
                </a:lnTo>
                <a:lnTo>
                  <a:pt x="402" y="209"/>
                </a:lnTo>
                <a:lnTo>
                  <a:pt x="408" y="216"/>
                </a:lnTo>
                <a:lnTo>
                  <a:pt x="414" y="222"/>
                </a:lnTo>
                <a:lnTo>
                  <a:pt x="419" y="228"/>
                </a:lnTo>
                <a:lnTo>
                  <a:pt x="425" y="233"/>
                </a:lnTo>
                <a:lnTo>
                  <a:pt x="430" y="237"/>
                </a:lnTo>
                <a:lnTo>
                  <a:pt x="436" y="241"/>
                </a:lnTo>
                <a:lnTo>
                  <a:pt x="442" y="245"/>
                </a:lnTo>
                <a:lnTo>
                  <a:pt x="447" y="248"/>
                </a:lnTo>
                <a:lnTo>
                  <a:pt x="453" y="251"/>
                </a:lnTo>
                <a:lnTo>
                  <a:pt x="458" y="253"/>
                </a:lnTo>
                <a:lnTo>
                  <a:pt x="464" y="255"/>
                </a:lnTo>
                <a:lnTo>
                  <a:pt x="469" y="257"/>
                </a:lnTo>
                <a:lnTo>
                  <a:pt x="475" y="259"/>
                </a:lnTo>
                <a:lnTo>
                  <a:pt x="481" y="260"/>
                </a:lnTo>
                <a:lnTo>
                  <a:pt x="486" y="262"/>
                </a:lnTo>
                <a:lnTo>
                  <a:pt x="492" y="263"/>
                </a:lnTo>
                <a:lnTo>
                  <a:pt x="497" y="264"/>
                </a:lnTo>
                <a:lnTo>
                  <a:pt x="503" y="265"/>
                </a:lnTo>
                <a:lnTo>
                  <a:pt x="509" y="265"/>
                </a:lnTo>
                <a:lnTo>
                  <a:pt x="514" y="266"/>
                </a:lnTo>
                <a:lnTo>
                  <a:pt x="520" y="267"/>
                </a:lnTo>
                <a:lnTo>
                  <a:pt x="525" y="267"/>
                </a:lnTo>
                <a:lnTo>
                  <a:pt x="531" y="267"/>
                </a:lnTo>
                <a:lnTo>
                  <a:pt x="537" y="268"/>
                </a:lnTo>
                <a:lnTo>
                  <a:pt x="542" y="268"/>
                </a:lnTo>
                <a:lnTo>
                  <a:pt x="548" y="268"/>
                </a:lnTo>
                <a:lnTo>
                  <a:pt x="553" y="269"/>
                </a:lnTo>
                <a:lnTo>
                  <a:pt x="559" y="269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9" grpId="0"/>
      <p:bldP spid="1577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5"/>
          <p:cNvSpPr txBox="1">
            <a:spLocks noChangeArrowheads="1"/>
          </p:cNvSpPr>
          <p:nvPr/>
        </p:nvSpPr>
        <p:spPr bwMode="auto">
          <a:xfrm>
            <a:off x="1403350" y="0"/>
            <a:ext cx="6408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accent2"/>
                </a:solidFill>
              </a:rPr>
              <a:t>B.  Vertrauensintervall um </a:t>
            </a:r>
            <a:r>
              <a:rPr lang="en-US">
                <a:solidFill>
                  <a:schemeClr val="accent2"/>
                </a:solidFill>
                <a:latin typeface="Symbol" charset="2"/>
              </a:rPr>
              <a:t>m</a:t>
            </a:r>
            <a:r>
              <a:rPr lang="en-US">
                <a:solidFill>
                  <a:schemeClr val="accent2"/>
                </a:solidFill>
              </a:rPr>
              <a:t> = 6</a:t>
            </a:r>
            <a:endParaRPr lang="de-DE">
              <a:solidFill>
                <a:schemeClr val="accent2"/>
              </a:solidFill>
            </a:endParaRPr>
          </a:p>
        </p:txBody>
      </p:sp>
      <p:sp>
        <p:nvSpPr>
          <p:cNvPr id="24579" name="Text Box 17"/>
          <p:cNvSpPr txBox="1">
            <a:spLocks noChangeArrowheads="1"/>
          </p:cNvSpPr>
          <p:nvPr/>
        </p:nvSpPr>
        <p:spPr bwMode="auto">
          <a:xfrm>
            <a:off x="179388" y="404813"/>
            <a:ext cx="1123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mu</a:t>
            </a:r>
            <a:r>
              <a:rPr lang="en-US" dirty="0"/>
              <a:t> = 6</a:t>
            </a:r>
            <a:endParaRPr lang="de-DE" dirty="0"/>
          </a:p>
        </p:txBody>
      </p:sp>
      <p:sp>
        <p:nvSpPr>
          <p:cNvPr id="24580" name="Text Box 18"/>
          <p:cNvSpPr txBox="1">
            <a:spLocks noChangeArrowheads="1"/>
          </p:cNvSpPr>
          <p:nvPr/>
        </p:nvSpPr>
        <p:spPr bwMode="auto">
          <a:xfrm>
            <a:off x="179388" y="1341438"/>
            <a:ext cx="7777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SEhut</a:t>
            </a:r>
            <a:r>
              <a:rPr lang="en-US" dirty="0"/>
              <a:t> = </a:t>
            </a:r>
            <a:r>
              <a:rPr lang="en-US" dirty="0" err="1"/>
              <a:t>sd(swerte)/sqrt(n</a:t>
            </a:r>
            <a:r>
              <a:rPr lang="en-US" dirty="0"/>
              <a:t>)</a:t>
            </a:r>
            <a:r>
              <a:rPr lang="en-US" dirty="0">
                <a:solidFill>
                  <a:schemeClr val="tx1"/>
                </a:solidFill>
              </a:rPr>
              <a:t> # </a:t>
            </a:r>
            <a:r>
              <a:rPr lang="en-US" dirty="0" err="1">
                <a:solidFill>
                  <a:schemeClr val="tx1"/>
                </a:solidFill>
              </a:rPr>
              <a:t>eingeschätzter</a:t>
            </a:r>
            <a:r>
              <a:rPr lang="en-US" dirty="0">
                <a:solidFill>
                  <a:schemeClr val="tx1"/>
                </a:solidFill>
              </a:rPr>
              <a:t> SE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4581" name="Rectangle 19"/>
          <p:cNvSpPr>
            <a:spLocks noChangeArrowheads="1"/>
          </p:cNvSpPr>
          <p:nvPr/>
        </p:nvSpPr>
        <p:spPr bwMode="auto">
          <a:xfrm>
            <a:off x="179388" y="2492375"/>
            <a:ext cx="7777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 dirty="0" err="1"/>
              <a:t>mu</a:t>
            </a:r>
            <a:r>
              <a:rPr lang="de-DE" dirty="0"/>
              <a:t>  + </a:t>
            </a:r>
            <a:r>
              <a:rPr lang="de-DE" dirty="0" err="1"/>
              <a:t>SEhut</a:t>
            </a:r>
            <a:r>
              <a:rPr lang="de-DE" dirty="0"/>
              <a:t> * qt(0.025, frei)</a:t>
            </a:r>
            <a:r>
              <a:rPr lang="de-DE" dirty="0">
                <a:solidFill>
                  <a:schemeClr val="tx1"/>
                </a:solidFill>
              </a:rPr>
              <a:t> # untere Grenze</a:t>
            </a:r>
          </a:p>
        </p:txBody>
      </p:sp>
      <p:sp>
        <p:nvSpPr>
          <p:cNvPr id="24582" name="Text Box 20"/>
          <p:cNvSpPr txBox="1">
            <a:spLocks noChangeArrowheads="1"/>
          </p:cNvSpPr>
          <p:nvPr/>
        </p:nvSpPr>
        <p:spPr bwMode="auto">
          <a:xfrm>
            <a:off x="179388" y="1916113"/>
            <a:ext cx="3852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frei</a:t>
            </a:r>
            <a:r>
              <a:rPr lang="en-US" dirty="0"/>
              <a:t> = </a:t>
            </a:r>
            <a:r>
              <a:rPr lang="en-US" dirty="0" err="1"/>
              <a:t>n</a:t>
            </a:r>
            <a:r>
              <a:rPr lang="en-US" dirty="0"/>
              <a:t> - 1</a:t>
            </a:r>
            <a:r>
              <a:rPr lang="en-US" dirty="0">
                <a:solidFill>
                  <a:schemeClr val="tx1"/>
                </a:solidFill>
              </a:rPr>
              <a:t> # </a:t>
            </a:r>
            <a:r>
              <a:rPr lang="en-US" dirty="0" err="1">
                <a:solidFill>
                  <a:schemeClr val="tx1"/>
                </a:solidFill>
              </a:rPr>
              <a:t>Freiheitsgrade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4583" name="Text Box 21"/>
          <p:cNvSpPr txBox="1">
            <a:spLocks noChangeArrowheads="1"/>
          </p:cNvSpPr>
          <p:nvPr/>
        </p:nvSpPr>
        <p:spPr bwMode="auto">
          <a:xfrm>
            <a:off x="179388" y="2997200"/>
            <a:ext cx="1944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bg2"/>
                </a:solidFill>
              </a:rPr>
              <a:t>4.878858</a:t>
            </a:r>
          </a:p>
        </p:txBody>
      </p:sp>
      <p:sp>
        <p:nvSpPr>
          <p:cNvPr id="24584" name="Rectangle 22"/>
          <p:cNvSpPr>
            <a:spLocks noChangeArrowheads="1"/>
          </p:cNvSpPr>
          <p:nvPr/>
        </p:nvSpPr>
        <p:spPr bwMode="auto">
          <a:xfrm>
            <a:off x="179388" y="3429000"/>
            <a:ext cx="698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 dirty="0" err="1"/>
              <a:t>mu</a:t>
            </a:r>
            <a:r>
              <a:rPr lang="de-DE" dirty="0"/>
              <a:t>  + </a:t>
            </a:r>
            <a:r>
              <a:rPr lang="de-DE" dirty="0" err="1"/>
              <a:t>SEhut</a:t>
            </a:r>
            <a:r>
              <a:rPr lang="de-DE" dirty="0"/>
              <a:t> * qt(0.975, frei)</a:t>
            </a:r>
            <a:r>
              <a:rPr lang="de-DE" dirty="0">
                <a:solidFill>
                  <a:schemeClr val="tx1"/>
                </a:solidFill>
              </a:rPr>
              <a:t> # obere Grenze</a:t>
            </a:r>
          </a:p>
        </p:txBody>
      </p:sp>
      <p:sp>
        <p:nvSpPr>
          <p:cNvPr id="24585" name="Rectangle 23"/>
          <p:cNvSpPr>
            <a:spLocks noChangeArrowheads="1"/>
          </p:cNvSpPr>
          <p:nvPr/>
        </p:nvSpPr>
        <p:spPr bwMode="auto">
          <a:xfrm>
            <a:off x="179388" y="3933825"/>
            <a:ext cx="1541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bg2"/>
                </a:solidFill>
              </a:rPr>
              <a:t> 7.121142</a:t>
            </a:r>
          </a:p>
        </p:txBody>
      </p:sp>
      <p:sp>
        <p:nvSpPr>
          <p:cNvPr id="24586" name="Text Box 25"/>
          <p:cNvSpPr txBox="1">
            <a:spLocks noChangeArrowheads="1"/>
          </p:cNvSpPr>
          <p:nvPr/>
        </p:nvSpPr>
        <p:spPr bwMode="auto">
          <a:xfrm>
            <a:off x="179388" y="836613"/>
            <a:ext cx="2633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err="1"/>
              <a:t>n</a:t>
            </a:r>
            <a:r>
              <a:rPr lang="en-US" dirty="0"/>
              <a:t> = </a:t>
            </a:r>
            <a:r>
              <a:rPr lang="en-US" dirty="0" err="1"/>
              <a:t>length(swerte</a:t>
            </a:r>
            <a:r>
              <a:rPr lang="en-US" dirty="0"/>
              <a:t>)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179388" y="2205038"/>
            <a:ext cx="89646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Auf der Basis dieser Stichprobe liegt </a:t>
            </a:r>
            <a:r>
              <a:rPr lang="en-US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>
                <a:solidFill>
                  <a:schemeClr val="tx1"/>
                </a:solidFill>
              </a:rPr>
              <a:t> zwischen </a:t>
            </a:r>
            <a:r>
              <a:rPr lang="de-DE">
                <a:solidFill>
                  <a:schemeClr val="tx1"/>
                </a:solidFill>
              </a:rPr>
              <a:t>4.878858 und 7.121142 mit einer Wahrscheinlichkeit von 95%.</a:t>
            </a: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179388" y="3932238"/>
            <a:ext cx="8964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Frage: </a:t>
            </a:r>
            <a:r>
              <a:rPr lang="en-US">
                <a:solidFill>
                  <a:schemeClr val="tx1"/>
                </a:solidFill>
              </a:rPr>
              <a:t>angenommen </a:t>
            </a:r>
            <a:r>
              <a:rPr lang="en-US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>
                <a:solidFill>
                  <a:schemeClr val="tx1"/>
                </a:solidFill>
              </a:rPr>
              <a:t> = 6</a:t>
            </a:r>
            <a:r>
              <a:rPr lang="de-DE">
                <a:solidFill>
                  <a:schemeClr val="tx1"/>
                </a:solidFill>
              </a:rPr>
              <a:t> sind die Werte überraschend? </a:t>
            </a:r>
          </a:p>
        </p:txBody>
      </p:sp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179388" y="4437063"/>
            <a:ext cx="19121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err="1"/>
              <a:t>mean</a:t>
            </a:r>
            <a:r>
              <a:rPr lang="en-US" dirty="0" err="1" smtClean="0"/>
              <a:t>(werte</a:t>
            </a:r>
            <a:r>
              <a:rPr lang="en-US" dirty="0"/>
              <a:t>)</a:t>
            </a:r>
            <a:endParaRPr lang="de-DE" dirty="0"/>
          </a:p>
        </p:txBody>
      </p:sp>
      <p:sp>
        <p:nvSpPr>
          <p:cNvPr id="25605" name="Rectangle 7"/>
          <p:cNvSpPr>
            <a:spLocks noChangeArrowheads="1"/>
          </p:cNvSpPr>
          <p:nvPr/>
        </p:nvSpPr>
        <p:spPr bwMode="auto">
          <a:xfrm>
            <a:off x="179388" y="4868863"/>
            <a:ext cx="120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de-DE">
                <a:solidFill>
                  <a:schemeClr val="tx1"/>
                </a:solidFill>
              </a:rPr>
              <a:t>[1] 6.75</a:t>
            </a:r>
          </a:p>
        </p:txBody>
      </p:sp>
      <p:sp>
        <p:nvSpPr>
          <p:cNvPr id="166920" name="Text Box 8"/>
          <p:cNvSpPr txBox="1">
            <a:spLocks noChangeArrowheads="1"/>
          </p:cNvSpPr>
          <p:nvPr/>
        </p:nvSpPr>
        <p:spPr bwMode="auto">
          <a:xfrm>
            <a:off x="4127500" y="4887913"/>
            <a:ext cx="896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Nein.</a:t>
            </a:r>
            <a:endParaRPr lang="de-DE">
              <a:solidFill>
                <a:schemeClr val="tx1"/>
              </a:solidFill>
            </a:endParaRPr>
          </a:p>
        </p:txBody>
      </p:sp>
      <p:sp>
        <p:nvSpPr>
          <p:cNvPr id="25607" name="Rectangle 9"/>
          <p:cNvSpPr>
            <a:spLocks noChangeArrowheads="1"/>
          </p:cNvSpPr>
          <p:nvPr/>
        </p:nvSpPr>
        <p:spPr bwMode="auto">
          <a:xfrm>
            <a:off x="179388" y="2205038"/>
            <a:ext cx="878522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8" name="Text Box 10"/>
          <p:cNvSpPr txBox="1">
            <a:spLocks noChangeArrowheads="1"/>
          </p:cNvSpPr>
          <p:nvPr/>
        </p:nvSpPr>
        <p:spPr bwMode="auto">
          <a:xfrm>
            <a:off x="2987675" y="333375"/>
            <a:ext cx="2151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accent2"/>
                </a:solidFill>
              </a:rPr>
              <a:t>C. Signifikant</a:t>
            </a:r>
            <a:r>
              <a:rPr lang="en-US">
                <a:solidFill>
                  <a:schemeClr val="accent2"/>
                </a:solidFill>
              </a:rPr>
              <a:t>?</a:t>
            </a:r>
            <a:endParaRPr lang="de-DE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4"/>
          <p:cNvSpPr txBox="1">
            <a:spLocks noChangeArrowheads="1"/>
          </p:cNvSpPr>
          <p:nvPr/>
        </p:nvSpPr>
        <p:spPr bwMode="auto">
          <a:xfrm>
            <a:off x="2124075" y="908050"/>
            <a:ext cx="3889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</a:rPr>
              <a:t>The two-sampled t-test</a:t>
            </a:r>
            <a:endParaRPr lang="de-DE" sz="2800">
              <a:solidFill>
                <a:schemeClr val="accent2"/>
              </a:solidFill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468313" y="2852738"/>
            <a:ext cx="7848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Meistens werden wir </a:t>
            </a:r>
            <a:r>
              <a:rPr lang="en-US" b="1">
                <a:solidFill>
                  <a:schemeClr val="tx1"/>
                </a:solidFill>
              </a:rPr>
              <a:t>2 Stichprobenmittelwerte</a:t>
            </a:r>
            <a:r>
              <a:rPr lang="en-US">
                <a:solidFill>
                  <a:schemeClr val="tx1"/>
                </a:solidFill>
              </a:rPr>
              <a:t> miteinander vergleichen wollen (und wesentlich seltener wie im vorigen Fall einen Stichprobenmittelwert, </a:t>
            </a:r>
            <a:r>
              <a:rPr lang="en-US" i="1">
                <a:solidFill>
                  <a:schemeClr val="tx1"/>
                </a:solidFill>
              </a:rPr>
              <a:t>m</a:t>
            </a:r>
            <a:r>
              <a:rPr lang="en-US">
                <a:solidFill>
                  <a:schemeClr val="tx1"/>
                </a:solidFill>
              </a:rPr>
              <a:t>,  mit einem Bevölkerungsmittelwert, </a:t>
            </a:r>
            <a:r>
              <a:rPr lang="en-US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>
                <a:solidFill>
                  <a:schemeClr val="tx1"/>
                </a:solidFill>
              </a:rPr>
              <a:t>).</a:t>
            </a:r>
            <a:endParaRPr lang="de-DE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0"/>
          <p:cNvSpPr txBox="1">
            <a:spLocks noChangeArrowheads="1"/>
          </p:cNvSpPr>
          <p:nvPr/>
        </p:nvSpPr>
        <p:spPr bwMode="auto">
          <a:xfrm>
            <a:off x="539750" y="476250"/>
            <a:ext cx="7488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Calibri"/>
                <a:cs typeface="Calibri"/>
              </a:rPr>
              <a:t>Zwei Händler, X und Y, verkaufen </a:t>
            </a:r>
            <a:r>
              <a:rPr lang="de-DE">
                <a:solidFill>
                  <a:schemeClr val="tx1"/>
                </a:solidFill>
                <a:latin typeface="Calibri"/>
                <a:cs typeface="Calibri"/>
              </a:rPr>
              <a:t>Ä</a:t>
            </a:r>
            <a:r>
              <a:rPr lang="en-US">
                <a:solidFill>
                  <a:schemeClr val="tx1"/>
                </a:solidFill>
                <a:latin typeface="Calibri"/>
                <a:cs typeface="Calibri"/>
              </a:rPr>
              <a:t>pfel am Markt. 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250825" y="2349500"/>
            <a:ext cx="7588250" cy="2982913"/>
            <a:chOff x="158" y="935"/>
            <a:chExt cx="4780" cy="1879"/>
          </a:xfrm>
        </p:grpSpPr>
        <p:sp>
          <p:nvSpPr>
            <p:cNvPr id="27654" name="Text Box 11"/>
            <p:cNvSpPr txBox="1">
              <a:spLocks noChangeArrowheads="1"/>
            </p:cNvSpPr>
            <p:nvPr/>
          </p:nvSpPr>
          <p:spPr bwMode="auto">
            <a:xfrm>
              <a:off x="748" y="935"/>
              <a:ext cx="3901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  <a:latin typeface="Calibri"/>
                  <a:cs typeface="Calibri"/>
                </a:rPr>
                <a:t>Ich kaufe 20 Äpfel von X, 35 von Y. Ich wiege jeden Apfel und berechne:</a:t>
              </a:r>
            </a:p>
          </p:txBody>
        </p:sp>
        <p:sp>
          <p:nvSpPr>
            <p:cNvPr id="27655" name="Text Box 14"/>
            <p:cNvSpPr txBox="1">
              <a:spLocks noChangeArrowheads="1"/>
            </p:cNvSpPr>
            <p:nvPr/>
          </p:nvSpPr>
          <p:spPr bwMode="auto">
            <a:xfrm>
              <a:off x="158" y="1843"/>
              <a:ext cx="170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>
                  <a:solidFill>
                    <a:schemeClr val="tx1"/>
                  </a:solidFill>
                  <a:latin typeface="Calibri"/>
                  <a:cs typeface="Calibri"/>
                </a:rPr>
                <a:t>Gewicht-</a:t>
              </a:r>
              <a:r>
                <a:rPr lang="en-US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Mittelwert</a:t>
              </a:r>
              <a:endParaRPr lang="en-US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27656" name="Text Box 15"/>
            <p:cNvSpPr txBox="1">
              <a:spLocks noChangeArrowheads="1"/>
            </p:cNvSpPr>
            <p:nvPr/>
          </p:nvSpPr>
          <p:spPr bwMode="auto">
            <a:xfrm>
              <a:off x="2244" y="1843"/>
              <a:ext cx="83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>
                  <a:solidFill>
                    <a:schemeClr val="tx1"/>
                  </a:solidFill>
                  <a:latin typeface="Calibri"/>
                  <a:cs typeface="Calibri"/>
                </a:rPr>
                <a:t>mx</a:t>
              </a:r>
              <a:r>
                <a:rPr lang="en-US" dirty="0">
                  <a:solidFill>
                    <a:schemeClr val="tx1"/>
                  </a:solidFill>
                  <a:latin typeface="Calibri"/>
                  <a:cs typeface="Calibri"/>
                </a:rPr>
                <a:t> = 200</a:t>
              </a:r>
            </a:p>
          </p:txBody>
        </p:sp>
        <p:sp>
          <p:nvSpPr>
            <p:cNvPr id="27657" name="Text Box 16"/>
            <p:cNvSpPr txBox="1">
              <a:spLocks noChangeArrowheads="1"/>
            </p:cNvSpPr>
            <p:nvPr/>
          </p:nvSpPr>
          <p:spPr bwMode="auto">
            <a:xfrm>
              <a:off x="158" y="2160"/>
              <a:ext cx="200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>
                  <a:solidFill>
                    <a:schemeClr val="tx1"/>
                  </a:solidFill>
                  <a:latin typeface="Calibri"/>
                  <a:cs typeface="Calibri"/>
                </a:rPr>
                <a:t>Gewicht</a:t>
              </a:r>
              <a:r>
                <a:rPr lang="en-US" dirty="0">
                  <a:solidFill>
                    <a:schemeClr val="tx1"/>
                  </a:solidFill>
                  <a:latin typeface="Calibri"/>
                  <a:cs typeface="Calibri"/>
                </a:rPr>
                <a:t> S-</a:t>
              </a:r>
              <a:r>
                <a:rPr lang="en-US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abweichung</a:t>
              </a:r>
              <a:r>
                <a:rPr lang="en-US" dirty="0" smtClean="0">
                  <a:solidFill>
                    <a:schemeClr val="tx1"/>
                  </a:solidFill>
                  <a:latin typeface="Calibri"/>
                  <a:cs typeface="Calibri"/>
                </a:rPr>
                <a:t>*</a:t>
              </a:r>
              <a:endParaRPr lang="en-US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27658" name="Text Box 17"/>
            <p:cNvSpPr txBox="1">
              <a:spLocks noChangeArrowheads="1"/>
            </p:cNvSpPr>
            <p:nvPr/>
          </p:nvSpPr>
          <p:spPr bwMode="auto">
            <a:xfrm>
              <a:off x="2244" y="2160"/>
              <a:ext cx="65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>
                  <a:solidFill>
                    <a:schemeClr val="tx1"/>
                  </a:solidFill>
                  <a:latin typeface="Calibri"/>
                  <a:cs typeface="Calibri"/>
                </a:rPr>
                <a:t>sx</a:t>
              </a:r>
              <a:r>
                <a:rPr lang="en-US" dirty="0">
                  <a:solidFill>
                    <a:schemeClr val="tx1"/>
                  </a:solidFill>
                  <a:latin typeface="Calibri"/>
                  <a:cs typeface="Calibri"/>
                </a:rPr>
                <a:t> = 20 </a:t>
              </a:r>
            </a:p>
          </p:txBody>
        </p:sp>
        <p:sp>
          <p:nvSpPr>
            <p:cNvPr id="27659" name="Text Box 18"/>
            <p:cNvSpPr txBox="1">
              <a:spLocks noChangeArrowheads="1"/>
            </p:cNvSpPr>
            <p:nvPr/>
          </p:nvSpPr>
          <p:spPr bwMode="auto">
            <a:xfrm>
              <a:off x="261" y="2523"/>
              <a:ext cx="95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  <a:latin typeface="Calibri"/>
                  <a:cs typeface="Calibri"/>
                </a:rPr>
                <a:t>Anzahl</a:t>
              </a:r>
            </a:p>
          </p:txBody>
        </p:sp>
        <p:sp>
          <p:nvSpPr>
            <p:cNvPr id="27660" name="Text Box 19"/>
            <p:cNvSpPr txBox="1">
              <a:spLocks noChangeArrowheads="1"/>
            </p:cNvSpPr>
            <p:nvPr/>
          </p:nvSpPr>
          <p:spPr bwMode="auto">
            <a:xfrm>
              <a:off x="2244" y="2523"/>
              <a:ext cx="68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>
                  <a:solidFill>
                    <a:schemeClr val="tx1"/>
                  </a:solidFill>
                  <a:latin typeface="Calibri"/>
                  <a:cs typeface="Calibri"/>
                </a:rPr>
                <a:t>nx</a:t>
              </a:r>
              <a:r>
                <a:rPr lang="en-US" dirty="0">
                  <a:solidFill>
                    <a:schemeClr val="tx1"/>
                  </a:solidFill>
                  <a:latin typeface="Calibri"/>
                  <a:cs typeface="Calibri"/>
                </a:rPr>
                <a:t> = 20</a:t>
              </a:r>
            </a:p>
          </p:txBody>
        </p:sp>
        <p:sp>
          <p:nvSpPr>
            <p:cNvPr id="27661" name="Text Box 20"/>
            <p:cNvSpPr txBox="1">
              <a:spLocks noChangeArrowheads="1"/>
            </p:cNvSpPr>
            <p:nvPr/>
          </p:nvSpPr>
          <p:spPr bwMode="auto">
            <a:xfrm>
              <a:off x="4104" y="2523"/>
              <a:ext cx="68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>
                  <a:solidFill>
                    <a:schemeClr val="tx1"/>
                  </a:solidFill>
                  <a:latin typeface="Calibri"/>
                  <a:cs typeface="Calibri"/>
                </a:rPr>
                <a:t>ny</a:t>
              </a:r>
              <a:r>
                <a:rPr lang="en-US" dirty="0">
                  <a:solidFill>
                    <a:schemeClr val="tx1"/>
                  </a:solidFill>
                  <a:latin typeface="Calibri"/>
                  <a:cs typeface="Calibri"/>
                </a:rPr>
                <a:t> = 35</a:t>
              </a:r>
            </a:p>
          </p:txBody>
        </p:sp>
        <p:sp>
          <p:nvSpPr>
            <p:cNvPr id="27662" name="Text Box 21"/>
            <p:cNvSpPr txBox="1">
              <a:spLocks noChangeArrowheads="1"/>
            </p:cNvSpPr>
            <p:nvPr/>
          </p:nvSpPr>
          <p:spPr bwMode="auto">
            <a:xfrm>
              <a:off x="4104" y="2160"/>
              <a:ext cx="65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>
                  <a:solidFill>
                    <a:schemeClr val="tx1"/>
                  </a:solidFill>
                  <a:latin typeface="Calibri"/>
                  <a:cs typeface="Calibri"/>
                </a:rPr>
                <a:t>sy</a:t>
              </a:r>
              <a:r>
                <a:rPr lang="en-US" dirty="0">
                  <a:solidFill>
                    <a:schemeClr val="tx1"/>
                  </a:solidFill>
                  <a:latin typeface="Calibri"/>
                  <a:cs typeface="Calibri"/>
                </a:rPr>
                <a:t> = 30</a:t>
              </a:r>
            </a:p>
          </p:txBody>
        </p:sp>
        <p:sp>
          <p:nvSpPr>
            <p:cNvPr id="27663" name="Text Box 22"/>
            <p:cNvSpPr txBox="1">
              <a:spLocks noChangeArrowheads="1"/>
            </p:cNvSpPr>
            <p:nvPr/>
          </p:nvSpPr>
          <p:spPr bwMode="auto">
            <a:xfrm>
              <a:off x="4104" y="1843"/>
              <a:ext cx="8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>
                  <a:solidFill>
                    <a:schemeClr val="tx1"/>
                  </a:solidFill>
                  <a:latin typeface="Calibri"/>
                  <a:cs typeface="Calibri"/>
                </a:rPr>
                <a:t>my = 220</a:t>
              </a:r>
            </a:p>
          </p:txBody>
        </p:sp>
        <p:sp>
          <p:nvSpPr>
            <p:cNvPr id="27664" name="Text Box 23"/>
            <p:cNvSpPr txBox="1">
              <a:spLocks noChangeArrowheads="1"/>
            </p:cNvSpPr>
            <p:nvPr/>
          </p:nvSpPr>
          <p:spPr bwMode="auto">
            <a:xfrm>
              <a:off x="2562" y="1480"/>
              <a:ext cx="21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Calibri"/>
                  <a:cs typeface="Calibri"/>
                </a:rPr>
                <a:t>X</a:t>
              </a:r>
            </a:p>
          </p:txBody>
        </p:sp>
        <p:sp>
          <p:nvSpPr>
            <p:cNvPr id="27665" name="Text Box 24"/>
            <p:cNvSpPr txBox="1">
              <a:spLocks noChangeArrowheads="1"/>
            </p:cNvSpPr>
            <p:nvPr/>
          </p:nvSpPr>
          <p:spPr bwMode="auto">
            <a:xfrm>
              <a:off x="4162" y="1513"/>
              <a:ext cx="2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Calibri"/>
                  <a:cs typeface="Calibri"/>
                </a:rPr>
                <a:t>Y</a:t>
              </a:r>
            </a:p>
          </p:txBody>
        </p:sp>
      </p:grpSp>
      <p:sp>
        <p:nvSpPr>
          <p:cNvPr id="82969" name="Text Box 25"/>
          <p:cNvSpPr txBox="1">
            <a:spLocks noChangeArrowheads="1"/>
          </p:cNvSpPr>
          <p:nvPr/>
        </p:nvSpPr>
        <p:spPr bwMode="auto">
          <a:xfrm>
            <a:off x="0" y="5805488"/>
            <a:ext cx="8179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Ist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dieser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Unterschied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mx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– my = 200 – 220 = –  20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g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Calibri"/>
                <a:cs typeface="Calibri"/>
              </a:rPr>
              <a:t>signifikant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?</a:t>
            </a:r>
          </a:p>
        </p:txBody>
      </p:sp>
      <p:sp>
        <p:nvSpPr>
          <p:cNvPr id="27653" name="Text Box 30"/>
          <p:cNvSpPr txBox="1">
            <a:spLocks noChangeArrowheads="1"/>
          </p:cNvSpPr>
          <p:nvPr/>
        </p:nvSpPr>
        <p:spPr bwMode="auto">
          <a:xfrm>
            <a:off x="539750" y="1196975"/>
            <a:ext cx="71278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Calibri"/>
                <a:cs typeface="Calibri"/>
              </a:rPr>
              <a:t>Die </a:t>
            </a:r>
            <a:r>
              <a:rPr lang="de-DE">
                <a:solidFill>
                  <a:schemeClr val="tx1"/>
                </a:solidFill>
                <a:latin typeface="Calibri"/>
                <a:cs typeface="Calibri"/>
              </a:rPr>
              <a:t>Ä</a:t>
            </a:r>
            <a:r>
              <a:rPr lang="en-US">
                <a:solidFill>
                  <a:schemeClr val="tx1"/>
                </a:solidFill>
                <a:latin typeface="Calibri"/>
                <a:cs typeface="Calibri"/>
              </a:rPr>
              <a:t>pfel von Y sind teuerer, weil seine </a:t>
            </a:r>
            <a:r>
              <a:rPr lang="de-DE">
                <a:solidFill>
                  <a:schemeClr val="tx1"/>
                </a:solidFill>
                <a:latin typeface="Calibri"/>
                <a:cs typeface="Calibri"/>
              </a:rPr>
              <a:t>Ä</a:t>
            </a:r>
            <a:r>
              <a:rPr lang="en-US">
                <a:solidFill>
                  <a:schemeClr val="tx1"/>
                </a:solidFill>
                <a:latin typeface="Calibri"/>
                <a:cs typeface="Calibri"/>
              </a:rPr>
              <a:t>pfel mehr wiegen (behauptet Y). </a:t>
            </a:r>
            <a:endParaRPr lang="de-DE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6248401"/>
            <a:ext cx="929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sz="2000" dirty="0" smtClean="0">
                <a:solidFill>
                  <a:srgbClr val="000000"/>
                </a:solidFill>
                <a:latin typeface="Calibri"/>
                <a:cs typeface="Calibri"/>
              </a:rPr>
              <a:t>* </a:t>
            </a:r>
            <a:r>
              <a:rPr lang="en-GB" sz="2000" dirty="0" err="1" smtClean="0">
                <a:solidFill>
                  <a:srgbClr val="000000"/>
                </a:solidFill>
                <a:latin typeface="Calibri"/>
                <a:cs typeface="Calibri"/>
              </a:rPr>
              <a:t>Standardabweichung</a:t>
            </a:r>
            <a:r>
              <a:rPr lang="en-GB" sz="20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  <a:latin typeface="Calibri"/>
                <a:cs typeface="Calibri"/>
              </a:rPr>
              <a:t>der</a:t>
            </a:r>
            <a:r>
              <a:rPr lang="en-GB" sz="20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  <a:latin typeface="Calibri"/>
                <a:cs typeface="Calibri"/>
              </a:rPr>
              <a:t>Stichprobe</a:t>
            </a:r>
            <a:r>
              <a:rPr lang="en-GB" sz="2000" dirty="0" smtClean="0">
                <a:solidFill>
                  <a:srgbClr val="000000"/>
                </a:solidFill>
                <a:latin typeface="Calibri"/>
                <a:cs typeface="Calibri"/>
              </a:rPr>
              <a:t>, shut </a:t>
            </a:r>
            <a:r>
              <a:rPr lang="en-GB" sz="2000" dirty="0" err="1" smtClean="0">
                <a:solidFill>
                  <a:srgbClr val="000000"/>
                </a:solidFill>
                <a:latin typeface="Calibri"/>
                <a:cs typeface="Calibri"/>
              </a:rPr>
              <a:t>wird</a:t>
            </a:r>
            <a:r>
              <a:rPr lang="en-GB" sz="20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  <a:latin typeface="Calibri"/>
                <a:cs typeface="Calibri"/>
              </a:rPr>
              <a:t>mit</a:t>
            </a:r>
            <a:r>
              <a:rPr lang="en-GB" sz="20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  <a:latin typeface="Calibri"/>
                <a:cs typeface="Calibri"/>
              </a:rPr>
              <a:t>sd</a:t>
            </a:r>
            <a:r>
              <a:rPr lang="en-GB" sz="2000" dirty="0" smtClean="0">
                <a:solidFill>
                  <a:srgbClr val="000000"/>
                </a:solidFill>
                <a:latin typeface="Calibri"/>
                <a:cs typeface="Calibri"/>
              </a:rPr>
              <a:t>() in R </a:t>
            </a:r>
            <a:r>
              <a:rPr lang="en-GB" sz="2000" dirty="0" err="1" smtClean="0">
                <a:solidFill>
                  <a:srgbClr val="000000"/>
                </a:solidFill>
                <a:latin typeface="Calibri"/>
                <a:cs typeface="Calibri"/>
              </a:rPr>
              <a:t>gemessen</a:t>
            </a:r>
            <a:endParaRPr lang="en-GB" sz="2000" dirty="0" smtClean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6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6"/>
          <p:cNvSpPr txBox="1">
            <a:spLocks noChangeArrowheads="1"/>
          </p:cNvSpPr>
          <p:nvPr/>
        </p:nvSpPr>
        <p:spPr bwMode="auto">
          <a:xfrm>
            <a:off x="990600" y="838200"/>
            <a:ext cx="6835776" cy="8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H0: Es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gibt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keinen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signifikanten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Unterschied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zwischen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den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Mittelwerten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.</a:t>
            </a:r>
          </a:p>
        </p:txBody>
      </p:sp>
      <p:sp>
        <p:nvSpPr>
          <p:cNvPr id="115719" name="Text Box 7"/>
          <p:cNvSpPr txBox="1">
            <a:spLocks noChangeArrowheads="1"/>
          </p:cNvSpPr>
          <p:nvPr/>
        </p:nvSpPr>
        <p:spPr bwMode="auto">
          <a:xfrm>
            <a:off x="250825" y="1844675"/>
            <a:ext cx="8208963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Calibri"/>
                <a:cs typeface="Calibri"/>
              </a:rPr>
              <a:t>= die Wahrscheinlichkeit, dass der Unterschied zwischen diesen Mittelwerten 0 sein könnte ist mehr als 0.05 (kommt öfter als 5 Mal pro Hundert vor).</a:t>
            </a:r>
          </a:p>
        </p:txBody>
      </p:sp>
      <p:sp>
        <p:nvSpPr>
          <p:cNvPr id="28676" name="Text Box 8"/>
          <p:cNvSpPr txBox="1">
            <a:spLocks noChangeArrowheads="1"/>
          </p:cNvSpPr>
          <p:nvPr/>
        </p:nvSpPr>
        <p:spPr bwMode="auto">
          <a:xfrm>
            <a:off x="250825" y="3141663"/>
            <a:ext cx="741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  <a:latin typeface="Calibri"/>
                <a:cs typeface="Calibri"/>
              </a:rPr>
              <a:t>H1: Es gibt einen signifikanten Unterschied zwischen den Mittelwerten</a:t>
            </a:r>
          </a:p>
        </p:txBody>
      </p:sp>
      <p:sp>
        <p:nvSpPr>
          <p:cNvPr id="115721" name="Text Box 9"/>
          <p:cNvSpPr txBox="1">
            <a:spLocks noChangeArrowheads="1"/>
          </p:cNvSpPr>
          <p:nvPr/>
        </p:nvSpPr>
        <p:spPr bwMode="auto">
          <a:xfrm>
            <a:off x="250825" y="4149725"/>
            <a:ext cx="8208963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Calibri"/>
                <a:cs typeface="Calibri"/>
              </a:rPr>
              <a:t>= die Wahrscheinlichkeit, dass der Unterschied zwischen diesen Mittelwerten 0 sein könnte ist weniger  als 0.05 (kommt seltener als 5 Mal pro Hundert vor).</a:t>
            </a:r>
          </a:p>
        </p:txBody>
      </p:sp>
      <p:sp>
        <p:nvSpPr>
          <p:cNvPr id="28678" name="Text Box 10"/>
          <p:cNvSpPr txBox="1">
            <a:spLocks noChangeArrowheads="1"/>
          </p:cNvSpPr>
          <p:nvPr/>
        </p:nvSpPr>
        <p:spPr bwMode="auto">
          <a:xfrm>
            <a:off x="3132138" y="260350"/>
            <a:ext cx="2232025" cy="5191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2800" dirty="0">
                <a:solidFill>
                  <a:srgbClr val="000000"/>
                </a:solidFill>
                <a:latin typeface="Calibri"/>
                <a:cs typeface="Calibri"/>
              </a:rPr>
              <a:t>Hypothesen</a:t>
            </a:r>
            <a:endParaRPr lang="en-US" sz="28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9" grpId="0"/>
      <p:bldP spid="1157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3132138" y="260350"/>
            <a:ext cx="1655762" cy="5191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 err="1">
                <a:solidFill>
                  <a:srgbClr val="000000"/>
                </a:solidFill>
                <a:latin typeface="Calibri"/>
                <a:cs typeface="Calibri"/>
              </a:rPr>
              <a:t>Vorgang</a:t>
            </a:r>
            <a:endParaRPr lang="en-US" sz="28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29699" name="Text Box 5"/>
          <p:cNvSpPr txBox="1">
            <a:spLocks noChangeArrowheads="1"/>
          </p:cNvSpPr>
          <p:nvPr/>
        </p:nvSpPr>
        <p:spPr bwMode="auto">
          <a:xfrm>
            <a:off x="250825" y="981075"/>
            <a:ext cx="8280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Wir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nehmen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an,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dass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mx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– my = -20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g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Calibri"/>
                <a:cs typeface="Calibri"/>
              </a:rPr>
              <a:t>einen</a:t>
            </a:r>
            <a:r>
              <a:rPr lang="en-US" b="1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Calibri"/>
                <a:cs typeface="Calibri"/>
              </a:rPr>
              <a:t>Stichprobenmittelwert</a:t>
            </a:r>
            <a:r>
              <a:rPr lang="en-US" b="1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Calibri"/>
                <a:cs typeface="Calibri"/>
              </a:rPr>
              <a:t>ist</a:t>
            </a:r>
            <a:r>
              <a:rPr lang="en-US" b="1" dirty="0" smtClean="0">
                <a:solidFill>
                  <a:schemeClr val="tx1"/>
                </a:solidFill>
                <a:latin typeface="Calibri"/>
                <a:cs typeface="Calibri"/>
              </a:rPr>
              <a:t>, die </a:t>
            </a:r>
            <a:r>
              <a:rPr lang="en-US" b="1" dirty="0" err="1" smtClean="0">
                <a:solidFill>
                  <a:schemeClr val="tx1"/>
                </a:solidFill>
                <a:latin typeface="Calibri"/>
                <a:cs typeface="Calibri"/>
              </a:rPr>
              <a:t>einer</a:t>
            </a:r>
            <a:r>
              <a:rPr lang="en-US" b="1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alibri"/>
                <a:cs typeface="Calibri"/>
              </a:rPr>
              <a:t>Normalverteilung</a:t>
            </a:r>
            <a:r>
              <a:rPr lang="en-US" b="1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Calibri"/>
                <a:cs typeface="Calibri"/>
              </a:rPr>
              <a:t>folgt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. 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16742" name="Text Box 6"/>
          <p:cNvSpPr txBox="1">
            <a:spLocks noChangeArrowheads="1"/>
          </p:cNvSpPr>
          <p:nvPr/>
        </p:nvSpPr>
        <p:spPr bwMode="auto">
          <a:xfrm>
            <a:off x="250825" y="2276475"/>
            <a:ext cx="8280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1.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Wir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müssen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die Parameter </a:t>
            </a:r>
            <a:r>
              <a:rPr lang="en-US" dirty="0" err="1">
                <a:solidFill>
                  <a:schemeClr val="tx1"/>
                </a:solidFill>
                <a:latin typeface="Symbol" charset="2"/>
                <a:cs typeface="Symbol" charset="2"/>
              </a:rPr>
              <a:t>m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Symbol" charset="2"/>
                <a:cs typeface="Symbol" charset="2"/>
              </a:rPr>
              <a:t>s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(und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dann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SE)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dieser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Normalverteilung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alibri"/>
                <a:cs typeface="Calibri"/>
              </a:rPr>
              <a:t>einsch</a:t>
            </a:r>
            <a:r>
              <a:rPr lang="de-DE" b="1" dirty="0">
                <a:solidFill>
                  <a:schemeClr val="tx1"/>
                </a:solidFill>
                <a:latin typeface="Calibri"/>
                <a:cs typeface="Calibri"/>
              </a:rPr>
              <a:t>ä</a:t>
            </a:r>
            <a:r>
              <a:rPr lang="en-US" b="1" dirty="0" err="1">
                <a:solidFill>
                  <a:schemeClr val="tx1"/>
                </a:solidFill>
                <a:latin typeface="Calibri"/>
                <a:cs typeface="Calibri"/>
              </a:rPr>
              <a:t>tzen</a:t>
            </a:r>
            <a:r>
              <a:rPr lang="en-US" b="1" dirty="0">
                <a:solidFill>
                  <a:schemeClr val="tx1"/>
                </a:solidFill>
                <a:latin typeface="Calibri"/>
                <a:cs typeface="Calibri"/>
              </a:rPr>
              <a:t>.</a:t>
            </a:r>
          </a:p>
        </p:txBody>
      </p:sp>
      <p:sp>
        <p:nvSpPr>
          <p:cNvPr id="116743" name="Text Box 7"/>
          <p:cNvSpPr txBox="1">
            <a:spLocks noChangeArrowheads="1"/>
          </p:cNvSpPr>
          <p:nvPr/>
        </p:nvSpPr>
        <p:spPr bwMode="auto">
          <a:xfrm>
            <a:off x="250825" y="4292600"/>
            <a:ext cx="83534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Calibri"/>
                <a:cs typeface="Calibri"/>
              </a:rPr>
              <a:t>2. Wir erstellen ein  95% Vertrauensintervall fuer die t-Verteilung.</a:t>
            </a:r>
          </a:p>
        </p:txBody>
      </p:sp>
      <p:sp>
        <p:nvSpPr>
          <p:cNvPr id="116744" name="Text Box 8"/>
          <p:cNvSpPr txBox="1">
            <a:spLocks noChangeArrowheads="1"/>
          </p:cNvSpPr>
          <p:nvPr/>
        </p:nvSpPr>
        <p:spPr bwMode="auto">
          <a:xfrm>
            <a:off x="323850" y="5229225"/>
            <a:ext cx="7920038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3.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Wenn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dieses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Vertrauenintervall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0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einschließt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ist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H0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akzeptiert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(=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kein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signifikanter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Unterschied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zwischen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i="1" dirty="0" err="1">
                <a:solidFill>
                  <a:schemeClr val="tx1"/>
                </a:solidFill>
                <a:latin typeface="Calibri"/>
                <a:cs typeface="Calibri"/>
              </a:rPr>
              <a:t>mx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und </a:t>
            </a:r>
            <a:r>
              <a:rPr lang="en-US" i="1" dirty="0">
                <a:solidFill>
                  <a:schemeClr val="tx1"/>
                </a:solidFill>
                <a:latin typeface="Calibri"/>
                <a:cs typeface="Calibri"/>
              </a:rPr>
              <a:t>my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)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sonst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H1 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(=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der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Unterschied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ist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signifikant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2" grpId="0"/>
      <p:bldP spid="116743" grpId="0"/>
      <p:bldP spid="11674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2339975" y="349250"/>
            <a:ext cx="2704486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 sz="2800" dirty="0" smtClean="0">
                <a:solidFill>
                  <a:srgbClr val="000000"/>
                </a:solidFill>
                <a:latin typeface="Symbol" charset="2"/>
                <a:cs typeface="Symbol" charset="2"/>
              </a:rPr>
              <a:t>m</a:t>
            </a:r>
            <a:r>
              <a:rPr lang="de-DE" sz="2800" dirty="0">
                <a:solidFill>
                  <a:srgbClr val="000000"/>
                </a:solidFill>
                <a:latin typeface="Calibri"/>
                <a:cs typeface="Calibri"/>
              </a:rPr>
              <a:t>, SE einschätzen</a:t>
            </a:r>
            <a:endParaRPr lang="en-US" sz="28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755650" y="1700213"/>
            <a:ext cx="72723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Die beste Einschätzung von </a:t>
            </a:r>
            <a:r>
              <a:rPr lang="de-DE" dirty="0">
                <a:solidFill>
                  <a:schemeClr val="tx1"/>
                </a:solidFill>
                <a:latin typeface="Symbol" charset="2"/>
                <a:cs typeface="Symbol" charset="2"/>
              </a:rPr>
              <a:t>m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(</a:t>
            </a:r>
            <a:r>
              <a:rPr lang="de-DE" dirty="0" err="1" smtClean="0">
                <a:solidFill>
                  <a:schemeClr val="tx1"/>
                </a:solidFill>
                <a:latin typeface="Calibri"/>
                <a:cs typeface="Calibri"/>
              </a:rPr>
              <a:t>mu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) ist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der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Mittelwertunterschied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unserer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Stichprobe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755650" y="314166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Fuer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diesen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Fall mu =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mx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– my = – 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ext Box 46"/>
          <p:cNvSpPr txBox="1">
            <a:spLocks noChangeArrowheads="1"/>
          </p:cNvSpPr>
          <p:nvPr/>
        </p:nvSpPr>
        <p:spPr bwMode="auto">
          <a:xfrm>
            <a:off x="2339975" y="4763"/>
            <a:ext cx="24080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 sz="2800" dirty="0" smtClean="0">
                <a:solidFill>
                  <a:schemeClr val="accent2"/>
                </a:solidFill>
                <a:latin typeface="Calibri"/>
                <a:cs typeface="Calibri"/>
              </a:rPr>
              <a:t>SE  </a:t>
            </a:r>
            <a:r>
              <a:rPr lang="de-DE" sz="2800" dirty="0">
                <a:solidFill>
                  <a:schemeClr val="accent2"/>
                </a:solidFill>
                <a:latin typeface="Calibri"/>
                <a:cs typeface="Calibri"/>
              </a:rPr>
              <a:t>einschätzen</a:t>
            </a:r>
            <a:endParaRPr lang="en-US" sz="2800" dirty="0">
              <a:solidFill>
                <a:schemeClr val="accent2"/>
              </a:solidFill>
              <a:latin typeface="Calibri"/>
              <a:cs typeface="Calibri"/>
            </a:endParaRPr>
          </a:p>
        </p:txBody>
      </p:sp>
      <p:sp>
        <p:nvSpPr>
          <p:cNvPr id="31755" name="Text Box 55"/>
          <p:cNvSpPr txBox="1">
            <a:spLocks noChangeArrowheads="1"/>
          </p:cNvSpPr>
          <p:nvPr/>
        </p:nvSpPr>
        <p:spPr bwMode="auto">
          <a:xfrm>
            <a:off x="0" y="3962400"/>
            <a:ext cx="30258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Gewicht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S-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abweichung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1756" name="Text Box 56"/>
          <p:cNvSpPr txBox="1">
            <a:spLocks noChangeArrowheads="1"/>
          </p:cNvSpPr>
          <p:nvPr/>
        </p:nvSpPr>
        <p:spPr bwMode="auto">
          <a:xfrm>
            <a:off x="3276600" y="3962400"/>
            <a:ext cx="10394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sx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= 20 </a:t>
            </a:r>
          </a:p>
        </p:txBody>
      </p:sp>
      <p:sp>
        <p:nvSpPr>
          <p:cNvPr id="31757" name="Text Box 57"/>
          <p:cNvSpPr txBox="1">
            <a:spLocks noChangeArrowheads="1"/>
          </p:cNvSpPr>
          <p:nvPr/>
        </p:nvSpPr>
        <p:spPr bwMode="auto">
          <a:xfrm>
            <a:off x="381000" y="4343400"/>
            <a:ext cx="1512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Anzahl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1758" name="Text Box 58"/>
          <p:cNvSpPr txBox="1">
            <a:spLocks noChangeArrowheads="1"/>
          </p:cNvSpPr>
          <p:nvPr/>
        </p:nvSpPr>
        <p:spPr bwMode="auto">
          <a:xfrm>
            <a:off x="3276600" y="4267200"/>
            <a:ext cx="10812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nx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= 20</a:t>
            </a:r>
          </a:p>
        </p:txBody>
      </p:sp>
      <p:sp>
        <p:nvSpPr>
          <p:cNvPr id="31759" name="Text Box 59"/>
          <p:cNvSpPr txBox="1">
            <a:spLocks noChangeArrowheads="1"/>
          </p:cNvSpPr>
          <p:nvPr/>
        </p:nvSpPr>
        <p:spPr bwMode="auto">
          <a:xfrm>
            <a:off x="4648200" y="4267200"/>
            <a:ext cx="10844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ny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= 35</a:t>
            </a:r>
          </a:p>
        </p:txBody>
      </p:sp>
      <p:sp>
        <p:nvSpPr>
          <p:cNvPr id="31760" name="Text Box 60"/>
          <p:cNvSpPr txBox="1">
            <a:spLocks noChangeArrowheads="1"/>
          </p:cNvSpPr>
          <p:nvPr/>
        </p:nvSpPr>
        <p:spPr bwMode="auto">
          <a:xfrm>
            <a:off x="4724400" y="3886200"/>
            <a:ext cx="10432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sy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= 30</a:t>
            </a:r>
          </a:p>
        </p:txBody>
      </p:sp>
      <p:sp>
        <p:nvSpPr>
          <p:cNvPr id="31762" name="Text Box 62"/>
          <p:cNvSpPr txBox="1">
            <a:spLocks noChangeArrowheads="1"/>
          </p:cNvSpPr>
          <p:nvPr/>
        </p:nvSpPr>
        <p:spPr bwMode="auto">
          <a:xfrm>
            <a:off x="3352800" y="3505200"/>
            <a:ext cx="3444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X</a:t>
            </a:r>
          </a:p>
        </p:txBody>
      </p:sp>
      <p:sp>
        <p:nvSpPr>
          <p:cNvPr id="31763" name="Text Box 63"/>
          <p:cNvSpPr txBox="1">
            <a:spLocks noChangeArrowheads="1"/>
          </p:cNvSpPr>
          <p:nvPr/>
        </p:nvSpPr>
        <p:spPr bwMode="auto">
          <a:xfrm>
            <a:off x="4876800" y="3505200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Y</a:t>
            </a:r>
          </a:p>
        </p:txBody>
      </p:sp>
      <p:sp>
        <p:nvSpPr>
          <p:cNvPr id="31752" name="Text Box 10"/>
          <p:cNvSpPr txBox="1">
            <a:spLocks noChangeArrowheads="1"/>
          </p:cNvSpPr>
          <p:nvPr/>
        </p:nvSpPr>
        <p:spPr bwMode="auto">
          <a:xfrm>
            <a:off x="6248400" y="2362200"/>
            <a:ext cx="3179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x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2209800" y="1981200"/>
          <a:ext cx="4011613" cy="1409700"/>
        </p:xfrm>
        <a:graphic>
          <a:graphicData uri="http://schemas.openxmlformats.org/presentationml/2006/ole">
            <p:oleObj spid="_x0000_s31746" name="Equation" r:id="rId3" imgW="1409700" imgH="495300" progId="Equation.3">
              <p:embed/>
            </p:oleObj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6553200" y="1981200"/>
          <a:ext cx="1739900" cy="1331913"/>
        </p:xfrm>
        <a:graphic>
          <a:graphicData uri="http://schemas.openxmlformats.org/presentationml/2006/ole">
            <p:oleObj spid="_x0000_s31747" name="Equation" r:id="rId4" imgW="596900" imgH="457200" progId="Equation.3">
              <p:embed/>
            </p:oleObj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228600" y="2362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SE</a:t>
            </a:r>
            <a:endParaRPr lang="en-GB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43000" y="23622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0000"/>
                </a:solidFill>
              </a:rPr>
              <a:t>=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8600" y="2209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^</a:t>
            </a:r>
            <a:endParaRPr lang="en-GB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90600" y="4724400"/>
            <a:ext cx="6172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spcBef>
                <a:spcPct val="0"/>
              </a:spcBef>
            </a:pP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z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= ((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nx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- 1) * sx^2) + ((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ny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- 1) * sy^2)</a:t>
            </a:r>
          </a:p>
          <a:p>
            <a:pPr>
              <a:spcBef>
                <a:spcPct val="0"/>
              </a:spcBef>
            </a:pP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nenn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=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nx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+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ny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– 2</a:t>
            </a:r>
          </a:p>
          <a:p>
            <a:pPr>
              <a:spcBef>
                <a:spcPct val="0"/>
              </a:spcBef>
            </a:pP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SEhut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=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sqrt(z/nenn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) * sqrt(1/nx + 1/ny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1066800" y="6324600"/>
            <a:ext cx="205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chemeClr val="bg2"/>
                </a:solidFill>
                <a:latin typeface="Courier New"/>
                <a:cs typeface="Courier New"/>
              </a:rPr>
              <a:t>[1] 7.525339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7200" y="4572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SEhut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der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Unterschiede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zwischen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Stichprobenmittelwerten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1547813" y="188913"/>
            <a:ext cx="4395787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Standard </a:t>
            </a:r>
            <a:r>
              <a:rPr lang="de-DE" dirty="0" err="1">
                <a:solidFill>
                  <a:schemeClr val="tx1"/>
                </a:solidFill>
                <a:latin typeface="Calibri"/>
                <a:cs typeface="Calibri"/>
              </a:rPr>
              <a:t>error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of </a:t>
            </a:r>
            <a:r>
              <a:rPr lang="de-DE" dirty="0" err="1">
                <a:solidFill>
                  <a:schemeClr val="tx1"/>
                </a:solidFill>
                <a:latin typeface="Calibri"/>
                <a:cs typeface="Calibri"/>
              </a:rPr>
              <a:t>the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de-DE" dirty="0" err="1">
                <a:solidFill>
                  <a:schemeClr val="tx1"/>
                </a:solidFill>
                <a:latin typeface="Calibri"/>
                <a:cs typeface="Calibri"/>
              </a:rPr>
              <a:t>mean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(SE)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1187450" y="765175"/>
            <a:ext cx="6769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  <a:latin typeface="Calibri"/>
                <a:cs typeface="Calibri"/>
              </a:rPr>
              <a:t>ist die Standardabweichung von Mittelwerten</a:t>
            </a:r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323850" y="1700213"/>
            <a:ext cx="8424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  <a:latin typeface="Calibri"/>
                <a:cs typeface="Calibri"/>
              </a:rPr>
              <a:t>Ich werfe 5 Würfel und berechne den Mittelwert der Zahlen</a:t>
            </a:r>
          </a:p>
        </p:txBody>
      </p:sp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468313" y="2420938"/>
            <a:ext cx="1582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  <a:latin typeface="Calibri"/>
                <a:cs typeface="Calibri"/>
              </a:rPr>
              <a:t>m</a:t>
            </a:r>
          </a:p>
        </p:txBody>
      </p:sp>
      <p:sp>
        <p:nvSpPr>
          <p:cNvPr id="14343" name="Text Box 9"/>
          <p:cNvSpPr txBox="1">
            <a:spLocks noChangeArrowheads="1"/>
          </p:cNvSpPr>
          <p:nvPr/>
        </p:nvSpPr>
        <p:spPr bwMode="auto">
          <a:xfrm>
            <a:off x="1619250" y="2420938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  <a:latin typeface="Calibri"/>
                <a:cs typeface="Calibri"/>
              </a:rPr>
              <a:t>= 3.5</a:t>
            </a:r>
          </a:p>
        </p:txBody>
      </p:sp>
      <p:sp>
        <p:nvSpPr>
          <p:cNvPr id="14344" name="Text Box 11"/>
          <p:cNvSpPr txBox="1">
            <a:spLocks noChangeArrowheads="1"/>
          </p:cNvSpPr>
          <p:nvPr/>
        </p:nvSpPr>
        <p:spPr bwMode="auto">
          <a:xfrm>
            <a:off x="3167063" y="2420938"/>
            <a:ext cx="5976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  <a:latin typeface="Calibri"/>
                <a:cs typeface="Calibri"/>
              </a:rPr>
              <a:t>der wahrscheinlichste Wert</a:t>
            </a:r>
          </a:p>
        </p:txBody>
      </p:sp>
      <p:sp>
        <p:nvSpPr>
          <p:cNvPr id="142349" name="Text Box 13"/>
          <p:cNvSpPr txBox="1">
            <a:spLocks noChangeArrowheads="1"/>
          </p:cNvSpPr>
          <p:nvPr/>
        </p:nvSpPr>
        <p:spPr bwMode="auto">
          <a:xfrm>
            <a:off x="3132138" y="3500438"/>
            <a:ext cx="532923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  <a:latin typeface="Calibri"/>
                <a:cs typeface="Calibri"/>
              </a:rPr>
              <a:t>Die Verteilung der Mittelwerte. Bedeutung: ich werde nicht jedes Mal einen Mittelwert</a:t>
            </a:r>
            <a:r>
              <a:rPr lang="de-DE" i="1">
                <a:solidFill>
                  <a:schemeClr val="tx1"/>
                </a:solidFill>
                <a:latin typeface="Calibri"/>
                <a:cs typeface="Calibri"/>
              </a:rPr>
              <a:t> m</a:t>
            </a:r>
            <a:r>
              <a:rPr lang="de-DE">
                <a:solidFill>
                  <a:schemeClr val="tx1"/>
                </a:solidFill>
                <a:latin typeface="Calibri"/>
                <a:cs typeface="Calibri"/>
              </a:rPr>
              <a:t> = 3.5 bekommen, sondern davon abweichende Mittelwerte. Der SE ist eine numerische Verschlüsselung dieser Abweichung.</a:t>
            </a: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485775" y="3357563"/>
          <a:ext cx="1684338" cy="1184275"/>
        </p:xfrm>
        <a:graphic>
          <a:graphicData uri="http://schemas.openxmlformats.org/presentationml/2006/ole">
            <p:oleObj spid="_x0000_s14338" name="Equation" r:id="rId3" imgW="7315200" imgH="5130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4"/>
          <p:cNvSpPr txBox="1">
            <a:spLocks noChangeArrowheads="1"/>
          </p:cNvSpPr>
          <p:nvPr/>
        </p:nvSpPr>
        <p:spPr bwMode="auto">
          <a:xfrm>
            <a:off x="1547813" y="188913"/>
            <a:ext cx="50403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</a:rPr>
              <a:t>95% Vertrauensintervall</a:t>
            </a:r>
          </a:p>
        </p:txBody>
      </p:sp>
      <p:sp>
        <p:nvSpPr>
          <p:cNvPr id="33795" name="Text Box 5"/>
          <p:cNvSpPr txBox="1">
            <a:spLocks noChangeArrowheads="1"/>
          </p:cNvSpPr>
          <p:nvPr/>
        </p:nvSpPr>
        <p:spPr bwMode="auto">
          <a:xfrm>
            <a:off x="468313" y="3568700"/>
            <a:ext cx="1147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>
                <a:solidFill>
                  <a:schemeClr val="tx1"/>
                </a:solidFill>
              </a:rPr>
              <a:t> = -20</a:t>
            </a:r>
          </a:p>
        </p:txBody>
      </p:sp>
      <p:sp>
        <p:nvSpPr>
          <p:cNvPr id="33796" name="Rectangle 6"/>
          <p:cNvSpPr>
            <a:spLocks noChangeArrowheads="1"/>
          </p:cNvSpPr>
          <p:nvPr/>
        </p:nvSpPr>
        <p:spPr bwMode="auto">
          <a:xfrm>
            <a:off x="2916238" y="3505200"/>
            <a:ext cx="2633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SEhut  =7.525339</a:t>
            </a:r>
          </a:p>
        </p:txBody>
      </p:sp>
      <p:sp>
        <p:nvSpPr>
          <p:cNvPr id="33797" name="Text Box 18"/>
          <p:cNvSpPr txBox="1">
            <a:spLocks noChangeArrowheads="1"/>
          </p:cNvSpPr>
          <p:nvPr/>
        </p:nvSpPr>
        <p:spPr bwMode="auto">
          <a:xfrm>
            <a:off x="468313" y="1125538"/>
            <a:ext cx="36560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/>
              <a:t>df = nx + ny - 2 </a:t>
            </a:r>
          </a:p>
          <a:p>
            <a:pPr>
              <a:spcBef>
                <a:spcPct val="0"/>
              </a:spcBef>
            </a:pPr>
            <a:r>
              <a:rPr lang="en-US"/>
              <a:t>-20 - qt(0.025, df) * SEhut</a:t>
            </a:r>
          </a:p>
        </p:txBody>
      </p:sp>
      <p:sp>
        <p:nvSpPr>
          <p:cNvPr id="33798" name="Text Box 23"/>
          <p:cNvSpPr txBox="1">
            <a:spLocks noChangeArrowheads="1"/>
          </p:cNvSpPr>
          <p:nvPr/>
        </p:nvSpPr>
        <p:spPr bwMode="auto">
          <a:xfrm>
            <a:off x="395288" y="1989138"/>
            <a:ext cx="3744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-20 + qt(0.025, df) * SEhut</a:t>
            </a:r>
          </a:p>
        </p:txBody>
      </p:sp>
      <p:sp>
        <p:nvSpPr>
          <p:cNvPr id="33799" name="Line 26"/>
          <p:cNvSpPr>
            <a:spLocks noChangeShapeType="1"/>
          </p:cNvSpPr>
          <p:nvPr/>
        </p:nvSpPr>
        <p:spPr bwMode="auto">
          <a:xfrm flipH="1" flipV="1">
            <a:off x="827088" y="2492375"/>
            <a:ext cx="144462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0" name="Line 27"/>
          <p:cNvSpPr>
            <a:spLocks noChangeShapeType="1"/>
          </p:cNvSpPr>
          <p:nvPr/>
        </p:nvSpPr>
        <p:spPr bwMode="auto">
          <a:xfrm flipV="1">
            <a:off x="3563938" y="2420938"/>
            <a:ext cx="144462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539750" y="1484313"/>
            <a:ext cx="8027988" cy="4537075"/>
            <a:chOff x="340" y="935"/>
            <a:chExt cx="5057" cy="2858"/>
          </a:xfrm>
        </p:grpSpPr>
        <p:sp>
          <p:nvSpPr>
            <p:cNvPr id="33802" name="Text Box 21"/>
            <p:cNvSpPr txBox="1">
              <a:spLocks noChangeArrowheads="1"/>
            </p:cNvSpPr>
            <p:nvPr/>
          </p:nvSpPr>
          <p:spPr bwMode="auto">
            <a:xfrm>
              <a:off x="2835" y="935"/>
              <a:ext cx="244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-4.906081</a:t>
              </a:r>
            </a:p>
          </p:txBody>
        </p:sp>
        <p:sp>
          <p:nvSpPr>
            <p:cNvPr id="33803" name="Rectangle 24"/>
            <p:cNvSpPr>
              <a:spLocks noChangeArrowheads="1"/>
            </p:cNvSpPr>
            <p:nvPr/>
          </p:nvSpPr>
          <p:spPr bwMode="auto">
            <a:xfrm>
              <a:off x="2925" y="1298"/>
              <a:ext cx="9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bg2"/>
                  </a:solidFill>
                </a:rPr>
                <a:t>-35.09392</a:t>
              </a:r>
            </a:p>
          </p:txBody>
        </p:sp>
        <p:grpSp>
          <p:nvGrpSpPr>
            <p:cNvPr id="33804" name="Group 29"/>
            <p:cNvGrpSpPr>
              <a:grpSpLocks/>
            </p:cNvGrpSpPr>
            <p:nvPr/>
          </p:nvGrpSpPr>
          <p:grpSpPr bwMode="auto">
            <a:xfrm>
              <a:off x="340" y="2750"/>
              <a:ext cx="5057" cy="1043"/>
              <a:chOff x="340" y="2750"/>
              <a:chExt cx="5057" cy="1043"/>
            </a:xfrm>
          </p:grpSpPr>
          <p:sp>
            <p:nvSpPr>
              <p:cNvPr id="33805" name="Text Box 25"/>
              <p:cNvSpPr txBox="1">
                <a:spLocks noChangeArrowheads="1"/>
              </p:cNvSpPr>
              <p:nvPr/>
            </p:nvSpPr>
            <p:spPr bwMode="auto">
              <a:xfrm>
                <a:off x="521" y="2840"/>
                <a:ext cx="4627" cy="7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solidFill>
                      <a:schemeClr val="tx1"/>
                    </a:solidFill>
                  </a:rPr>
                  <a:t>Der Unterschied zwischen den Mittelwerten liegt zwischen -35.09392g und -4.906081g mit einer Wahrscheinlichkeit von 95%</a:t>
                </a:r>
              </a:p>
            </p:txBody>
          </p:sp>
          <p:sp>
            <p:nvSpPr>
              <p:cNvPr id="33806" name="Rectangle 28"/>
              <p:cNvSpPr>
                <a:spLocks noChangeArrowheads="1"/>
              </p:cNvSpPr>
              <p:nvPr/>
            </p:nvSpPr>
            <p:spPr bwMode="auto">
              <a:xfrm>
                <a:off x="340" y="2750"/>
                <a:ext cx="5057" cy="104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611188" y="836613"/>
            <a:ext cx="79930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Der Unterschied zwischen den Mittelwerten liegt zwischen -35.09392g und -4.906081g mit einer Wahrscheinlichkeit von 95%</a:t>
            </a:r>
          </a:p>
        </p:txBody>
      </p:sp>
      <p:sp>
        <p:nvSpPr>
          <p:cNvPr id="34819" name="Text Box 5"/>
          <p:cNvSpPr txBox="1">
            <a:spLocks noChangeArrowheads="1"/>
          </p:cNvSpPr>
          <p:nvPr/>
        </p:nvSpPr>
        <p:spPr bwMode="auto">
          <a:xfrm>
            <a:off x="611188" y="2133600"/>
            <a:ext cx="705643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Die Wahrscheinlichkeit, dass der Unterschied zwischen den Mittelwerten 0 sein k</a:t>
            </a:r>
            <a:r>
              <a:rPr lang="de-DE">
                <a:solidFill>
                  <a:schemeClr val="tx1"/>
                </a:solidFill>
              </a:rPr>
              <a:t>ö</a:t>
            </a:r>
            <a:r>
              <a:rPr lang="en-US">
                <a:solidFill>
                  <a:schemeClr val="tx1"/>
                </a:solidFill>
              </a:rPr>
              <a:t>nnte ist daher weniger als 5% (kommt weniger als 5 Mal pro 100 Stichproben vor).</a:t>
            </a:r>
          </a:p>
        </p:txBody>
      </p:sp>
      <p:sp>
        <p:nvSpPr>
          <p:cNvPr id="34820" name="Text Box 6"/>
          <p:cNvSpPr txBox="1">
            <a:spLocks noChangeArrowheads="1"/>
          </p:cNvSpPr>
          <p:nvPr/>
        </p:nvSpPr>
        <p:spPr bwMode="auto">
          <a:xfrm>
            <a:off x="611188" y="4076700"/>
            <a:ext cx="7488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Daher akzeptieren wir H1: 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95288" y="4941888"/>
            <a:ext cx="7489825" cy="1008062"/>
            <a:chOff x="249" y="3113"/>
            <a:chExt cx="4718" cy="635"/>
          </a:xfrm>
        </p:grpSpPr>
        <p:sp>
          <p:nvSpPr>
            <p:cNvPr id="34822" name="Rectangle 7"/>
            <p:cNvSpPr>
              <a:spLocks noChangeArrowheads="1"/>
            </p:cNvSpPr>
            <p:nvPr/>
          </p:nvSpPr>
          <p:spPr bwMode="auto">
            <a:xfrm>
              <a:off x="385" y="3158"/>
              <a:ext cx="454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H1: Es gibt einen signifikanten Unterschied zwischen den Mittelwerten</a:t>
              </a:r>
            </a:p>
          </p:txBody>
        </p:sp>
        <p:sp>
          <p:nvSpPr>
            <p:cNvPr id="34823" name="Rectangle 8"/>
            <p:cNvSpPr>
              <a:spLocks noChangeArrowheads="1"/>
            </p:cNvSpPr>
            <p:nvPr/>
          </p:nvSpPr>
          <p:spPr bwMode="auto">
            <a:xfrm>
              <a:off x="249" y="3113"/>
              <a:ext cx="4718" cy="63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4"/>
          <p:cNvSpPr txBox="1">
            <a:spLocks noChangeArrowheads="1"/>
          </p:cNvSpPr>
          <p:nvPr/>
        </p:nvSpPr>
        <p:spPr bwMode="auto">
          <a:xfrm>
            <a:off x="323850" y="549275"/>
            <a:ext cx="7848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Die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ben</a:t>
            </a:r>
            <a:r>
              <a:rPr lang="de-DE" dirty="0" err="1">
                <a:solidFill>
                  <a:schemeClr val="tx1"/>
                </a:solidFill>
                <a:latin typeface="Calibri"/>
                <a:cs typeface="Calibri"/>
              </a:rPr>
              <a:t>ötigten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Dauern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(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Minuten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) an 9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Tagen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im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Winter in die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Arbeit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zu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fahren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sind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:</a:t>
            </a:r>
          </a:p>
        </p:txBody>
      </p:sp>
      <p:sp>
        <p:nvSpPr>
          <p:cNvPr id="35843" name="Text Box 5"/>
          <p:cNvSpPr txBox="1">
            <a:spLocks noChangeArrowheads="1"/>
          </p:cNvSpPr>
          <p:nvPr/>
        </p:nvSpPr>
        <p:spPr bwMode="auto">
          <a:xfrm>
            <a:off x="457200" y="1524000"/>
            <a:ext cx="720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20 15 19 22 17 16 23 18 20</a:t>
            </a:r>
          </a:p>
        </p:txBody>
      </p:sp>
      <p:sp>
        <p:nvSpPr>
          <p:cNvPr id="35844" name="Text Box 6"/>
          <p:cNvSpPr txBox="1">
            <a:spLocks noChangeArrowheads="1"/>
          </p:cNvSpPr>
          <p:nvPr/>
        </p:nvSpPr>
        <p:spPr bwMode="auto">
          <a:xfrm>
            <a:off x="304800" y="2133600"/>
            <a:ext cx="828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Die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entsprechenden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Dauern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an 11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Tagen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im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Sommer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sind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: </a:t>
            </a:r>
          </a:p>
        </p:txBody>
      </p:sp>
      <p:sp>
        <p:nvSpPr>
          <p:cNvPr id="35845" name="Text Box 7"/>
          <p:cNvSpPr txBox="1">
            <a:spLocks noChangeArrowheads="1"/>
          </p:cNvSpPr>
          <p:nvPr/>
        </p:nvSpPr>
        <p:spPr bwMode="auto">
          <a:xfrm>
            <a:off x="381000" y="2895600"/>
            <a:ext cx="720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18 15 17 24 15 12 14 11 13 17 18</a:t>
            </a:r>
          </a:p>
        </p:txBody>
      </p:sp>
      <p:sp>
        <p:nvSpPr>
          <p:cNvPr id="35846" name="Text Box 8"/>
          <p:cNvSpPr txBox="1">
            <a:spLocks noChangeArrowheads="1"/>
          </p:cNvSpPr>
          <p:nvPr/>
        </p:nvSpPr>
        <p:spPr bwMode="auto">
          <a:xfrm>
            <a:off x="228600" y="3657600"/>
            <a:ext cx="71993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Ist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der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Unterschied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zwischen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den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durchschnittlichen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Sommer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- und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Winterzeiten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signifikant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(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p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&lt; 0.05)?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81000" y="4876800"/>
            <a:ext cx="75326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latin typeface="Calibri"/>
                <a:cs typeface="Calibri"/>
              </a:rPr>
              <a:t>x</a:t>
            </a:r>
            <a:r>
              <a:rPr lang="en-US" dirty="0">
                <a:latin typeface="Calibri"/>
                <a:cs typeface="Calibri"/>
              </a:rPr>
              <a:t> = c</a:t>
            </a:r>
            <a:r>
              <a:rPr lang="en-US" dirty="0" smtClean="0">
                <a:latin typeface="Calibri"/>
                <a:cs typeface="Calibri"/>
              </a:rPr>
              <a:t>(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20, 15, 19, 22, 17, 16, 23, 18, 20)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81000" y="5334000"/>
            <a:ext cx="58287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latin typeface="Calibri"/>
                <a:cs typeface="Calibri"/>
              </a:rPr>
              <a:t>y</a:t>
            </a:r>
            <a:r>
              <a:rPr lang="en-US" dirty="0">
                <a:latin typeface="Calibri"/>
                <a:cs typeface="Calibri"/>
              </a:rPr>
              <a:t> =</a:t>
            </a:r>
            <a:r>
              <a:rPr lang="en-US" dirty="0" smtClean="0">
                <a:latin typeface="Calibri"/>
                <a:cs typeface="Calibri"/>
              </a:rPr>
              <a:t> c(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18, 15, 17, 24, 15, 12, 14, 11, 13, 17, 18)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 Box 2"/>
          <p:cNvSpPr txBox="1">
            <a:spLocks noChangeArrowheads="1"/>
          </p:cNvSpPr>
          <p:nvPr/>
        </p:nvSpPr>
        <p:spPr bwMode="auto">
          <a:xfrm>
            <a:off x="1143000" y="0"/>
            <a:ext cx="70866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Eine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R-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Funktion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alibri"/>
                <a:cs typeface="Calibri"/>
              </a:rPr>
              <a:t>SE2</a:t>
            </a:r>
            <a:r>
              <a:rPr lang="en-US" b="1" dirty="0">
                <a:solidFill>
                  <a:schemeClr val="tx1"/>
                </a:solidFill>
                <a:latin typeface="Calibri"/>
                <a:cs typeface="Calibri"/>
              </a:rPr>
              <a:t>(x,y</a:t>
            </a:r>
            <a:r>
              <a:rPr lang="en-US" b="1" dirty="0" smtClean="0">
                <a:solidFill>
                  <a:schemeClr val="tx1"/>
                </a:solidFill>
                <a:latin typeface="Calibri"/>
                <a:cs typeface="Calibri"/>
              </a:rPr>
              <a:t>) um </a:t>
            </a:r>
            <a:r>
              <a:rPr lang="en-US" b="1" dirty="0" err="1" smtClean="0">
                <a:solidFill>
                  <a:schemeClr val="tx1"/>
                </a:solidFill>
                <a:latin typeface="Calibri"/>
                <a:cs typeface="Calibri"/>
              </a:rPr>
              <a:t>SEhut</a:t>
            </a:r>
            <a:r>
              <a:rPr lang="en-US" b="1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Calibri"/>
                <a:cs typeface="Calibri"/>
              </a:rPr>
              <a:t>zu</a:t>
            </a:r>
            <a:r>
              <a:rPr lang="en-US" b="1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Calibri"/>
                <a:cs typeface="Calibri"/>
              </a:rPr>
              <a:t>berechnen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6872" name="Text Box 6"/>
          <p:cNvSpPr txBox="1">
            <a:spLocks noChangeArrowheads="1"/>
          </p:cNvSpPr>
          <p:nvPr/>
        </p:nvSpPr>
        <p:spPr bwMode="auto">
          <a:xfrm>
            <a:off x="2362200" y="5562600"/>
            <a:ext cx="12379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latin typeface="Calibri"/>
                <a:cs typeface="Calibri"/>
              </a:rPr>
              <a:t>SE2(x, </a:t>
            </a:r>
            <a:r>
              <a:rPr lang="en-US" dirty="0" err="1">
                <a:latin typeface="Calibri"/>
                <a:cs typeface="Calibri"/>
              </a:rPr>
              <a:t>y</a:t>
            </a:r>
            <a:r>
              <a:rPr lang="en-US" dirty="0">
                <a:latin typeface="Calibri"/>
                <a:cs typeface="Calibri"/>
              </a:rPr>
              <a:t>)</a:t>
            </a:r>
          </a:p>
        </p:txBody>
      </p:sp>
      <p:sp>
        <p:nvSpPr>
          <p:cNvPr id="36873" name="Text Box 7"/>
          <p:cNvSpPr txBox="1">
            <a:spLocks noChangeArrowheads="1"/>
          </p:cNvSpPr>
          <p:nvPr/>
        </p:nvSpPr>
        <p:spPr bwMode="auto">
          <a:xfrm>
            <a:off x="2362200" y="6248400"/>
            <a:ext cx="18469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 b="1" dirty="0">
                <a:solidFill>
                  <a:schemeClr val="bg2"/>
                </a:solidFill>
                <a:latin typeface="Courier New"/>
                <a:cs typeface="Courier New"/>
              </a:rPr>
              <a:t>[1]</a:t>
            </a:r>
            <a:r>
              <a:rPr lang="en-US" sz="1800" b="1" dirty="0" smtClean="0">
                <a:solidFill>
                  <a:schemeClr val="bg2"/>
                </a:solidFill>
                <a:latin typeface="Courier New"/>
                <a:cs typeface="Courier New"/>
              </a:rPr>
              <a:t> 1.446872</a:t>
            </a:r>
            <a:endParaRPr lang="en-US" sz="1800" b="1" dirty="0">
              <a:solidFill>
                <a:schemeClr val="bg2"/>
              </a:solidFill>
              <a:latin typeface="Courier New"/>
              <a:cs typeface="Courier New"/>
            </a:endParaRP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5181600" y="990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</a:rPr>
              <a:t>x</a:t>
            </a: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685800" y="533400"/>
          <a:ext cx="4011613" cy="1409700"/>
        </p:xfrm>
        <a:graphic>
          <a:graphicData uri="http://schemas.openxmlformats.org/presentationml/2006/ole">
            <p:oleObj spid="_x0000_s36866" name="Equation" r:id="rId3" imgW="1409700" imgH="495300" progId="Equation.3">
              <p:embed/>
            </p:oleObj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5791200" y="533400"/>
          <a:ext cx="1739900" cy="1331913"/>
        </p:xfrm>
        <a:graphic>
          <a:graphicData uri="http://schemas.openxmlformats.org/presentationml/2006/ole">
            <p:oleObj spid="_x0000_s36867" name="Equation" r:id="rId4" imgW="596900" imgH="45720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295400" y="1828800"/>
            <a:ext cx="5486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SE2 &lt;-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function(x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{</a:t>
            </a:r>
          </a:p>
          <a:p>
            <a:pPr>
              <a:spcBef>
                <a:spcPts val="0"/>
              </a:spcBef>
            </a:pP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nx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length(x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ny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length(y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sx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sd(x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sy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sd(y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num = ((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nx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- 1) * sx^2) + ((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ny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- 1) * sy^2)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den =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nx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+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ny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- 2</a:t>
            </a:r>
          </a:p>
          <a:p>
            <a:pPr>
              <a:spcBef>
                <a:spcPts val="0"/>
              </a:spcBef>
            </a:pP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sqrt(num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/den) * sqrt(1/nx + 1/ny)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}</a:t>
            </a:r>
            <a:endParaRPr lang="en-GB" dirty="0" smtClean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ChangeArrowheads="1"/>
          </p:cNvSpPr>
          <p:nvPr/>
        </p:nvSpPr>
        <p:spPr bwMode="auto">
          <a:xfrm>
            <a:off x="250825" y="333375"/>
            <a:ext cx="76342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x</a:t>
            </a:r>
            <a:r>
              <a:rPr lang="en-US" dirty="0"/>
              <a:t> = c(20, 15, 19, 22, 17, 16, 23, 18, 20)</a:t>
            </a:r>
          </a:p>
          <a:p>
            <a:pPr>
              <a:spcBef>
                <a:spcPct val="0"/>
              </a:spcBef>
            </a:pPr>
            <a:r>
              <a:rPr lang="en-US" dirty="0" err="1"/>
              <a:t>y</a:t>
            </a:r>
            <a:r>
              <a:rPr lang="en-US" dirty="0"/>
              <a:t> = c(18, 15, 17, 24, 15, 12, 14, 11, 13, 17, 18)</a:t>
            </a:r>
          </a:p>
        </p:txBody>
      </p:sp>
      <p:sp>
        <p:nvSpPr>
          <p:cNvPr id="38915" name="Rectangle 5"/>
          <p:cNvSpPr>
            <a:spLocks noChangeArrowheads="1"/>
          </p:cNvSpPr>
          <p:nvPr/>
        </p:nvSpPr>
        <p:spPr bwMode="auto">
          <a:xfrm>
            <a:off x="323850" y="1412875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accent2"/>
                </a:solidFill>
              </a:rPr>
              <a:t># SE</a:t>
            </a:r>
          </a:p>
        </p:txBody>
      </p:sp>
      <p:sp>
        <p:nvSpPr>
          <p:cNvPr id="38916" name="Text Box 6"/>
          <p:cNvSpPr txBox="1">
            <a:spLocks noChangeArrowheads="1"/>
          </p:cNvSpPr>
          <p:nvPr/>
        </p:nvSpPr>
        <p:spPr bwMode="auto">
          <a:xfrm>
            <a:off x="323850" y="1844675"/>
            <a:ext cx="1360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 dirty="0" err="1"/>
              <a:t>SEhut</a:t>
            </a:r>
            <a:r>
              <a:rPr lang="de-DE" dirty="0"/>
              <a:t> </a:t>
            </a:r>
            <a:r>
              <a:rPr lang="en-US" dirty="0"/>
              <a:t>= </a:t>
            </a:r>
            <a:endParaRPr lang="de-DE" dirty="0"/>
          </a:p>
        </p:txBody>
      </p:sp>
      <p:sp>
        <p:nvSpPr>
          <p:cNvPr id="38917" name="Text Box 7"/>
          <p:cNvSpPr txBox="1">
            <a:spLocks noChangeArrowheads="1"/>
          </p:cNvSpPr>
          <p:nvPr/>
        </p:nvSpPr>
        <p:spPr bwMode="auto">
          <a:xfrm>
            <a:off x="468313" y="2420938"/>
            <a:ext cx="614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# </a:t>
            </a:r>
            <a:r>
              <a:rPr lang="en-US">
                <a:solidFill>
                  <a:schemeClr val="accent2"/>
                </a:solidFill>
                <a:latin typeface="Symbol" charset="2"/>
              </a:rPr>
              <a:t>m</a:t>
            </a:r>
            <a:endParaRPr lang="de-DE">
              <a:solidFill>
                <a:schemeClr val="accent2"/>
              </a:solidFill>
              <a:latin typeface="Symbol" charset="2"/>
            </a:endParaRPr>
          </a:p>
        </p:txBody>
      </p:sp>
      <p:sp>
        <p:nvSpPr>
          <p:cNvPr id="38918" name="Rectangle 8"/>
          <p:cNvSpPr>
            <a:spLocks noChangeArrowheads="1"/>
          </p:cNvSpPr>
          <p:nvPr/>
        </p:nvSpPr>
        <p:spPr bwMode="auto">
          <a:xfrm>
            <a:off x="468313" y="2924175"/>
            <a:ext cx="615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 =</a:t>
            </a:r>
            <a:endParaRPr lang="de-DE"/>
          </a:p>
        </p:txBody>
      </p:sp>
      <p:sp>
        <p:nvSpPr>
          <p:cNvPr id="38919" name="Rectangle 9"/>
          <p:cNvSpPr>
            <a:spLocks noChangeArrowheads="1"/>
          </p:cNvSpPr>
          <p:nvPr/>
        </p:nvSpPr>
        <p:spPr bwMode="auto">
          <a:xfrm>
            <a:off x="179388" y="3429000"/>
            <a:ext cx="3932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# Anzahl der Freiheitsgrade</a:t>
            </a:r>
            <a:endParaRPr lang="de-DE">
              <a:solidFill>
                <a:schemeClr val="accent2"/>
              </a:solidFill>
            </a:endParaRPr>
          </a:p>
        </p:txBody>
      </p:sp>
      <p:sp>
        <p:nvSpPr>
          <p:cNvPr id="38920" name="Rectangle 10"/>
          <p:cNvSpPr>
            <a:spLocks noChangeArrowheads="1"/>
          </p:cNvSpPr>
          <p:nvPr/>
        </p:nvSpPr>
        <p:spPr bwMode="auto">
          <a:xfrm>
            <a:off x="468313" y="4076700"/>
            <a:ext cx="700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df =</a:t>
            </a:r>
            <a:endParaRPr lang="de-DE"/>
          </a:p>
        </p:txBody>
      </p:sp>
      <p:sp>
        <p:nvSpPr>
          <p:cNvPr id="38921" name="Rectangle 11"/>
          <p:cNvSpPr>
            <a:spLocks noChangeArrowheads="1"/>
          </p:cNvSpPr>
          <p:nvPr/>
        </p:nvSpPr>
        <p:spPr bwMode="auto">
          <a:xfrm>
            <a:off x="323850" y="4724400"/>
            <a:ext cx="2982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# Vertrauensintervall</a:t>
            </a:r>
            <a:endParaRPr lang="de-DE">
              <a:solidFill>
                <a:schemeClr val="accent2"/>
              </a:solidFill>
            </a:endParaRPr>
          </a:p>
        </p:txBody>
      </p:sp>
      <p:sp>
        <p:nvSpPr>
          <p:cNvPr id="38922" name="Rectangle 12"/>
          <p:cNvSpPr>
            <a:spLocks noChangeArrowheads="1"/>
          </p:cNvSpPr>
          <p:nvPr/>
        </p:nvSpPr>
        <p:spPr bwMode="auto">
          <a:xfrm>
            <a:off x="971550" y="6165850"/>
            <a:ext cx="187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</a:rPr>
              <a:t>[1] </a:t>
            </a:r>
            <a:r>
              <a:rPr lang="en-US">
                <a:solidFill>
                  <a:schemeClr val="bg2"/>
                </a:solidFill>
              </a:rPr>
              <a:t>6.110471</a:t>
            </a:r>
          </a:p>
        </p:txBody>
      </p:sp>
      <p:sp>
        <p:nvSpPr>
          <p:cNvPr id="38923" name="Rectangle 13"/>
          <p:cNvSpPr>
            <a:spLocks noChangeArrowheads="1"/>
          </p:cNvSpPr>
          <p:nvPr/>
        </p:nvSpPr>
        <p:spPr bwMode="auto">
          <a:xfrm>
            <a:off x="4500563" y="6092825"/>
            <a:ext cx="221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[1] </a:t>
            </a:r>
            <a:r>
              <a:rPr lang="en-US">
                <a:solidFill>
                  <a:schemeClr val="bg2"/>
                </a:solidFill>
              </a:rPr>
              <a:t>0.03094282</a:t>
            </a:r>
            <a:endParaRPr lang="de-DE">
              <a:solidFill>
                <a:schemeClr val="bg2"/>
              </a:solidFill>
            </a:endParaRPr>
          </a:p>
        </p:txBody>
      </p:sp>
      <p:sp>
        <p:nvSpPr>
          <p:cNvPr id="171022" name="Rectangle 14"/>
          <p:cNvSpPr>
            <a:spLocks noChangeArrowheads="1"/>
          </p:cNvSpPr>
          <p:nvPr/>
        </p:nvSpPr>
        <p:spPr bwMode="auto">
          <a:xfrm>
            <a:off x="2124075" y="1844675"/>
            <a:ext cx="161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/>
              <a:t>= SE2(x,y)</a:t>
            </a:r>
          </a:p>
        </p:txBody>
      </p:sp>
      <p:sp>
        <p:nvSpPr>
          <p:cNvPr id="171023" name="Rectangle 15"/>
          <p:cNvSpPr>
            <a:spLocks noChangeArrowheads="1"/>
          </p:cNvSpPr>
          <p:nvPr/>
        </p:nvSpPr>
        <p:spPr bwMode="auto">
          <a:xfrm>
            <a:off x="2124075" y="2781300"/>
            <a:ext cx="269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/>
              <a:t>mean(x) - mean(y)</a:t>
            </a:r>
          </a:p>
        </p:txBody>
      </p:sp>
      <p:sp>
        <p:nvSpPr>
          <p:cNvPr id="171024" name="Rectangle 16"/>
          <p:cNvSpPr>
            <a:spLocks noChangeArrowheads="1"/>
          </p:cNvSpPr>
          <p:nvPr/>
        </p:nvSpPr>
        <p:spPr bwMode="auto">
          <a:xfrm>
            <a:off x="2124075" y="4005263"/>
            <a:ext cx="3344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/>
              <a:t>length(x</a:t>
            </a:r>
            <a:r>
              <a:rPr lang="en-US" dirty="0"/>
              <a:t>) + </a:t>
            </a:r>
            <a:r>
              <a:rPr lang="en-US" dirty="0" err="1"/>
              <a:t>length(y</a:t>
            </a:r>
            <a:r>
              <a:rPr lang="en-US" dirty="0"/>
              <a:t>) - 2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468313" y="5373688"/>
            <a:ext cx="7493000" cy="528637"/>
            <a:chOff x="295" y="3385"/>
            <a:chExt cx="4720" cy="333"/>
          </a:xfrm>
        </p:grpSpPr>
        <p:sp>
          <p:nvSpPr>
            <p:cNvPr id="38928" name="Rectangle 17"/>
            <p:cNvSpPr>
              <a:spLocks noChangeArrowheads="1"/>
            </p:cNvSpPr>
            <p:nvPr/>
          </p:nvSpPr>
          <p:spPr bwMode="auto">
            <a:xfrm>
              <a:off x="295" y="3385"/>
              <a:ext cx="21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/>
                <a:t>d</a:t>
              </a:r>
              <a:r>
                <a:rPr lang="en-US" dirty="0"/>
                <a:t> - qt(0.025, </a:t>
              </a:r>
              <a:r>
                <a:rPr lang="en-US" dirty="0" err="1"/>
                <a:t>df</a:t>
              </a:r>
              <a:r>
                <a:rPr lang="en-US" dirty="0"/>
                <a:t>) * </a:t>
              </a:r>
              <a:r>
                <a:rPr lang="en-US" dirty="0" err="1"/>
                <a:t>SEhut</a:t>
              </a:r>
              <a:endParaRPr lang="en-US" dirty="0"/>
            </a:p>
          </p:txBody>
        </p:sp>
        <p:sp>
          <p:nvSpPr>
            <p:cNvPr id="38929" name="Rectangle 18"/>
            <p:cNvSpPr>
              <a:spLocks noChangeArrowheads="1"/>
            </p:cNvSpPr>
            <p:nvPr/>
          </p:nvSpPr>
          <p:spPr bwMode="auto">
            <a:xfrm>
              <a:off x="2835" y="3430"/>
              <a:ext cx="21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/>
                <a:t>d</a:t>
              </a:r>
              <a:r>
                <a:rPr lang="en-US" dirty="0"/>
                <a:t> + qt(0.025, </a:t>
              </a:r>
              <a:r>
                <a:rPr lang="en-US" dirty="0" err="1"/>
                <a:t>df</a:t>
              </a:r>
              <a:r>
                <a:rPr lang="en-US" dirty="0"/>
                <a:t>) * </a:t>
              </a:r>
              <a:r>
                <a:rPr lang="en-US" dirty="0" err="1"/>
                <a:t>SEhut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22" grpId="0"/>
      <p:bldP spid="171023" grpId="0"/>
      <p:bldP spid="17102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763713" y="0"/>
            <a:ext cx="3600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Die </a:t>
            </a:r>
            <a:r>
              <a:rPr lang="en-US" sz="2800" dirty="0" err="1">
                <a:solidFill>
                  <a:schemeClr val="accent2"/>
                </a:solidFill>
              </a:rPr>
              <a:t>t</a:t>
            </a:r>
            <a:r>
              <a:rPr lang="en-US" sz="2800" dirty="0">
                <a:solidFill>
                  <a:schemeClr val="accent2"/>
                </a:solidFill>
              </a:rPr>
              <a:t>-test() </a:t>
            </a:r>
            <a:r>
              <a:rPr lang="en-US" sz="2800" dirty="0" err="1">
                <a:solidFill>
                  <a:schemeClr val="accent2"/>
                </a:solidFill>
              </a:rPr>
              <a:t>Funktion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50825" y="476250"/>
            <a:ext cx="356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&gt; </a:t>
            </a:r>
            <a:r>
              <a:rPr lang="en-US" dirty="0" err="1">
                <a:solidFill>
                  <a:schemeClr val="tx1"/>
                </a:solidFill>
              </a:rPr>
              <a:t>t.test(x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var.equal</a:t>
            </a:r>
            <a:r>
              <a:rPr lang="en-US" dirty="0">
                <a:solidFill>
                  <a:schemeClr val="tx1"/>
                </a:solidFill>
              </a:rPr>
              <a:t>=T)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0" y="1447800"/>
            <a:ext cx="889317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data:  </a:t>
            </a:r>
            <a:r>
              <a:rPr lang="en-US" dirty="0" err="1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dirty="0" err="1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rgbClr val="800000"/>
                </a:solidFill>
              </a:rPr>
              <a:t>t</a:t>
            </a:r>
            <a:r>
              <a:rPr lang="en-US" dirty="0">
                <a:solidFill>
                  <a:srgbClr val="800000"/>
                </a:solidFill>
              </a:rPr>
              <a:t> = 2.1223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df</a:t>
            </a:r>
            <a:r>
              <a:rPr lang="en-US" dirty="0">
                <a:solidFill>
                  <a:schemeClr val="tx1"/>
                </a:solidFill>
              </a:rPr>
              <a:t> = 18, </a:t>
            </a:r>
            <a:r>
              <a:rPr lang="en-US" dirty="0" err="1"/>
              <a:t>p</a:t>
            </a:r>
            <a:r>
              <a:rPr lang="en-US" dirty="0"/>
              <a:t>-value = 0.04794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alternative hypothesis: true difference in means is not equal to 0 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accent2"/>
                </a:solidFill>
              </a:rPr>
              <a:t>95 percent confidence interval: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accent2"/>
                </a:solidFill>
              </a:rPr>
              <a:t> 0.03094282 6.11047132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sample estimates: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mean of </a:t>
            </a:r>
            <a:r>
              <a:rPr lang="en-US" dirty="0" err="1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 mean of </a:t>
            </a:r>
            <a:r>
              <a:rPr lang="en-US" dirty="0" err="1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 18.88889  15.81818 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427539" y="476250"/>
            <a:ext cx="41068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/>
              <a:t>Die </a:t>
            </a:r>
            <a:r>
              <a:rPr lang="en-US" dirty="0" err="1"/>
              <a:t>Wahrscheinlichkeit</a:t>
            </a:r>
            <a:r>
              <a:rPr lang="en-US" dirty="0"/>
              <a:t>, </a:t>
            </a:r>
            <a:r>
              <a:rPr lang="en-US" dirty="0" err="1"/>
              <a:t>dass</a:t>
            </a:r>
            <a:r>
              <a:rPr lang="en-US" dirty="0" smtClean="0"/>
              <a:t> </a:t>
            </a:r>
            <a:r>
              <a:rPr lang="en-US" dirty="0" err="1" smtClean="0"/>
              <a:t>mx</a:t>
            </a:r>
            <a:r>
              <a:rPr lang="en-US" dirty="0" smtClean="0"/>
              <a:t> – my = 0 (Null)</a:t>
            </a:r>
            <a:endParaRPr lang="en-US" dirty="0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5105400" y="2667000"/>
            <a:ext cx="3424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accent2"/>
                </a:solidFill>
              </a:rPr>
              <a:t>95% </a:t>
            </a:r>
            <a:r>
              <a:rPr lang="en-US" dirty="0" err="1">
                <a:solidFill>
                  <a:schemeClr val="accent2"/>
                </a:solidFill>
              </a:rPr>
              <a:t>Vertrauensintervall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52400" y="4495800"/>
            <a:ext cx="85169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solidFill>
                  <a:srgbClr val="800000"/>
                </a:solidFill>
              </a:rPr>
              <a:t>t</a:t>
            </a:r>
            <a:r>
              <a:rPr lang="en-US" dirty="0" smtClean="0">
                <a:solidFill>
                  <a:srgbClr val="800000"/>
                </a:solidFill>
              </a:rPr>
              <a:t>=2.1223 </a:t>
            </a:r>
            <a:r>
              <a:rPr lang="en-US" dirty="0" err="1">
                <a:solidFill>
                  <a:srgbClr val="800000"/>
                </a:solidFill>
              </a:rPr>
              <a:t>bedeutet</a:t>
            </a:r>
            <a:r>
              <a:rPr lang="en-US" dirty="0">
                <a:solidFill>
                  <a:srgbClr val="800000"/>
                </a:solidFill>
              </a:rPr>
              <a:t>:</a:t>
            </a:r>
            <a:r>
              <a:rPr lang="en-US" dirty="0" smtClean="0">
                <a:solidFill>
                  <a:srgbClr val="800000"/>
                </a:solidFill>
              </a:rPr>
              <a:t> (</a:t>
            </a:r>
            <a:r>
              <a:rPr lang="en-US" dirty="0" err="1" smtClean="0">
                <a:solidFill>
                  <a:srgbClr val="800000"/>
                </a:solidFill>
              </a:rPr>
              <a:t>mx</a:t>
            </a:r>
            <a:r>
              <a:rPr lang="en-US" dirty="0" smtClean="0">
                <a:solidFill>
                  <a:srgbClr val="800000"/>
                </a:solidFill>
              </a:rPr>
              <a:t> – my) und 0 </a:t>
            </a:r>
            <a:r>
              <a:rPr lang="en-US" dirty="0" err="1" smtClean="0">
                <a:solidFill>
                  <a:srgbClr val="800000"/>
                </a:solidFill>
              </a:rPr>
              <a:t>sind</a:t>
            </a:r>
            <a:r>
              <a:rPr lang="en-US" dirty="0" smtClean="0">
                <a:solidFill>
                  <a:srgbClr val="800000"/>
                </a:solidFill>
              </a:rPr>
              <a:t> 2.1223 </a:t>
            </a:r>
            <a:r>
              <a:rPr lang="en-US" dirty="0" err="1" smtClean="0">
                <a:solidFill>
                  <a:srgbClr val="800000"/>
                </a:solidFill>
              </a:rPr>
              <a:t>Standardabweichungen</a:t>
            </a:r>
            <a:r>
              <a:rPr lang="en-US" dirty="0" smtClean="0">
                <a:solidFill>
                  <a:srgbClr val="800000"/>
                </a:solidFill>
              </a:rPr>
              <a:t> </a:t>
            </a:r>
            <a:r>
              <a:rPr lang="en-US" dirty="0" err="1" smtClean="0">
                <a:solidFill>
                  <a:srgbClr val="800000"/>
                </a:solidFill>
              </a:rPr>
              <a:t>voneinander</a:t>
            </a:r>
            <a:r>
              <a:rPr lang="en-US" dirty="0" smtClean="0">
                <a:solidFill>
                  <a:srgbClr val="800000"/>
                </a:solidFill>
              </a:rPr>
              <a:t> </a:t>
            </a:r>
            <a:r>
              <a:rPr lang="en-US" dirty="0" err="1" smtClean="0">
                <a:solidFill>
                  <a:srgbClr val="800000"/>
                </a:solidFill>
              </a:rPr>
              <a:t>entfernt</a:t>
            </a:r>
            <a:endParaRPr lang="en-US" dirty="0">
              <a:solidFill>
                <a:srgbClr val="800000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685800" y="5410200"/>
            <a:ext cx="3306314" cy="1299865"/>
            <a:chOff x="685800" y="5410200"/>
            <a:chExt cx="3306314" cy="1299865"/>
          </a:xfrm>
        </p:grpSpPr>
        <p:sp>
          <p:nvSpPr>
            <p:cNvPr id="14" name="TextBox 13"/>
            <p:cNvSpPr txBox="1"/>
            <p:nvPr/>
          </p:nvSpPr>
          <p:spPr>
            <a:xfrm>
              <a:off x="685800" y="5410200"/>
              <a:ext cx="33063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d = </a:t>
              </a:r>
              <a:r>
                <a:rPr lang="de-DE" dirty="0" err="1" smtClean="0">
                  <a:solidFill>
                    <a:schemeClr val="tx1"/>
                  </a:solidFill>
                </a:rPr>
                <a:t>mean(x</a:t>
              </a:r>
              <a:r>
                <a:rPr lang="de-DE" dirty="0" smtClean="0">
                  <a:solidFill>
                    <a:schemeClr val="tx1"/>
                  </a:solidFill>
                </a:rPr>
                <a:t>) </a:t>
              </a:r>
              <a:r>
                <a:rPr lang="en-US" dirty="0" smtClean="0">
                  <a:solidFill>
                    <a:schemeClr val="tx1"/>
                  </a:solidFill>
                </a:rPr>
                <a:t>-</a:t>
              </a:r>
              <a:r>
                <a:rPr lang="de-DE" dirty="0" smtClean="0">
                  <a:solidFill>
                    <a:schemeClr val="tx1"/>
                  </a:solidFill>
                </a:rPr>
                <a:t> </a:t>
              </a:r>
              <a:r>
                <a:rPr lang="de-DE" dirty="0" err="1" smtClean="0">
                  <a:solidFill>
                    <a:schemeClr val="tx1"/>
                  </a:solidFill>
                </a:rPr>
                <a:t>mean(y</a:t>
              </a:r>
              <a:r>
                <a:rPr lang="de-DE" dirty="0" smtClean="0">
                  <a:solidFill>
                    <a:schemeClr val="tx1"/>
                  </a:solidFill>
                </a:rPr>
                <a:t>)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85800" y="5867400"/>
              <a:ext cx="8005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>
                  <a:solidFill>
                    <a:srgbClr val="000000"/>
                  </a:solidFill>
                </a:rPr>
                <a:t>d </a:t>
              </a:r>
              <a:r>
                <a:rPr lang="en-US" dirty="0" smtClean="0">
                  <a:solidFill>
                    <a:srgbClr val="000000"/>
                  </a:solidFill>
                </a:rPr>
                <a:t>-</a:t>
              </a:r>
              <a:r>
                <a:rPr lang="de-DE" dirty="0" smtClean="0">
                  <a:solidFill>
                    <a:srgbClr val="000000"/>
                  </a:solidFill>
                </a:rPr>
                <a:t> 0</a:t>
              </a:r>
              <a:endParaRPr lang="de-DE" dirty="0">
                <a:solidFill>
                  <a:srgbClr val="00000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85800" y="6248400"/>
              <a:ext cx="189607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[1] 3.070707</a:t>
              </a:r>
              <a:endParaRPr lang="de-DE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962400" y="5410200"/>
            <a:ext cx="1524000" cy="1299865"/>
            <a:chOff x="3962400" y="5410200"/>
            <a:chExt cx="1524000" cy="1299865"/>
          </a:xfrm>
        </p:grpSpPr>
        <p:sp>
          <p:nvSpPr>
            <p:cNvPr id="17" name="TextBox 16"/>
            <p:cNvSpPr txBox="1"/>
            <p:nvPr/>
          </p:nvSpPr>
          <p:spPr>
            <a:xfrm>
              <a:off x="4038600" y="5410200"/>
              <a:ext cx="1447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SEhut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962400" y="6248400"/>
              <a:ext cx="14683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1.446872</a:t>
              </a:r>
              <a:endParaRPr lang="de-DE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248400" y="5410200"/>
            <a:ext cx="2286000" cy="1299865"/>
            <a:chOff x="6248400" y="5410200"/>
            <a:chExt cx="2286000" cy="1299865"/>
          </a:xfrm>
        </p:grpSpPr>
        <p:sp>
          <p:nvSpPr>
            <p:cNvPr id="19" name="TextBox 18"/>
            <p:cNvSpPr txBox="1"/>
            <p:nvPr/>
          </p:nvSpPr>
          <p:spPr>
            <a:xfrm>
              <a:off x="6781800" y="5410200"/>
              <a:ext cx="12875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d/SEhut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248400" y="6248400"/>
              <a:ext cx="228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[1] 2.122308</a:t>
              </a:r>
              <a:endParaRPr lang="de-DE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219200" y="0"/>
            <a:ext cx="6237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Die </a:t>
            </a:r>
            <a:r>
              <a:rPr lang="en-US" sz="2800" dirty="0" err="1">
                <a:solidFill>
                  <a:schemeClr val="accent2"/>
                </a:solidFill>
              </a:rPr>
              <a:t>t</a:t>
            </a:r>
            <a:r>
              <a:rPr lang="en-US" sz="2800" dirty="0">
                <a:solidFill>
                  <a:schemeClr val="accent2"/>
                </a:solidFill>
              </a:rPr>
              <a:t>-test() </a:t>
            </a:r>
            <a:r>
              <a:rPr lang="en-US" sz="2800" dirty="0" err="1" smtClean="0">
                <a:solidFill>
                  <a:schemeClr val="accent2"/>
                </a:solidFill>
              </a:rPr>
              <a:t>Funktion</a:t>
            </a:r>
            <a:r>
              <a:rPr lang="en-US" sz="2800" dirty="0" smtClean="0">
                <a:solidFill>
                  <a:schemeClr val="accent2"/>
                </a:solidFill>
              </a:rPr>
              <a:t>: </a:t>
            </a:r>
            <a:r>
              <a:rPr lang="en-US" sz="2800" dirty="0" err="1" smtClean="0">
                <a:solidFill>
                  <a:schemeClr val="accent2"/>
                </a:solidFill>
              </a:rPr>
              <a:t>Formel-Methode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524000"/>
            <a:ext cx="7848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xlab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=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rep("winter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",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length(x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))</a:t>
            </a:r>
          </a:p>
          <a:p>
            <a:pPr>
              <a:spcBef>
                <a:spcPts val="0"/>
              </a:spcBef>
            </a:pP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ylab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=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rep("sommer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",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length(y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))</a:t>
            </a:r>
          </a:p>
          <a:p>
            <a:pPr>
              <a:spcBef>
                <a:spcPts val="0"/>
              </a:spcBef>
            </a:pP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d.df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=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data.frame(Dauer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=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c(x,y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), Saison =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factor(c(xlab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ylab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)))</a:t>
            </a:r>
          </a:p>
          <a:p>
            <a:pPr>
              <a:spcBef>
                <a:spcPts val="0"/>
              </a:spcBef>
            </a:pP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t.test(Dauer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~ Saison,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var.equal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=T, data=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d.df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)</a:t>
            </a:r>
            <a:endParaRPr lang="de-DE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533400" y="152400"/>
            <a:ext cx="73152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sz="3200" dirty="0" err="1" smtClean="0">
                <a:solidFill>
                  <a:srgbClr val="0066FF"/>
                </a:solidFill>
              </a:rPr>
              <a:t>Kriteria</a:t>
            </a:r>
            <a:r>
              <a:rPr lang="de-DE" sz="3200" dirty="0" smtClean="0">
                <a:solidFill>
                  <a:srgbClr val="0066FF"/>
                </a:solidFill>
              </a:rPr>
              <a:t> für eine </a:t>
            </a:r>
            <a:r>
              <a:rPr lang="de-DE" sz="3200" dirty="0" err="1" smtClean="0">
                <a:solidFill>
                  <a:srgbClr val="0066FF"/>
                </a:solidFill>
              </a:rPr>
              <a:t>t</a:t>
            </a:r>
            <a:r>
              <a:rPr lang="de-DE" sz="3200" dirty="0" err="1">
                <a:solidFill>
                  <a:srgbClr val="0066FF"/>
                </a:solidFill>
              </a:rPr>
              <a:t>-test</a:t>
            </a:r>
            <a:r>
              <a:rPr lang="de-DE" sz="3200" dirty="0">
                <a:solidFill>
                  <a:srgbClr val="0066FF"/>
                </a:solidFill>
              </a:rPr>
              <a:t> Durchführung</a:t>
            </a:r>
          </a:p>
        </p:txBody>
      </p:sp>
      <p:sp>
        <p:nvSpPr>
          <p:cNvPr id="40963" name="Text Box 6"/>
          <p:cNvSpPr txBox="1">
            <a:spLocks noChangeArrowheads="1"/>
          </p:cNvSpPr>
          <p:nvPr/>
        </p:nvSpPr>
        <p:spPr bwMode="auto">
          <a:xfrm>
            <a:off x="609600" y="838200"/>
            <a:ext cx="7772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zwei Stichproben, x und y. Sind die Mittelwerte von x und y voneinander signifikant unterschiedlich?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3400" y="32004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mfdur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=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read.table(file.path(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pfadu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"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mfdur.txt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"))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ext Box 6"/>
          <p:cNvSpPr txBox="1">
            <a:spLocks noChangeArrowheads="1"/>
          </p:cNvSpPr>
          <p:nvPr/>
        </p:nvSpPr>
        <p:spPr bwMode="auto">
          <a:xfrm>
            <a:off x="0" y="3284538"/>
            <a:ext cx="472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Haben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die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Stufen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des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Faktors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eine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ähnliche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Varianz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? 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1988" name="Text Box 9"/>
          <p:cNvSpPr txBox="1">
            <a:spLocks noChangeArrowheads="1"/>
          </p:cNvSpPr>
          <p:nvPr/>
        </p:nvSpPr>
        <p:spPr bwMode="auto">
          <a:xfrm>
            <a:off x="838200" y="914400"/>
            <a:ext cx="60515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Sind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die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Verteilungen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pro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Stufe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normalverteilt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?</a:t>
            </a:r>
          </a:p>
        </p:txBody>
      </p:sp>
      <p:sp>
        <p:nvSpPr>
          <p:cNvPr id="41989" name="Text Box 11"/>
          <p:cNvSpPr txBox="1">
            <a:spLocks noChangeArrowheads="1"/>
          </p:cNvSpPr>
          <p:nvPr/>
        </p:nvSpPr>
        <p:spPr bwMode="auto">
          <a:xfrm>
            <a:off x="1763713" y="2636838"/>
            <a:ext cx="41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  <a:latin typeface="Calibri"/>
                <a:cs typeface="Calibri"/>
              </a:rPr>
              <a:t>ja</a:t>
            </a:r>
          </a:p>
        </p:txBody>
      </p:sp>
      <p:sp>
        <p:nvSpPr>
          <p:cNvPr id="41990" name="Text Box 12"/>
          <p:cNvSpPr txBox="1">
            <a:spLocks noChangeArrowheads="1"/>
          </p:cNvSpPr>
          <p:nvPr/>
        </p:nvSpPr>
        <p:spPr bwMode="auto">
          <a:xfrm>
            <a:off x="6280150" y="2582863"/>
            <a:ext cx="7318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  <a:latin typeface="Calibri"/>
                <a:cs typeface="Calibri"/>
              </a:rPr>
              <a:t>nein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5791200" y="2971800"/>
            <a:ext cx="16937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latin typeface="Calibri"/>
                <a:cs typeface="Calibri"/>
              </a:rPr>
              <a:t>wilcox.test</a:t>
            </a:r>
            <a:r>
              <a:rPr lang="en-US" dirty="0" smtClean="0">
                <a:latin typeface="Calibri"/>
                <a:cs typeface="Calibri"/>
              </a:rPr>
              <a:t>()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41992" name="Text Box 14"/>
          <p:cNvSpPr txBox="1">
            <a:spLocks noChangeArrowheads="1"/>
          </p:cNvSpPr>
          <p:nvPr/>
        </p:nvSpPr>
        <p:spPr bwMode="auto">
          <a:xfrm>
            <a:off x="228600" y="4876800"/>
            <a:ext cx="18986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nein (Default)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1993" name="Text Box 15"/>
          <p:cNvSpPr txBox="1">
            <a:spLocks noChangeArrowheads="1"/>
          </p:cNvSpPr>
          <p:nvPr/>
        </p:nvSpPr>
        <p:spPr bwMode="auto">
          <a:xfrm>
            <a:off x="4267200" y="4876800"/>
            <a:ext cx="41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ja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533400" y="5334000"/>
            <a:ext cx="10184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latin typeface="Calibri"/>
                <a:cs typeface="Calibri"/>
              </a:rPr>
              <a:t>t.test</a:t>
            </a:r>
            <a:r>
              <a:rPr lang="en-US" dirty="0" smtClean="0">
                <a:latin typeface="Calibri"/>
                <a:cs typeface="Calibri"/>
              </a:rPr>
              <a:t>()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3276600" y="5257800"/>
            <a:ext cx="2831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latin typeface="Calibri"/>
                <a:cs typeface="Calibri"/>
              </a:rPr>
              <a:t>t.test</a:t>
            </a:r>
            <a:r>
              <a:rPr lang="en-US" dirty="0" smtClean="0">
                <a:latin typeface="Calibri"/>
                <a:cs typeface="Calibri"/>
              </a:rPr>
              <a:t>(..., </a:t>
            </a:r>
            <a:r>
              <a:rPr lang="en-US" dirty="0" err="1">
                <a:latin typeface="Calibri"/>
                <a:cs typeface="Calibri"/>
              </a:rPr>
              <a:t>var.equal</a:t>
            </a:r>
            <a:r>
              <a:rPr lang="en-US" dirty="0">
                <a:latin typeface="Calibri"/>
                <a:cs typeface="Calibri"/>
              </a:rPr>
              <a:t>=T)</a:t>
            </a: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1981200" y="4343400"/>
            <a:ext cx="12736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 smtClean="0">
                <a:latin typeface="Calibri"/>
                <a:cs typeface="Calibri"/>
              </a:rPr>
              <a:t>var.test</a:t>
            </a:r>
            <a:r>
              <a:rPr lang="en-US" dirty="0" smtClean="0">
                <a:latin typeface="Calibri"/>
                <a:cs typeface="Calibri"/>
              </a:rPr>
              <a:t>()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1295400" y="0"/>
            <a:ext cx="66294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sz="3200" dirty="0" err="1" smtClean="0">
                <a:solidFill>
                  <a:srgbClr val="0066FF"/>
                </a:solidFill>
                <a:latin typeface="Calibri"/>
                <a:cs typeface="Calibri"/>
              </a:rPr>
              <a:t>Kriteria</a:t>
            </a:r>
            <a:r>
              <a:rPr lang="de-DE" sz="3200" dirty="0" smtClean="0">
                <a:solidFill>
                  <a:srgbClr val="0066FF"/>
                </a:solidFill>
                <a:latin typeface="Calibri"/>
                <a:cs typeface="Calibri"/>
              </a:rPr>
              <a:t> für eine </a:t>
            </a:r>
            <a:r>
              <a:rPr lang="de-DE" sz="3200" dirty="0" err="1" smtClean="0">
                <a:solidFill>
                  <a:srgbClr val="0066FF"/>
                </a:solidFill>
                <a:latin typeface="Calibri"/>
                <a:cs typeface="Calibri"/>
              </a:rPr>
              <a:t>t</a:t>
            </a:r>
            <a:r>
              <a:rPr lang="de-DE" sz="3200" dirty="0" err="1">
                <a:solidFill>
                  <a:srgbClr val="0066FF"/>
                </a:solidFill>
                <a:latin typeface="Calibri"/>
                <a:cs typeface="Calibri"/>
              </a:rPr>
              <a:t>-test</a:t>
            </a:r>
            <a:r>
              <a:rPr lang="de-DE" sz="3200" dirty="0">
                <a:solidFill>
                  <a:srgbClr val="0066FF"/>
                </a:solidFill>
                <a:latin typeface="Calibri"/>
                <a:cs typeface="Calibri"/>
              </a:rPr>
              <a:t> Durchführung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971800" y="17526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shapiro.test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6"/>
          <p:cNvSpPr txBox="1">
            <a:spLocks noChangeArrowheads="1"/>
          </p:cNvSpPr>
          <p:nvPr/>
        </p:nvSpPr>
        <p:spPr bwMode="auto">
          <a:xfrm>
            <a:off x="228600" y="990600"/>
            <a:ext cx="5545137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bg2"/>
                </a:solidFill>
                <a:latin typeface="Calibri"/>
                <a:cs typeface="Calibri"/>
              </a:rPr>
              <a:t>$F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bg2"/>
                </a:solidFill>
                <a:latin typeface="Calibri"/>
                <a:cs typeface="Calibri"/>
              </a:rPr>
              <a:t>	Shapiro-</a:t>
            </a:r>
            <a:r>
              <a:rPr lang="en-US" dirty="0" err="1" smtClean="0">
                <a:solidFill>
                  <a:schemeClr val="bg2"/>
                </a:solidFill>
                <a:latin typeface="Calibri"/>
                <a:cs typeface="Calibri"/>
              </a:rPr>
              <a:t>Wilk</a:t>
            </a:r>
            <a:r>
              <a:rPr lang="en-US" dirty="0" smtClean="0">
                <a:solidFill>
                  <a:schemeClr val="bg2"/>
                </a:solidFill>
                <a:latin typeface="Calibri"/>
                <a:cs typeface="Calibri"/>
              </a:rPr>
              <a:t> normality test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bg2"/>
                </a:solidFill>
                <a:latin typeface="Calibri"/>
                <a:cs typeface="Calibri"/>
              </a:rPr>
              <a:t>data:  X[[1L]] 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bg2"/>
                </a:solidFill>
                <a:latin typeface="Calibri"/>
                <a:cs typeface="Calibri"/>
              </a:rPr>
              <a:t>W = 0.9866, </a:t>
            </a:r>
            <a:r>
              <a:rPr lang="en-US" dirty="0" err="1" smtClean="0">
                <a:solidFill>
                  <a:schemeClr val="bg2"/>
                </a:solidFill>
                <a:latin typeface="Calibri"/>
                <a:cs typeface="Calibri"/>
              </a:rPr>
              <a:t>p</a:t>
            </a:r>
            <a:r>
              <a:rPr lang="en-US" dirty="0" smtClean="0">
                <a:solidFill>
                  <a:schemeClr val="bg2"/>
                </a:solidFill>
                <a:latin typeface="Calibri"/>
                <a:cs typeface="Calibri"/>
              </a:rPr>
              <a:t>-value = 0.9037</a:t>
            </a:r>
          </a:p>
          <a:p>
            <a:pPr>
              <a:spcBef>
                <a:spcPct val="0"/>
              </a:spcBef>
            </a:pPr>
            <a:endParaRPr lang="en-US" dirty="0" smtClean="0">
              <a:solidFill>
                <a:schemeClr val="bg2"/>
              </a:solidFill>
              <a:latin typeface="Calibri"/>
              <a:cs typeface="Calibri"/>
            </a:endParaRP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bg2"/>
                </a:solidFill>
                <a:latin typeface="Calibri"/>
                <a:cs typeface="Calibri"/>
              </a:rPr>
              <a:t>$M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bg2"/>
                </a:solidFill>
                <a:latin typeface="Calibri"/>
                <a:cs typeface="Calibri"/>
              </a:rPr>
              <a:t>	Shapiro-</a:t>
            </a:r>
            <a:r>
              <a:rPr lang="en-US" dirty="0" err="1" smtClean="0">
                <a:solidFill>
                  <a:schemeClr val="bg2"/>
                </a:solidFill>
                <a:latin typeface="Calibri"/>
                <a:cs typeface="Calibri"/>
              </a:rPr>
              <a:t>Wilk</a:t>
            </a:r>
            <a:r>
              <a:rPr lang="en-US" dirty="0" smtClean="0">
                <a:solidFill>
                  <a:schemeClr val="bg2"/>
                </a:solidFill>
                <a:latin typeface="Calibri"/>
                <a:cs typeface="Calibri"/>
              </a:rPr>
              <a:t> normality test</a:t>
            </a:r>
          </a:p>
          <a:p>
            <a:pPr>
              <a:spcBef>
                <a:spcPct val="0"/>
              </a:spcBef>
            </a:pPr>
            <a:endParaRPr lang="en-US" dirty="0" smtClean="0">
              <a:solidFill>
                <a:schemeClr val="bg2"/>
              </a:solidFill>
              <a:latin typeface="Calibri"/>
              <a:cs typeface="Calibri"/>
            </a:endParaRP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bg2"/>
                </a:solidFill>
                <a:latin typeface="Calibri"/>
                <a:cs typeface="Calibri"/>
              </a:rPr>
              <a:t>data:  X[[2L]] 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bg2"/>
                </a:solidFill>
                <a:latin typeface="Calibri"/>
                <a:cs typeface="Calibri"/>
              </a:rPr>
              <a:t>W = 0.9528, </a:t>
            </a:r>
            <a:r>
              <a:rPr lang="en-US" dirty="0" err="1" smtClean="0">
                <a:solidFill>
                  <a:schemeClr val="bg2"/>
                </a:solidFill>
                <a:latin typeface="Calibri"/>
                <a:cs typeface="Calibri"/>
              </a:rPr>
              <a:t>p</a:t>
            </a:r>
            <a:r>
              <a:rPr lang="en-US" dirty="0" smtClean="0">
                <a:solidFill>
                  <a:schemeClr val="bg2"/>
                </a:solidFill>
                <a:latin typeface="Calibri"/>
                <a:cs typeface="Calibri"/>
              </a:rPr>
              <a:t>-value = 0.08804</a:t>
            </a:r>
            <a:endParaRPr lang="en-US" dirty="0">
              <a:solidFill>
                <a:schemeClr val="bg2"/>
              </a:solidFill>
              <a:latin typeface="Calibri"/>
              <a:cs typeface="Calibri"/>
            </a:endParaRPr>
          </a:p>
        </p:txBody>
      </p:sp>
      <p:sp>
        <p:nvSpPr>
          <p:cNvPr id="43011" name="Text Box 7"/>
          <p:cNvSpPr txBox="1">
            <a:spLocks noChangeArrowheads="1"/>
          </p:cNvSpPr>
          <p:nvPr/>
        </p:nvSpPr>
        <p:spPr bwMode="auto">
          <a:xfrm>
            <a:off x="685800" y="0"/>
            <a:ext cx="65094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 smtClean="0">
                <a:latin typeface="Calibri"/>
                <a:cs typeface="Calibri"/>
              </a:rPr>
              <a:t>with(mfdur</a:t>
            </a:r>
            <a:r>
              <a:rPr lang="en-US" dirty="0" smtClean="0">
                <a:latin typeface="Calibri"/>
                <a:cs typeface="Calibri"/>
              </a:rPr>
              <a:t>, </a:t>
            </a:r>
            <a:r>
              <a:rPr lang="en-US" dirty="0" err="1" smtClean="0">
                <a:latin typeface="Calibri"/>
                <a:cs typeface="Calibri"/>
              </a:rPr>
              <a:t>tapply(duration</a:t>
            </a:r>
            <a:r>
              <a:rPr lang="en-US" dirty="0" smtClean="0">
                <a:latin typeface="Calibri"/>
                <a:cs typeface="Calibri"/>
              </a:rPr>
              <a:t>, Gender, </a:t>
            </a:r>
            <a:r>
              <a:rPr lang="en-US" dirty="0" err="1" smtClean="0">
                <a:latin typeface="Calibri"/>
                <a:cs typeface="Calibri"/>
              </a:rPr>
              <a:t>shapiro.test</a:t>
            </a:r>
            <a:r>
              <a:rPr lang="en-US" dirty="0" smtClean="0">
                <a:latin typeface="Calibri"/>
                <a:cs typeface="Calibri"/>
              </a:rPr>
              <a:t>))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43012" name="Line 9"/>
          <p:cNvSpPr>
            <a:spLocks noChangeShapeType="1"/>
          </p:cNvSpPr>
          <p:nvPr/>
        </p:nvSpPr>
        <p:spPr bwMode="auto">
          <a:xfrm flipH="1">
            <a:off x="4038599" y="2057400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>
              <a:latin typeface="Calibri"/>
              <a:cs typeface="Calibri"/>
            </a:endParaRPr>
          </a:p>
        </p:txBody>
      </p:sp>
      <p:sp>
        <p:nvSpPr>
          <p:cNvPr id="43013" name="Text Box 10"/>
          <p:cNvSpPr txBox="1">
            <a:spLocks noChangeArrowheads="1"/>
          </p:cNvSpPr>
          <p:nvPr/>
        </p:nvSpPr>
        <p:spPr bwMode="auto">
          <a:xfrm>
            <a:off x="5768975" y="1371600"/>
            <a:ext cx="3375025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Die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Wahrscheinlichkeit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dass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die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Werte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normalverteilt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sind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lang="de-DE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3014" name="Text Box 11"/>
          <p:cNvSpPr txBox="1">
            <a:spLocks noChangeArrowheads="1"/>
          </p:cNvSpPr>
          <p:nvPr/>
        </p:nvSpPr>
        <p:spPr bwMode="auto">
          <a:xfrm>
            <a:off x="228600" y="5181600"/>
            <a:ext cx="853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Wenn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p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&lt; 0.05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dann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weicht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die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Stichprobe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signifikant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von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einer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Normalverteilung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ab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, und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der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t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-test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sollte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nicht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eingesetzt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werden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lang="de-DE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-381000" y="762000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Line 9"/>
          <p:cNvSpPr>
            <a:spLocks noChangeShapeType="1"/>
          </p:cNvSpPr>
          <p:nvPr/>
        </p:nvSpPr>
        <p:spPr bwMode="auto">
          <a:xfrm flipH="1">
            <a:off x="4038600" y="2057400"/>
            <a:ext cx="1752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>
              <a:latin typeface="Calibri"/>
              <a:cs typeface="Calibri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38400" y="609600"/>
            <a:ext cx="4114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Stufe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F des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Faktors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Gender</a:t>
            </a: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>
            <a:off x="685800" y="914400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4427538" y="1125538"/>
          <a:ext cx="3186112" cy="1387475"/>
        </p:xfrm>
        <a:graphic>
          <a:graphicData uri="http://schemas.openxmlformats.org/presentationml/2006/ole">
            <p:oleObj spid="_x0000_s15362" name="Equation" r:id="rId3" imgW="1079897" imgH="470297" progId="Equation.3">
              <p:embed/>
            </p:oleObj>
          </a:graphicData>
        </a:graphic>
      </p:graphicFrame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3563938" y="3141663"/>
            <a:ext cx="532765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 dirty="0" err="1">
                <a:solidFill>
                  <a:schemeClr val="tx1"/>
                </a:solidFill>
                <a:latin typeface="Calibri"/>
                <a:cs typeface="Calibri"/>
              </a:rPr>
              <a:t>sigma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&lt;- function(unten=1, oben=6)</a:t>
            </a:r>
          </a:p>
          <a:p>
            <a:pPr>
              <a:spcBef>
                <a:spcPct val="0"/>
              </a:spcBef>
            </a:pP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{</a:t>
            </a:r>
          </a:p>
          <a:p>
            <a:pPr>
              <a:spcBef>
                <a:spcPct val="0"/>
              </a:spcBef>
            </a:pP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x = </a:t>
            </a:r>
            <a:r>
              <a:rPr lang="de-DE" dirty="0" err="1">
                <a:solidFill>
                  <a:schemeClr val="tx1"/>
                </a:solidFill>
                <a:latin typeface="Calibri"/>
                <a:cs typeface="Calibri"/>
              </a:rPr>
              <a:t>unten:oben</a:t>
            </a:r>
            <a:endParaRPr lang="de-DE" dirty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spcBef>
                <a:spcPct val="0"/>
              </a:spcBef>
            </a:pP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n = </a:t>
            </a:r>
            <a:r>
              <a:rPr lang="de-DE" dirty="0" err="1">
                <a:solidFill>
                  <a:schemeClr val="tx1"/>
                </a:solidFill>
                <a:latin typeface="Calibri"/>
                <a:cs typeface="Calibri"/>
              </a:rPr>
              <a:t>length(x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)</a:t>
            </a:r>
          </a:p>
          <a:p>
            <a:pPr>
              <a:spcBef>
                <a:spcPct val="0"/>
              </a:spcBef>
            </a:pP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m = </a:t>
            </a:r>
            <a:r>
              <a:rPr lang="de-DE" dirty="0" err="1">
                <a:solidFill>
                  <a:schemeClr val="tx1"/>
                </a:solidFill>
                <a:latin typeface="Calibri"/>
                <a:cs typeface="Calibri"/>
              </a:rPr>
              <a:t>mean(x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)</a:t>
            </a:r>
          </a:p>
          <a:p>
            <a:pPr>
              <a:spcBef>
                <a:spcPct val="0"/>
              </a:spcBef>
            </a:pP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sqrt((sum(x^2)/n - m^2))</a:t>
            </a:r>
          </a:p>
          <a:p>
            <a:pPr>
              <a:spcBef>
                <a:spcPct val="0"/>
              </a:spcBef>
            </a:pP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}</a:t>
            </a:r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268288" y="1341438"/>
          <a:ext cx="1684337" cy="1184275"/>
        </p:xfrm>
        <a:graphic>
          <a:graphicData uri="http://schemas.openxmlformats.org/presentationml/2006/ole">
            <p:oleObj spid="_x0000_s15363" name="Equation" r:id="rId4" imgW="7315200" imgH="5130800" progId="Equation.3">
              <p:embed/>
            </p:oleObj>
          </a:graphicData>
        </a:graphic>
      </p:graphicFrame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468313" y="3141663"/>
            <a:ext cx="20486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 dirty="0">
                <a:latin typeface="Calibri"/>
                <a:cs typeface="Calibri"/>
              </a:rPr>
              <a:t>sigma()/sqrt(5)</a:t>
            </a:r>
          </a:p>
        </p:txBody>
      </p:sp>
      <p:sp>
        <p:nvSpPr>
          <p:cNvPr id="15366" name="Text Box 8"/>
          <p:cNvSpPr txBox="1">
            <a:spLocks noChangeArrowheads="1"/>
          </p:cNvSpPr>
          <p:nvPr/>
        </p:nvSpPr>
        <p:spPr bwMode="auto">
          <a:xfrm>
            <a:off x="468313" y="4005263"/>
            <a:ext cx="2087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bg2"/>
                </a:solidFill>
                <a:latin typeface="Calibri"/>
                <a:cs typeface="Calibri"/>
              </a:rPr>
              <a:t>0.7637626</a:t>
            </a:r>
          </a:p>
        </p:txBody>
      </p:sp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468313" y="0"/>
            <a:ext cx="7704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de-DE">
              <a:solidFill>
                <a:schemeClr val="tx1"/>
              </a:solidFill>
            </a:endParaRPr>
          </a:p>
        </p:txBody>
      </p:sp>
      <p:sp>
        <p:nvSpPr>
          <p:cNvPr id="15369" name="Line 11"/>
          <p:cNvSpPr>
            <a:spLocks noChangeShapeType="1"/>
          </p:cNvSpPr>
          <p:nvPr/>
        </p:nvSpPr>
        <p:spPr bwMode="auto">
          <a:xfrm flipH="1">
            <a:off x="4140200" y="2205038"/>
            <a:ext cx="43180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>
              <a:latin typeface="Calibri"/>
              <a:cs typeface="Calibri"/>
            </a:endParaRPr>
          </a:p>
        </p:txBody>
      </p:sp>
      <p:sp>
        <p:nvSpPr>
          <p:cNvPr id="15370" name="Line 12"/>
          <p:cNvSpPr>
            <a:spLocks noChangeShapeType="1"/>
          </p:cNvSpPr>
          <p:nvPr/>
        </p:nvSpPr>
        <p:spPr bwMode="auto">
          <a:xfrm>
            <a:off x="611188" y="2205038"/>
            <a:ext cx="720725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>
              <a:latin typeface="Calibri"/>
              <a:cs typeface="Calibri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547813" y="188913"/>
            <a:ext cx="4395787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Standard </a:t>
            </a:r>
            <a:r>
              <a:rPr lang="de-DE" dirty="0" err="1">
                <a:solidFill>
                  <a:schemeClr val="tx1"/>
                </a:solidFill>
                <a:latin typeface="Calibri"/>
                <a:cs typeface="Calibri"/>
              </a:rPr>
              <a:t>error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of </a:t>
            </a:r>
            <a:r>
              <a:rPr lang="de-DE" dirty="0" err="1">
                <a:solidFill>
                  <a:schemeClr val="tx1"/>
                </a:solidFill>
                <a:latin typeface="Calibri"/>
                <a:cs typeface="Calibri"/>
              </a:rPr>
              <a:t>the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de-DE" dirty="0" err="1">
                <a:solidFill>
                  <a:schemeClr val="tx1"/>
                </a:solidFill>
                <a:latin typeface="Calibri"/>
                <a:cs typeface="Calibri"/>
              </a:rPr>
              <a:t>mean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(SE)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4"/>
          <p:cNvSpPr txBox="1">
            <a:spLocks noChangeArrowheads="1"/>
          </p:cNvSpPr>
          <p:nvPr/>
        </p:nvSpPr>
        <p:spPr bwMode="auto">
          <a:xfrm>
            <a:off x="2971800" y="228600"/>
            <a:ext cx="2232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 err="1">
                <a:solidFill>
                  <a:srgbClr val="0066FF"/>
                </a:solidFill>
                <a:latin typeface="Calibri"/>
                <a:cs typeface="Calibri"/>
              </a:rPr>
              <a:t>var.test</a:t>
            </a:r>
            <a:r>
              <a:rPr lang="en-US" sz="2800" dirty="0">
                <a:solidFill>
                  <a:srgbClr val="0066FF"/>
                </a:solidFill>
                <a:latin typeface="Calibri"/>
                <a:cs typeface="Calibri"/>
              </a:rPr>
              <a:t>()</a:t>
            </a:r>
            <a:endParaRPr lang="de-DE" sz="2800" dirty="0">
              <a:solidFill>
                <a:srgbClr val="0066FF"/>
              </a:solidFill>
              <a:latin typeface="Calibri"/>
              <a:cs typeface="Calibri"/>
            </a:endParaRPr>
          </a:p>
        </p:txBody>
      </p:sp>
      <p:sp>
        <p:nvSpPr>
          <p:cNvPr id="45059" name="Text Box 5"/>
          <p:cNvSpPr txBox="1">
            <a:spLocks noChangeArrowheads="1"/>
          </p:cNvSpPr>
          <p:nvPr/>
        </p:nvSpPr>
        <p:spPr bwMode="auto">
          <a:xfrm>
            <a:off x="381000" y="838200"/>
            <a:ext cx="70564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pr</a:t>
            </a:r>
            <a:r>
              <a:rPr lang="de-DE" dirty="0">
                <a:solidFill>
                  <a:srgbClr val="000000"/>
                </a:solidFill>
                <a:latin typeface="Calibri"/>
                <a:cs typeface="Calibri"/>
              </a:rPr>
              <a:t>ü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ft ob die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Varianzen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der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beiden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Stichproben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voneinander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signifikant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abweichen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lang="de-DE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5060" name="Text Box 6"/>
          <p:cNvSpPr txBox="1">
            <a:spLocks noChangeArrowheads="1"/>
          </p:cNvSpPr>
          <p:nvPr/>
        </p:nvSpPr>
        <p:spPr bwMode="auto">
          <a:xfrm>
            <a:off x="381000" y="1828801"/>
            <a:ext cx="81534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Um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signifikante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Unterschiede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zwischen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Varianzen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festzustellen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wird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ein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alibri"/>
                <a:cs typeface="Calibri"/>
              </a:rPr>
              <a:t>F-test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und die  </a:t>
            </a:r>
            <a:r>
              <a:rPr lang="en-US" b="1" dirty="0">
                <a:solidFill>
                  <a:srgbClr val="000000"/>
                </a:solidFill>
                <a:latin typeface="Calibri"/>
                <a:cs typeface="Calibri"/>
              </a:rPr>
              <a:t>F-</a:t>
            </a:r>
            <a:r>
              <a:rPr lang="en-US" b="1" dirty="0" err="1">
                <a:solidFill>
                  <a:srgbClr val="000000"/>
                </a:solidFill>
                <a:latin typeface="Calibri"/>
                <a:cs typeface="Calibri"/>
              </a:rPr>
              <a:t>Verteilung</a:t>
            </a:r>
            <a:r>
              <a:rPr lang="en-US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verwendet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–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diese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Verteilung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ist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das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gleiche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wie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die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t-Verteilung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hoch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2.</a:t>
            </a:r>
            <a:endParaRPr lang="de-DE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38100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with(mfdur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, </a:t>
            </a: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tapply(duration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, Gender, </a:t>
            </a: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var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))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267200"/>
            <a:ext cx="624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b="1" dirty="0" smtClean="0">
                <a:solidFill>
                  <a:schemeClr val="bg2"/>
                </a:solidFill>
                <a:latin typeface="Courier New"/>
                <a:cs typeface="Courier New"/>
              </a:rPr>
              <a:t>F        M </a:t>
            </a:r>
          </a:p>
          <a:p>
            <a:pPr>
              <a:spcBef>
                <a:spcPts val="0"/>
              </a:spcBef>
            </a:pPr>
            <a:r>
              <a:rPr lang="en-US" b="1" dirty="0" smtClean="0">
                <a:solidFill>
                  <a:schemeClr val="bg2"/>
                </a:solidFill>
                <a:latin typeface="Courier New"/>
                <a:cs typeface="Courier New"/>
              </a:rPr>
              <a:t>428.9193 516.3584</a:t>
            </a:r>
            <a:endParaRPr lang="en-GB" b="1" dirty="0" smtClean="0">
              <a:solidFill>
                <a:schemeClr val="bg2"/>
              </a:solidFill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3429000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# die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Varianzen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der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beiden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Stufen</a:t>
            </a:r>
            <a:endParaRPr lang="en-GB" dirty="0" smtClean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12"/>
          <p:cNvSpPr>
            <a:spLocks noChangeArrowheads="1"/>
          </p:cNvSpPr>
          <p:nvPr/>
        </p:nvSpPr>
        <p:spPr bwMode="auto">
          <a:xfrm>
            <a:off x="0" y="1219200"/>
            <a:ext cx="89281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 smtClean="0"/>
              <a:t>leveneTest(duration</a:t>
            </a:r>
            <a:r>
              <a:rPr lang="en-US" dirty="0" smtClean="0"/>
              <a:t> ~ Gender, data = </a:t>
            </a:r>
            <a:r>
              <a:rPr lang="en-US" dirty="0" err="1" smtClean="0"/>
              <a:t>mfdur</a:t>
            </a:r>
            <a:r>
              <a:rPr lang="en-US" dirty="0" smtClean="0"/>
              <a:t>)</a:t>
            </a:r>
            <a:endParaRPr lang="de-DE" sz="1800" b="1" dirty="0" smtClean="0">
              <a:latin typeface="Courier New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5334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library(car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)</a:t>
            </a:r>
            <a:endParaRPr lang="en-GB" dirty="0" smtClean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2057400"/>
            <a:ext cx="7924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dirty="0" err="1" smtClean="0">
                <a:solidFill>
                  <a:schemeClr val="tx1"/>
                </a:solidFill>
                <a:latin typeface="Courier"/>
                <a:cs typeface="Courier"/>
              </a:rPr>
              <a:t>Levene's</a:t>
            </a:r>
            <a:r>
              <a:rPr lang="en-US" dirty="0" smtClean="0">
                <a:solidFill>
                  <a:schemeClr val="tx1"/>
                </a:solidFill>
                <a:latin typeface="Courier"/>
                <a:cs typeface="Courier"/>
              </a:rPr>
              <a:t> Test for Homogeneity of Variance (center = median)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  <a:latin typeface="Courier"/>
                <a:cs typeface="Courier"/>
              </a:rPr>
              <a:t>      </a:t>
            </a:r>
            <a:r>
              <a:rPr lang="en-US" dirty="0" err="1" smtClean="0">
                <a:solidFill>
                  <a:schemeClr val="tx1"/>
                </a:solidFill>
                <a:latin typeface="Courier"/>
                <a:cs typeface="Courier"/>
              </a:rPr>
              <a:t>Df</a:t>
            </a:r>
            <a:r>
              <a:rPr lang="en-US" dirty="0" smtClean="0">
                <a:solidFill>
                  <a:schemeClr val="tx1"/>
                </a:solidFill>
                <a:latin typeface="Courier"/>
                <a:cs typeface="Courier"/>
              </a:rPr>
              <a:t> F value Pr(&gt;F)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  <a:latin typeface="Courier"/>
                <a:cs typeface="Courier"/>
              </a:rPr>
              <a:t>group  1   0.237 0.6277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  <a:latin typeface="Courier"/>
                <a:cs typeface="Courier"/>
              </a:rPr>
              <a:t>      80 </a:t>
            </a:r>
            <a:endParaRPr lang="en-GB" dirty="0" err="1" smtClean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426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kein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signifikanter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Unterschied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zwischen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den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Varianzen</a:t>
            </a:r>
            <a:r>
              <a:rPr lang="en-GB" b="1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endParaRPr lang="en-GB" b="1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4"/>
          <p:cNvSpPr txBox="1">
            <a:spLocks noChangeArrowheads="1"/>
          </p:cNvSpPr>
          <p:nvPr/>
        </p:nvSpPr>
        <p:spPr bwMode="auto">
          <a:xfrm>
            <a:off x="1403350" y="-50800"/>
            <a:ext cx="45456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>
                <a:solidFill>
                  <a:srgbClr val="0066FF"/>
                </a:solidFill>
                <a:latin typeface="Calibri"/>
                <a:cs typeface="Calibri"/>
              </a:rPr>
              <a:t>Wenn keine Normalverteilung</a:t>
            </a:r>
          </a:p>
        </p:txBody>
      </p:sp>
      <p:sp>
        <p:nvSpPr>
          <p:cNvPr id="47107" name="Text Box 5"/>
          <p:cNvSpPr txBox="1">
            <a:spLocks noChangeArrowheads="1"/>
          </p:cNvSpPr>
          <p:nvPr/>
        </p:nvSpPr>
        <p:spPr bwMode="auto">
          <a:xfrm>
            <a:off x="519113" y="1574800"/>
            <a:ext cx="57108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latin typeface="Calibri"/>
                <a:cs typeface="Calibri"/>
              </a:rPr>
              <a:t>wilcox.test</a:t>
            </a:r>
            <a:r>
              <a:rPr lang="en-US" dirty="0" err="1" smtClean="0">
                <a:latin typeface="Calibri"/>
                <a:cs typeface="Calibri"/>
              </a:rPr>
              <a:t>(duration</a:t>
            </a:r>
            <a:r>
              <a:rPr lang="en-US" dirty="0" smtClean="0">
                <a:latin typeface="Calibri"/>
                <a:cs typeface="Calibri"/>
              </a:rPr>
              <a:t> ~ Gender, data = </a:t>
            </a:r>
            <a:r>
              <a:rPr lang="en-US" dirty="0" err="1" smtClean="0">
                <a:latin typeface="Calibri"/>
                <a:cs typeface="Calibri"/>
              </a:rPr>
              <a:t>mfdur</a:t>
            </a:r>
            <a:r>
              <a:rPr lang="en-US" dirty="0" smtClean="0">
                <a:latin typeface="Calibri"/>
                <a:cs typeface="Calibri"/>
              </a:rPr>
              <a:t>)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47108" name="Text Box 6"/>
          <p:cNvSpPr txBox="1">
            <a:spLocks noChangeArrowheads="1"/>
          </p:cNvSpPr>
          <p:nvPr/>
        </p:nvSpPr>
        <p:spPr bwMode="auto">
          <a:xfrm>
            <a:off x="323850" y="2924175"/>
            <a:ext cx="813593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  <a:latin typeface="Calibri"/>
                <a:cs typeface="Calibri"/>
              </a:rPr>
              <a:t>        Wilcoxon rank sum test with continuity correction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  <a:latin typeface="Calibri"/>
                <a:cs typeface="Calibri"/>
              </a:rPr>
              <a:t>data:  x and y </a:t>
            </a:r>
          </a:p>
          <a:p>
            <a:pPr>
              <a:spcBef>
                <a:spcPct val="0"/>
              </a:spcBef>
            </a:pPr>
            <a:r>
              <a:rPr lang="en-US" b="1">
                <a:solidFill>
                  <a:srgbClr val="000000"/>
                </a:solidFill>
                <a:latin typeface="Calibri"/>
                <a:cs typeface="Calibri"/>
              </a:rPr>
              <a:t>W = 1246</a:t>
            </a:r>
            <a:r>
              <a:rPr lang="en-US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US" b="1">
                <a:solidFill>
                  <a:srgbClr val="000000"/>
                </a:solidFill>
                <a:latin typeface="Calibri"/>
                <a:cs typeface="Calibri"/>
              </a:rPr>
              <a:t>p-value = 0.0001727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  <a:latin typeface="Calibri"/>
                <a:cs typeface="Calibri"/>
              </a:rPr>
              <a:t>alternative hypothesis: true location shift is not equal to 0 </a:t>
            </a:r>
          </a:p>
        </p:txBody>
      </p:sp>
      <p:sp>
        <p:nvSpPr>
          <p:cNvPr id="47109" name="Text Box 7"/>
          <p:cNvSpPr txBox="1">
            <a:spLocks noChangeArrowheads="1"/>
          </p:cNvSpPr>
          <p:nvPr/>
        </p:nvSpPr>
        <p:spPr bwMode="auto">
          <a:xfrm>
            <a:off x="539750" y="5229225"/>
            <a:ext cx="7848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Der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Unterschied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zwischen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x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und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ist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signifikant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. (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Wilcoxon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rank sum test, W = 1246,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p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&lt; 0.001)</a:t>
            </a:r>
          </a:p>
        </p:txBody>
      </p:sp>
      <p:sp>
        <p:nvSpPr>
          <p:cNvPr id="47110" name="Text Box 11"/>
          <p:cNvSpPr txBox="1">
            <a:spLocks noChangeArrowheads="1"/>
          </p:cNvSpPr>
          <p:nvPr/>
        </p:nvSpPr>
        <p:spPr bwMode="auto">
          <a:xfrm>
            <a:off x="0" y="692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 err="1">
                <a:solidFill>
                  <a:srgbClr val="000000"/>
                </a:solidFill>
                <a:latin typeface="Calibri"/>
                <a:cs typeface="Calibri"/>
              </a:rPr>
              <a:t>Wilcoxon</a:t>
            </a:r>
            <a:r>
              <a:rPr lang="de-DE" dirty="0">
                <a:solidFill>
                  <a:srgbClr val="000000"/>
                </a:solidFill>
                <a:latin typeface="Calibri"/>
                <a:cs typeface="Calibri"/>
              </a:rPr>
              <a:t> Rank </a:t>
            </a:r>
            <a:r>
              <a:rPr lang="de-DE" dirty="0" err="1">
                <a:solidFill>
                  <a:srgbClr val="000000"/>
                </a:solidFill>
                <a:latin typeface="Calibri"/>
                <a:cs typeface="Calibri"/>
              </a:rPr>
              <a:t>Sum</a:t>
            </a:r>
            <a:r>
              <a:rPr lang="de-DE" dirty="0">
                <a:solidFill>
                  <a:srgbClr val="000000"/>
                </a:solidFill>
                <a:latin typeface="Calibri"/>
                <a:cs typeface="Calibri"/>
              </a:rPr>
              <a:t> and </a:t>
            </a:r>
            <a:r>
              <a:rPr lang="de-DE" dirty="0" err="1">
                <a:solidFill>
                  <a:srgbClr val="000000"/>
                </a:solidFill>
                <a:latin typeface="Calibri"/>
                <a:cs typeface="Calibri"/>
              </a:rPr>
              <a:t>Signed</a:t>
            </a:r>
            <a:r>
              <a:rPr lang="de-DE" dirty="0">
                <a:solidFill>
                  <a:srgbClr val="000000"/>
                </a:solidFill>
                <a:latin typeface="Calibri"/>
                <a:cs typeface="Calibri"/>
              </a:rPr>
              <a:t> Rank Tests (Mann-Whitney test)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5"/>
          <p:cNvSpPr txBox="1">
            <a:spLocks noChangeArrowheads="1"/>
          </p:cNvSpPr>
          <p:nvPr/>
        </p:nvSpPr>
        <p:spPr bwMode="auto">
          <a:xfrm>
            <a:off x="611188" y="0"/>
            <a:ext cx="63069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66FF"/>
                </a:solidFill>
                <a:latin typeface="Calibri"/>
                <a:cs typeface="Calibri"/>
              </a:rPr>
              <a:t>Normalverteilung, Varianzen sind unterschiedlich</a:t>
            </a:r>
          </a:p>
        </p:txBody>
      </p:sp>
      <p:sp>
        <p:nvSpPr>
          <p:cNvPr id="48131" name="Text Box 6"/>
          <p:cNvSpPr txBox="1">
            <a:spLocks noChangeArrowheads="1"/>
          </p:cNvSpPr>
          <p:nvPr/>
        </p:nvSpPr>
        <p:spPr bwMode="auto">
          <a:xfrm>
            <a:off x="611188" y="549275"/>
            <a:ext cx="50354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latin typeface="Calibri"/>
                <a:cs typeface="Calibri"/>
              </a:rPr>
              <a:t>t.test</a:t>
            </a:r>
            <a:r>
              <a:rPr lang="en-US" dirty="0" err="1" smtClean="0">
                <a:latin typeface="Calibri"/>
                <a:cs typeface="Calibri"/>
              </a:rPr>
              <a:t>(duration</a:t>
            </a:r>
            <a:r>
              <a:rPr lang="en-US" dirty="0" smtClean="0">
                <a:latin typeface="Calibri"/>
                <a:cs typeface="Calibri"/>
              </a:rPr>
              <a:t> ~ Gender, data = </a:t>
            </a:r>
            <a:r>
              <a:rPr lang="en-US" dirty="0" err="1" smtClean="0">
                <a:latin typeface="Calibri"/>
                <a:cs typeface="Calibri"/>
              </a:rPr>
              <a:t>mfdur</a:t>
            </a:r>
            <a:r>
              <a:rPr lang="en-US" dirty="0" smtClean="0">
                <a:latin typeface="Calibri"/>
                <a:cs typeface="Calibri"/>
              </a:rPr>
              <a:t>)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48132" name="Rectangle 12"/>
          <p:cNvSpPr>
            <a:spLocks noChangeArrowheads="1"/>
          </p:cNvSpPr>
          <p:nvPr/>
        </p:nvSpPr>
        <p:spPr bwMode="auto">
          <a:xfrm>
            <a:off x="611188" y="1052513"/>
            <a:ext cx="8135937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Welch Two Sample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t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-test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data: 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x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and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y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b="1" dirty="0" err="1">
                <a:solidFill>
                  <a:srgbClr val="000000"/>
                </a:solidFill>
                <a:latin typeface="Calibri"/>
                <a:cs typeface="Calibri"/>
              </a:rPr>
              <a:t>t</a:t>
            </a:r>
            <a:r>
              <a:rPr lang="en-US" b="1" dirty="0">
                <a:solidFill>
                  <a:srgbClr val="000000"/>
                </a:solidFill>
                <a:latin typeface="Calibri"/>
                <a:cs typeface="Calibri"/>
              </a:rPr>
              <a:t> = 3.6947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alibri"/>
                <a:cs typeface="Calibri"/>
              </a:rPr>
              <a:t>df</a:t>
            </a:r>
            <a:r>
              <a:rPr lang="en-US" b="1" dirty="0">
                <a:solidFill>
                  <a:srgbClr val="000000"/>
                </a:solidFill>
                <a:latin typeface="Calibri"/>
                <a:cs typeface="Calibri"/>
              </a:rPr>
              <a:t> = 79.321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alibri"/>
                <a:cs typeface="Calibri"/>
              </a:rPr>
              <a:t>p</a:t>
            </a:r>
            <a:r>
              <a:rPr lang="en-US" b="1" dirty="0">
                <a:solidFill>
                  <a:srgbClr val="000000"/>
                </a:solidFill>
                <a:latin typeface="Calibri"/>
                <a:cs typeface="Calibri"/>
              </a:rPr>
              <a:t>-value = 0.0004031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alternative hypothesis: true difference in means is not equal to 0 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95 percent confidence interval: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 8.183973 27.297539 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sample estimates: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mean of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x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mean of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y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97.95751  80.21676 </a:t>
            </a:r>
          </a:p>
        </p:txBody>
      </p:sp>
      <p:sp>
        <p:nvSpPr>
          <p:cNvPr id="48133" name="Text Box 15"/>
          <p:cNvSpPr txBox="1">
            <a:spLocks noChangeArrowheads="1"/>
          </p:cNvSpPr>
          <p:nvPr/>
        </p:nvSpPr>
        <p:spPr bwMode="auto">
          <a:xfrm>
            <a:off x="539750" y="5084763"/>
            <a:ext cx="76327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Der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Unterschied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zwischen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x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und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y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ist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signifikant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 (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t[79.3] 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=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3.7,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p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&lt; 0.001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). Oder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t[79.3] =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3.7,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p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&lt; 0.001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8134" name="Text Box 16"/>
          <p:cNvSpPr txBox="1">
            <a:spLocks noChangeArrowheads="1"/>
          </p:cNvSpPr>
          <p:nvPr/>
        </p:nvSpPr>
        <p:spPr bwMode="auto">
          <a:xfrm>
            <a:off x="228600" y="6172200"/>
            <a:ext cx="79819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…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sonst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t.test</a:t>
            </a:r>
            <a:r>
              <a:rPr lang="en-US" dirty="0" err="1" smtClean="0">
                <a:latin typeface="Calibri"/>
                <a:cs typeface="Calibri"/>
              </a:rPr>
              <a:t>(duration</a:t>
            </a:r>
            <a:r>
              <a:rPr lang="en-US" dirty="0" smtClean="0">
                <a:latin typeface="Calibri"/>
                <a:cs typeface="Calibri"/>
              </a:rPr>
              <a:t> ~ Gender, </a:t>
            </a:r>
            <a:r>
              <a:rPr lang="en-US" dirty="0" err="1">
                <a:latin typeface="Calibri"/>
                <a:cs typeface="Calibri"/>
              </a:rPr>
              <a:t>var.equal</a:t>
            </a:r>
            <a:r>
              <a:rPr lang="en-US" dirty="0">
                <a:latin typeface="Calibri"/>
                <a:cs typeface="Calibri"/>
              </a:rPr>
              <a:t>=</a:t>
            </a:r>
            <a:r>
              <a:rPr lang="en-US" dirty="0" smtClean="0">
                <a:latin typeface="Calibri"/>
                <a:cs typeface="Calibri"/>
              </a:rPr>
              <a:t>T, data = </a:t>
            </a:r>
            <a:r>
              <a:rPr lang="en-US" dirty="0" err="1" smtClean="0">
                <a:latin typeface="Calibri"/>
                <a:cs typeface="Calibri"/>
              </a:rPr>
              <a:t>mfdur</a:t>
            </a:r>
            <a:r>
              <a:rPr lang="en-US" dirty="0" smtClean="0">
                <a:latin typeface="Calibri"/>
                <a:cs typeface="Calibri"/>
              </a:rPr>
              <a:t>)</a:t>
            </a:r>
            <a:endParaRPr lang="de-DE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0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Beispiel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.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t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-test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Fragen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Frage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3(a)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610136"/>
            <a:ext cx="69342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000" dirty="0" err="1" smtClean="0">
                <a:solidFill>
                  <a:srgbClr val="0000FF"/>
                </a:solidFill>
                <a:latin typeface="Calibri"/>
                <a:cs typeface="Calibri"/>
              </a:rPr>
              <a:t>tv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cs typeface="Calibri"/>
              </a:rPr>
              <a:t> = </a:t>
            </a:r>
            <a:r>
              <a:rPr lang="en-US" sz="2000" dirty="0" err="1" smtClean="0">
                <a:solidFill>
                  <a:srgbClr val="0000FF"/>
                </a:solidFill>
                <a:latin typeface="Calibri"/>
                <a:cs typeface="Calibri"/>
              </a:rPr>
              <a:t>read.table(file.path(pfad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cs typeface="Calibri"/>
              </a:rPr>
              <a:t>, "</a:t>
            </a:r>
            <a:r>
              <a:rPr lang="en-US" sz="2000" dirty="0" err="1" smtClean="0">
                <a:solidFill>
                  <a:srgbClr val="0000FF"/>
                </a:solidFill>
                <a:latin typeface="Calibri"/>
                <a:cs typeface="Calibri"/>
              </a:rPr>
              <a:t>tv.txt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cs typeface="Calibri"/>
              </a:rPr>
              <a:t>"))</a:t>
            </a:r>
          </a:p>
          <a:p>
            <a:pPr>
              <a:spcBef>
                <a:spcPts val="0"/>
              </a:spcBef>
            </a:pPr>
            <a:r>
              <a:rPr lang="en-US" sz="2000" dirty="0" err="1" smtClean="0">
                <a:solidFill>
                  <a:srgbClr val="0000FF"/>
                </a:solidFill>
                <a:latin typeface="Calibri"/>
                <a:cs typeface="Calibri"/>
              </a:rPr>
              <a:t>head(tv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cs typeface="Calibri"/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sz="2000" dirty="0" err="1" smtClean="0">
                <a:solidFill>
                  <a:srgbClr val="0000FF"/>
                </a:solidFill>
                <a:latin typeface="Calibri"/>
                <a:cs typeface="Calibri"/>
              </a:rPr>
              <a:t>with(tv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cs typeface="Calibri"/>
              </a:rPr>
              <a:t>, </a:t>
            </a:r>
            <a:r>
              <a:rPr lang="en-US" sz="2000" dirty="0" err="1" smtClean="0">
                <a:solidFill>
                  <a:srgbClr val="0000FF"/>
                </a:solidFill>
                <a:latin typeface="Calibri"/>
                <a:cs typeface="Calibri"/>
              </a:rPr>
              <a:t>table(V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cs typeface="Calibri"/>
              </a:rPr>
              <a:t>))</a:t>
            </a:r>
          </a:p>
          <a:p>
            <a:pPr>
              <a:spcBef>
                <a:spcPts val="0"/>
              </a:spcBef>
            </a:pPr>
            <a:endParaRPr lang="en-US" sz="2000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#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boxplot</a:t>
            </a:r>
            <a:endParaRPr lang="en-US" sz="2000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en-US" sz="2000" dirty="0" err="1" smtClean="0">
                <a:solidFill>
                  <a:srgbClr val="0000FF"/>
                </a:solidFill>
                <a:latin typeface="Calibri"/>
                <a:cs typeface="Calibri"/>
              </a:rPr>
              <a:t>with(tv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cs typeface="Calibri"/>
              </a:rPr>
              <a:t>, </a:t>
            </a:r>
            <a:r>
              <a:rPr lang="en-US" sz="2000" dirty="0" err="1" smtClean="0">
                <a:solidFill>
                  <a:srgbClr val="0000FF"/>
                </a:solidFill>
                <a:latin typeface="Calibri"/>
                <a:cs typeface="Calibri"/>
              </a:rPr>
              <a:t>boxplot(d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cs typeface="Calibri"/>
              </a:rPr>
              <a:t> ~ V, data=</a:t>
            </a:r>
            <a:r>
              <a:rPr lang="en-US" sz="2000" dirty="0" err="1" smtClean="0">
                <a:solidFill>
                  <a:srgbClr val="0000FF"/>
                </a:solidFill>
                <a:latin typeface="Calibri"/>
                <a:cs typeface="Calibri"/>
              </a:rPr>
              <a:t>tv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cs typeface="Calibri"/>
              </a:rPr>
              <a:t>))</a:t>
            </a:r>
          </a:p>
          <a:p>
            <a:pPr>
              <a:spcBef>
                <a:spcPts val="0"/>
              </a:spcBef>
            </a:pPr>
            <a:endParaRPr lang="en-US" sz="2000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#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Prüfen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, ob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sie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einer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Normalverteilung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folgen</a:t>
            </a:r>
            <a:endParaRPr lang="en-US" sz="2000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en-US" sz="2000" dirty="0" err="1" smtClean="0">
                <a:solidFill>
                  <a:srgbClr val="0000FF"/>
                </a:solidFill>
                <a:latin typeface="Calibri"/>
                <a:cs typeface="Calibri"/>
              </a:rPr>
              <a:t>with(tv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cs typeface="Calibri"/>
              </a:rPr>
              <a:t>, </a:t>
            </a:r>
            <a:r>
              <a:rPr lang="en-US" sz="2000" dirty="0" err="1" smtClean="0">
                <a:solidFill>
                  <a:srgbClr val="0000FF"/>
                </a:solidFill>
                <a:latin typeface="Calibri"/>
                <a:cs typeface="Calibri"/>
              </a:rPr>
              <a:t>tapply(d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cs typeface="Calibri"/>
              </a:rPr>
              <a:t>, V, </a:t>
            </a:r>
            <a:r>
              <a:rPr lang="en-US" sz="2000" dirty="0" err="1" smtClean="0">
                <a:solidFill>
                  <a:srgbClr val="0000FF"/>
                </a:solidFill>
                <a:latin typeface="Calibri"/>
                <a:cs typeface="Calibri"/>
              </a:rPr>
              <a:t>shapiro.test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cs typeface="Calibri"/>
              </a:rPr>
              <a:t>))</a:t>
            </a: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#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alles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 OK</a:t>
            </a:r>
          </a:p>
          <a:p>
            <a:pPr>
              <a:spcBef>
                <a:spcPts val="0"/>
              </a:spcBef>
            </a:pPr>
            <a:endParaRPr lang="en-US" sz="2000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#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Prüfen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, ob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sich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 die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Varianzen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unterscheiden</a:t>
            </a:r>
            <a:endParaRPr lang="en-US" sz="2000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en-US" sz="2000" dirty="0" err="1" smtClean="0">
                <a:solidFill>
                  <a:srgbClr val="0000FF"/>
                </a:solidFill>
                <a:latin typeface="Calibri"/>
                <a:cs typeface="Calibri"/>
              </a:rPr>
              <a:t>var.test(d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cs typeface="Calibri"/>
              </a:rPr>
              <a:t> ~ V, data=</a:t>
            </a:r>
            <a:r>
              <a:rPr lang="en-US" sz="2000" dirty="0" err="1" smtClean="0">
                <a:solidFill>
                  <a:srgbClr val="0000FF"/>
                </a:solidFill>
                <a:latin typeface="Calibri"/>
                <a:cs typeface="Calibri"/>
              </a:rPr>
              <a:t>tv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cs typeface="Calibri"/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#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oder</a:t>
            </a:r>
            <a:endParaRPr lang="en-US" sz="2000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en-US" sz="2000" dirty="0" err="1" smtClean="0">
                <a:solidFill>
                  <a:srgbClr val="0000FF"/>
                </a:solidFill>
                <a:latin typeface="Calibri"/>
                <a:cs typeface="Calibri"/>
              </a:rPr>
              <a:t>with(tv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cs typeface="Calibri"/>
              </a:rPr>
              <a:t>, </a:t>
            </a:r>
            <a:r>
              <a:rPr lang="en-US" sz="2000" dirty="0" err="1" smtClean="0">
                <a:solidFill>
                  <a:srgbClr val="0000FF"/>
                </a:solidFill>
                <a:latin typeface="Calibri"/>
                <a:cs typeface="Calibri"/>
              </a:rPr>
              <a:t>var.test(d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cs typeface="Calibri"/>
              </a:rPr>
              <a:t> ~ V))</a:t>
            </a: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# Die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Varianzen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unterscheiden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sich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signifikant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Daher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:</a:t>
            </a:r>
          </a:p>
          <a:p>
            <a:pPr>
              <a:spcBef>
                <a:spcPts val="0"/>
              </a:spcBef>
            </a:pPr>
            <a:endParaRPr lang="en-US" sz="2000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en-US" sz="2000" dirty="0" err="1" smtClean="0">
                <a:solidFill>
                  <a:srgbClr val="0000FF"/>
                </a:solidFill>
                <a:latin typeface="Calibri"/>
                <a:cs typeface="Calibri"/>
              </a:rPr>
              <a:t>t.test(d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cs typeface="Calibri"/>
              </a:rPr>
              <a:t> ~ V, data = </a:t>
            </a:r>
            <a:r>
              <a:rPr lang="en-US" sz="2000" dirty="0" err="1" smtClean="0">
                <a:solidFill>
                  <a:srgbClr val="0000FF"/>
                </a:solidFill>
                <a:latin typeface="Calibri"/>
                <a:cs typeface="Calibri"/>
              </a:rPr>
              <a:t>tv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cs typeface="Calibri"/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Die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Vokalkategorie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 hat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einen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signifikanten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Einfluss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 auf die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Dauer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 (t[12.5] = 4.3,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p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 &lt; 0.001)</a:t>
            </a:r>
            <a:endParaRPr lang="en-GB" b="1" dirty="0" err="1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179388" y="692150"/>
            <a:ext cx="31701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>
                <a:solidFill>
                  <a:schemeClr val="tx1"/>
                </a:solidFill>
                <a:latin typeface="Calibri"/>
                <a:cs typeface="Calibri"/>
              </a:rPr>
              <a:t>95% Vertrauensintervall</a:t>
            </a: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323850" y="1125538"/>
          <a:ext cx="2303463" cy="1246187"/>
        </p:xfrm>
        <a:graphic>
          <a:graphicData uri="http://schemas.openxmlformats.org/presentationml/2006/ole">
            <p:oleObj spid="_x0000_s16386" name="Equation" r:id="rId3" imgW="7315200" imgH="3962400" progId="Equation.3">
              <p:embed/>
            </p:oleObj>
          </a:graphicData>
        </a:graphic>
      </p:graphicFrame>
      <p:sp>
        <p:nvSpPr>
          <p:cNvPr id="16389" name="Text Box 13"/>
          <p:cNvSpPr txBox="1">
            <a:spLocks noChangeArrowheads="1"/>
          </p:cNvSpPr>
          <p:nvPr/>
        </p:nvSpPr>
        <p:spPr bwMode="auto">
          <a:xfrm>
            <a:off x="250825" y="4292600"/>
            <a:ext cx="8137525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Wenn ich  5 Würfel werfe, dann liegt der Stichproben-Mittelwert, </a:t>
            </a:r>
            <a:r>
              <a:rPr lang="de-DE" i="1" dirty="0">
                <a:solidFill>
                  <a:schemeClr val="tx1"/>
                </a:solidFill>
                <a:latin typeface="Calibri"/>
                <a:cs typeface="Calibri"/>
              </a:rPr>
              <a:t>m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, dieser 5 Zahlen zwischen 2.00 und 5.00 mit einer Wahrscheinlichkeit von 95% (0.95).</a:t>
            </a:r>
          </a:p>
        </p:txBody>
      </p:sp>
      <p:sp>
        <p:nvSpPr>
          <p:cNvPr id="16390" name="Text Box 14"/>
          <p:cNvSpPr txBox="1">
            <a:spLocks noChangeArrowheads="1"/>
          </p:cNvSpPr>
          <p:nvPr/>
        </p:nvSpPr>
        <p:spPr bwMode="auto">
          <a:xfrm>
            <a:off x="179388" y="3716338"/>
            <a:ext cx="16354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>
                <a:solidFill>
                  <a:schemeClr val="tx1"/>
                </a:solidFill>
                <a:latin typeface="Calibri"/>
                <a:cs typeface="Calibri"/>
              </a:rPr>
              <a:t>Bedeutung:</a:t>
            </a:r>
          </a:p>
        </p:txBody>
      </p:sp>
      <p:grpSp>
        <p:nvGrpSpPr>
          <p:cNvPr id="16391" name="Group 27"/>
          <p:cNvGrpSpPr>
            <a:grpSpLocks/>
          </p:cNvGrpSpPr>
          <p:nvPr/>
        </p:nvGrpSpPr>
        <p:grpSpPr bwMode="auto">
          <a:xfrm>
            <a:off x="323850" y="5589588"/>
            <a:ext cx="5976938" cy="889000"/>
            <a:chOff x="204" y="3521"/>
            <a:chExt cx="3765" cy="560"/>
          </a:xfrm>
        </p:grpSpPr>
        <p:sp>
          <p:nvSpPr>
            <p:cNvPr id="16402" name="Text Box 15"/>
            <p:cNvSpPr txBox="1">
              <a:spLocks noChangeArrowheads="1"/>
            </p:cNvSpPr>
            <p:nvPr/>
          </p:nvSpPr>
          <p:spPr bwMode="auto">
            <a:xfrm>
              <a:off x="204" y="3521"/>
              <a:ext cx="113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solidFill>
                    <a:schemeClr val="tx1"/>
                  </a:solidFill>
                  <a:latin typeface="Calibri"/>
                  <a:cs typeface="Calibri"/>
                </a:rPr>
                <a:t>Probieren! </a:t>
              </a:r>
            </a:p>
          </p:txBody>
        </p:sp>
        <p:sp>
          <p:nvSpPr>
            <p:cNvPr id="16403" name="Text Box 16"/>
            <p:cNvSpPr txBox="1">
              <a:spLocks noChangeArrowheads="1"/>
            </p:cNvSpPr>
            <p:nvPr/>
          </p:nvSpPr>
          <p:spPr bwMode="auto">
            <a:xfrm>
              <a:off x="1565" y="3521"/>
              <a:ext cx="24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solidFill>
                    <a:schemeClr val="tx1"/>
                  </a:solidFill>
                  <a:latin typeface="Calibri"/>
                  <a:cs typeface="Calibri"/>
                </a:rPr>
                <a:t> </a:t>
              </a:r>
              <a:r>
                <a:rPr lang="de-DE" dirty="0">
                  <a:latin typeface="Calibri"/>
                  <a:cs typeface="Calibri"/>
                </a:rPr>
                <a:t>a = proben(1, 6, 5, 100)</a:t>
              </a:r>
            </a:p>
          </p:txBody>
        </p:sp>
        <p:sp>
          <p:nvSpPr>
            <p:cNvPr id="16404" name="Text Box 17"/>
            <p:cNvSpPr txBox="1">
              <a:spLocks noChangeArrowheads="1"/>
            </p:cNvSpPr>
            <p:nvPr/>
          </p:nvSpPr>
          <p:spPr bwMode="auto">
            <a:xfrm>
              <a:off x="1610" y="3793"/>
              <a:ext cx="181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dirty="0" err="1">
                  <a:latin typeface="Calibri"/>
                  <a:cs typeface="Calibri"/>
                </a:rPr>
                <a:t>sum(a</a:t>
              </a:r>
              <a:r>
                <a:rPr lang="de-DE" dirty="0">
                  <a:latin typeface="Calibri"/>
                  <a:cs typeface="Calibri"/>
                </a:rPr>
                <a:t> &lt; 2 | a &gt; 5)</a:t>
              </a:r>
            </a:p>
          </p:txBody>
        </p:sp>
      </p:grpSp>
      <p:sp>
        <p:nvSpPr>
          <p:cNvPr id="16392" name="Rectangle 18"/>
          <p:cNvSpPr>
            <a:spLocks noChangeArrowheads="1"/>
          </p:cNvSpPr>
          <p:nvPr/>
        </p:nvSpPr>
        <p:spPr bwMode="auto">
          <a:xfrm>
            <a:off x="684213" y="2852738"/>
            <a:ext cx="19118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 dirty="0">
                <a:latin typeface="Calibri"/>
                <a:cs typeface="Calibri"/>
              </a:rPr>
              <a:t>qnorm(0.025)</a:t>
            </a:r>
          </a:p>
        </p:txBody>
      </p:sp>
      <p:sp>
        <p:nvSpPr>
          <p:cNvPr id="16393" name="Line 21"/>
          <p:cNvSpPr>
            <a:spLocks noChangeShapeType="1"/>
          </p:cNvSpPr>
          <p:nvPr/>
        </p:nvSpPr>
        <p:spPr bwMode="auto">
          <a:xfrm flipV="1">
            <a:off x="1403350" y="19891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>
              <a:latin typeface="Calibri"/>
              <a:cs typeface="Calibri"/>
            </a:endParaRPr>
          </a:p>
        </p:txBody>
      </p:sp>
      <p:sp>
        <p:nvSpPr>
          <p:cNvPr id="16394" name="Text Box 9"/>
          <p:cNvSpPr txBox="1">
            <a:spLocks noChangeArrowheads="1"/>
          </p:cNvSpPr>
          <p:nvPr/>
        </p:nvSpPr>
        <p:spPr bwMode="auto">
          <a:xfrm>
            <a:off x="4067175" y="620713"/>
            <a:ext cx="417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latin typeface="Calibri"/>
                <a:cs typeface="Calibri"/>
              </a:rPr>
              <a:t>3.5 - 1.96 * sigma()/sqrt(5)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3995738" y="1125538"/>
            <a:ext cx="4897437" cy="1396999"/>
            <a:chOff x="2517" y="709"/>
            <a:chExt cx="3085" cy="880"/>
          </a:xfrm>
        </p:grpSpPr>
        <p:sp>
          <p:nvSpPr>
            <p:cNvPr id="16399" name="Text Box 10"/>
            <p:cNvSpPr txBox="1">
              <a:spLocks noChangeArrowheads="1"/>
            </p:cNvSpPr>
            <p:nvPr/>
          </p:nvSpPr>
          <p:spPr bwMode="auto">
            <a:xfrm>
              <a:off x="2562" y="1298"/>
              <a:ext cx="85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de-DE">
                  <a:solidFill>
                    <a:schemeClr val="bg2"/>
                  </a:solidFill>
                  <a:latin typeface="Calibri"/>
                  <a:cs typeface="Calibri"/>
                </a:rPr>
                <a:t>2.003025</a:t>
              </a:r>
            </a:p>
          </p:txBody>
        </p:sp>
        <p:sp>
          <p:nvSpPr>
            <p:cNvPr id="16400" name="Text Box 19"/>
            <p:cNvSpPr txBox="1">
              <a:spLocks noChangeArrowheads="1"/>
            </p:cNvSpPr>
            <p:nvPr/>
          </p:nvSpPr>
          <p:spPr bwMode="auto">
            <a:xfrm>
              <a:off x="2517" y="981"/>
              <a:ext cx="308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/>
                  <a:cs typeface="Calibri"/>
                </a:rPr>
                <a:t>qnorm(0.025, 3.5, sigma()/sqrt(5))</a:t>
              </a:r>
            </a:p>
          </p:txBody>
        </p:sp>
        <p:sp>
          <p:nvSpPr>
            <p:cNvPr id="16401" name="Text Box 22"/>
            <p:cNvSpPr txBox="1">
              <a:spLocks noChangeArrowheads="1"/>
            </p:cNvSpPr>
            <p:nvPr/>
          </p:nvSpPr>
          <p:spPr bwMode="auto">
            <a:xfrm>
              <a:off x="2744" y="709"/>
              <a:ext cx="5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de-DE">
                  <a:solidFill>
                    <a:schemeClr val="tx1"/>
                  </a:solidFill>
                  <a:latin typeface="Calibri"/>
                  <a:cs typeface="Calibri"/>
                </a:rPr>
                <a:t>oder</a:t>
              </a:r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4067175" y="2708275"/>
            <a:ext cx="4897438" cy="962025"/>
            <a:chOff x="2562" y="1706"/>
            <a:chExt cx="3085" cy="606"/>
          </a:xfrm>
        </p:grpSpPr>
        <p:sp>
          <p:nvSpPr>
            <p:cNvPr id="16397" name="Text Box 12"/>
            <p:cNvSpPr txBox="1">
              <a:spLocks noChangeArrowheads="1"/>
            </p:cNvSpPr>
            <p:nvPr/>
          </p:nvSpPr>
          <p:spPr bwMode="auto">
            <a:xfrm>
              <a:off x="2562" y="2024"/>
              <a:ext cx="13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solidFill>
                    <a:schemeClr val="bg2"/>
                  </a:solidFill>
                  <a:latin typeface="Calibri"/>
                  <a:cs typeface="Calibri"/>
                </a:rPr>
                <a:t>4.996975</a:t>
              </a:r>
            </a:p>
          </p:txBody>
        </p:sp>
        <p:sp>
          <p:nvSpPr>
            <p:cNvPr id="16398" name="Text Box 23"/>
            <p:cNvSpPr txBox="1">
              <a:spLocks noChangeArrowheads="1"/>
            </p:cNvSpPr>
            <p:nvPr/>
          </p:nvSpPr>
          <p:spPr bwMode="auto">
            <a:xfrm>
              <a:off x="2562" y="1706"/>
              <a:ext cx="308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/>
                  <a:cs typeface="Calibri"/>
                </a:rPr>
                <a:t>qnorm(0.975, 3.5, sigma()/sqrt(5))</a:t>
              </a:r>
            </a:p>
          </p:txBody>
        </p:sp>
      </p:grp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457200" y="152400"/>
            <a:ext cx="7596187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Standard </a:t>
            </a:r>
            <a:r>
              <a:rPr lang="de-DE" dirty="0" err="1">
                <a:solidFill>
                  <a:schemeClr val="tx1"/>
                </a:solidFill>
                <a:latin typeface="Calibri"/>
                <a:cs typeface="Calibri"/>
              </a:rPr>
              <a:t>error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of </a:t>
            </a:r>
            <a:r>
              <a:rPr lang="de-DE" dirty="0" err="1">
                <a:solidFill>
                  <a:schemeClr val="tx1"/>
                </a:solidFill>
                <a:latin typeface="Calibri"/>
                <a:cs typeface="Calibri"/>
              </a:rPr>
              <a:t>the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de-DE" dirty="0" err="1">
                <a:solidFill>
                  <a:schemeClr val="tx1"/>
                </a:solidFill>
                <a:latin typeface="Calibri"/>
                <a:cs typeface="Calibri"/>
              </a:rPr>
              <a:t>mean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(SE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) und </a:t>
            </a:r>
            <a:r>
              <a:rPr lang="de-DE" dirty="0" err="1" smtClean="0">
                <a:solidFill>
                  <a:schemeClr val="tx1"/>
                </a:solidFill>
                <a:latin typeface="Calibri"/>
                <a:cs typeface="Calibri"/>
              </a:rPr>
              <a:t>Konfidenzintervall</a:t>
            </a:r>
            <a:endParaRPr lang="de-DE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1547813" y="981075"/>
            <a:ext cx="521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  <a:latin typeface="Calibri"/>
                <a:cs typeface="Calibri"/>
              </a:rPr>
              <a:t>SE wird kleiner, umso größer n.</a:t>
            </a: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468313" y="2060575"/>
          <a:ext cx="1720850" cy="1184275"/>
        </p:xfrm>
        <a:graphic>
          <a:graphicData uri="http://schemas.openxmlformats.org/presentationml/2006/ole">
            <p:oleObj spid="_x0000_s17410" name="Equation" r:id="rId3" imgW="7315200" imgH="5029200" progId="Equation.3">
              <p:embed/>
            </p:oleObj>
          </a:graphicData>
        </a:graphic>
      </p:graphicFrame>
      <p:sp>
        <p:nvSpPr>
          <p:cNvPr id="17419" name="Text Box 8"/>
          <p:cNvSpPr txBox="1">
            <a:spLocks noChangeArrowheads="1"/>
          </p:cNvSpPr>
          <p:nvPr/>
        </p:nvSpPr>
        <p:spPr bwMode="auto">
          <a:xfrm>
            <a:off x="2819400" y="2286000"/>
            <a:ext cx="55451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umso größer n, umso weniger 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weicht </a:t>
            </a:r>
            <a:r>
              <a:rPr lang="de-DE" i="1" dirty="0" smtClean="0">
                <a:solidFill>
                  <a:schemeClr val="tx1"/>
                </a:solidFill>
                <a:latin typeface="Calibri"/>
                <a:cs typeface="Calibri"/>
              </a:rPr>
              <a:t>m 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von </a:t>
            </a:r>
            <a:r>
              <a:rPr lang="de-DE" dirty="0" smtClean="0">
                <a:solidFill>
                  <a:schemeClr val="tx1"/>
                </a:solidFill>
                <a:latin typeface="Symbol" charset="2"/>
                <a:cs typeface="Symbol" charset="2"/>
              </a:rPr>
              <a:t>m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ab. </a:t>
            </a:r>
          </a:p>
        </p:txBody>
      </p:sp>
      <p:sp>
        <p:nvSpPr>
          <p:cNvPr id="17416" name="Text Box 9"/>
          <p:cNvSpPr txBox="1">
            <a:spLocks noChangeArrowheads="1"/>
          </p:cNvSpPr>
          <p:nvPr/>
        </p:nvSpPr>
        <p:spPr bwMode="auto">
          <a:xfrm>
            <a:off x="250826" y="4365625"/>
            <a:ext cx="867568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Oder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: 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Je mehr Würfel wir werfen, umso wahrscheinlicher ist es/sicherer wird es sein, dass </a:t>
            </a:r>
            <a:r>
              <a:rPr lang="de-DE" i="1" dirty="0">
                <a:solidFill>
                  <a:schemeClr val="tx1"/>
                </a:solidFill>
                <a:latin typeface="Calibri"/>
                <a:cs typeface="Calibri"/>
              </a:rPr>
              <a:t>m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nah an </a:t>
            </a:r>
            <a:r>
              <a:rPr lang="de-DE" dirty="0">
                <a:solidFill>
                  <a:schemeClr val="tx1"/>
                </a:solidFill>
                <a:latin typeface="Symbol" charset="2"/>
                <a:cs typeface="Symbol" charset="2"/>
              </a:rPr>
              <a:t>m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ist. Im unendlichen Fall – wir werfen unendlich viele Würfel und berechnen deren Zahlenmittelwert –  ist SE 0 (NULL) und m 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=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de-DE" dirty="0" smtClean="0">
                <a:solidFill>
                  <a:schemeClr val="tx1"/>
                </a:solidFill>
                <a:latin typeface="Symbol" charset="2"/>
                <a:cs typeface="Symbol" charset="2"/>
              </a:rPr>
              <a:t>m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= 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3.5.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457200" y="152400"/>
            <a:ext cx="7596187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Standard </a:t>
            </a:r>
            <a:r>
              <a:rPr lang="de-DE" dirty="0" err="1">
                <a:solidFill>
                  <a:schemeClr val="tx1"/>
                </a:solidFill>
                <a:latin typeface="Calibri"/>
                <a:cs typeface="Calibri"/>
              </a:rPr>
              <a:t>error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of </a:t>
            </a:r>
            <a:r>
              <a:rPr lang="de-DE" dirty="0" err="1">
                <a:solidFill>
                  <a:schemeClr val="tx1"/>
                </a:solidFill>
                <a:latin typeface="Calibri"/>
                <a:cs typeface="Calibri"/>
              </a:rPr>
              <a:t>the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de-DE" dirty="0" err="1">
                <a:solidFill>
                  <a:schemeClr val="tx1"/>
                </a:solidFill>
                <a:latin typeface="Calibri"/>
                <a:cs typeface="Calibri"/>
              </a:rPr>
              <a:t>mean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(SE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) und </a:t>
            </a:r>
            <a:r>
              <a:rPr lang="de-DE" dirty="0" err="1" smtClean="0">
                <a:solidFill>
                  <a:schemeClr val="tx1"/>
                </a:solidFill>
                <a:latin typeface="Calibri"/>
                <a:cs typeface="Calibri"/>
              </a:rPr>
              <a:t>Konfidenzintervall</a:t>
            </a:r>
            <a:endParaRPr lang="de-DE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80010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rgbClr val="000000"/>
                </a:solidFill>
                <a:latin typeface="Calibri"/>
                <a:cs typeface="Calibri"/>
              </a:rPr>
              <a:t>Standard </a:t>
            </a:r>
            <a:r>
              <a:rPr lang="de-DE" dirty="0" err="1">
                <a:solidFill>
                  <a:srgbClr val="000000"/>
                </a:solidFill>
                <a:latin typeface="Calibri"/>
                <a:cs typeface="Calibri"/>
              </a:rPr>
              <a:t>error</a:t>
            </a:r>
            <a:r>
              <a:rPr lang="de-DE" dirty="0">
                <a:solidFill>
                  <a:srgbClr val="000000"/>
                </a:solidFill>
                <a:latin typeface="Calibri"/>
                <a:cs typeface="Calibri"/>
              </a:rPr>
              <a:t> of </a:t>
            </a:r>
            <a:r>
              <a:rPr lang="de-DE" dirty="0" err="1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lang="de-DE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de-DE" dirty="0" err="1">
                <a:solidFill>
                  <a:srgbClr val="000000"/>
                </a:solidFill>
                <a:latin typeface="Calibri"/>
                <a:cs typeface="Calibri"/>
              </a:rPr>
              <a:t>mean</a:t>
            </a:r>
            <a:r>
              <a:rPr lang="de-DE" dirty="0">
                <a:solidFill>
                  <a:srgbClr val="000000"/>
                </a:solidFill>
                <a:latin typeface="Calibri"/>
                <a:cs typeface="Calibri"/>
              </a:rPr>
              <a:t> (SE) </a:t>
            </a:r>
            <a:r>
              <a:rPr lang="de-DE" b="1" dirty="0">
                <a:solidFill>
                  <a:srgbClr val="000000"/>
                </a:solidFill>
                <a:latin typeface="Calibri"/>
                <a:cs typeface="Calibri"/>
              </a:rPr>
              <a:t>wenn </a:t>
            </a:r>
            <a:r>
              <a:rPr lang="de-DE" b="1" dirty="0">
                <a:solidFill>
                  <a:srgbClr val="000000"/>
                </a:solidFill>
                <a:latin typeface="Symbol" charset="2"/>
                <a:cs typeface="Symbol" charset="2"/>
              </a:rPr>
              <a:t>s</a:t>
            </a:r>
            <a:r>
              <a:rPr lang="de-DE" b="1" dirty="0">
                <a:solidFill>
                  <a:srgbClr val="000000"/>
                </a:solidFill>
                <a:latin typeface="Calibri"/>
                <a:cs typeface="Calibri"/>
              </a:rPr>
              <a:t> unbekannt ist</a:t>
            </a:r>
            <a:r>
              <a:rPr lang="de-DE" dirty="0">
                <a:solidFill>
                  <a:srgbClr val="000000"/>
                </a:solidFill>
                <a:latin typeface="Calibri"/>
                <a:cs typeface="Calibri"/>
              </a:rPr>
              <a:t>.</a:t>
            </a:r>
          </a:p>
        </p:txBody>
      </p:sp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539750" y="836613"/>
            <a:ext cx="7848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Lenneberg behauptet, dass wir im Durchschnitt mit einer Geschwindigkeit von 6 Silben pro Sekunde sprechen. </a:t>
            </a:r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179388" y="4437063"/>
            <a:ext cx="82804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Präzisere/bessere Frage: ist der Unterschied zwischen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und </a:t>
            </a:r>
            <a:r>
              <a:rPr lang="de-DE" i="1" dirty="0">
                <a:solidFill>
                  <a:schemeClr val="tx1"/>
                </a:solidFill>
                <a:latin typeface="Calibri"/>
                <a:cs typeface="Calibri"/>
              </a:rPr>
              <a:t>m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de-DE" b="1" dirty="0">
                <a:solidFill>
                  <a:schemeClr val="tx1"/>
                </a:solidFill>
                <a:latin typeface="Calibri"/>
                <a:cs typeface="Calibri"/>
              </a:rPr>
              <a:t>signifikant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? (Oder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: 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fällt </a:t>
            </a:r>
            <a:r>
              <a:rPr lang="de-DE" i="1" dirty="0">
                <a:solidFill>
                  <a:schemeClr val="tx1"/>
                </a:solidFill>
                <a:latin typeface="Calibri"/>
                <a:cs typeface="Calibri"/>
              </a:rPr>
              <a:t>m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außerhalb des 95% Vertrauensintervalls von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?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). 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50825" y="1844675"/>
            <a:ext cx="8424863" cy="2414588"/>
            <a:chOff x="158" y="1162"/>
            <a:chExt cx="5307" cy="1521"/>
          </a:xfrm>
        </p:grpSpPr>
        <p:sp>
          <p:nvSpPr>
            <p:cNvPr id="18439" name="Text Box 6"/>
            <p:cNvSpPr txBox="1">
              <a:spLocks noChangeArrowheads="1"/>
            </p:cNvSpPr>
            <p:nvPr/>
          </p:nvSpPr>
          <p:spPr bwMode="auto">
            <a:xfrm>
              <a:off x="158" y="1162"/>
              <a:ext cx="52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solidFill>
                    <a:schemeClr val="tx1"/>
                  </a:solidFill>
                  <a:latin typeface="Calibri"/>
                  <a:cs typeface="Calibri"/>
                </a:rPr>
                <a:t>Hier sind 12 Werte (Silben/Sekunde) von einem Sprecher. </a:t>
              </a:r>
            </a:p>
          </p:txBody>
        </p:sp>
        <p:sp>
          <p:nvSpPr>
            <p:cNvPr id="18440" name="Text Box 7"/>
            <p:cNvSpPr txBox="1">
              <a:spLocks noChangeArrowheads="1"/>
            </p:cNvSpPr>
            <p:nvPr/>
          </p:nvSpPr>
          <p:spPr bwMode="auto">
            <a:xfrm>
              <a:off x="295" y="2160"/>
              <a:ext cx="3720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solidFill>
                    <a:schemeClr val="tx1"/>
                  </a:solidFill>
                  <a:latin typeface="Calibri"/>
                  <a:cs typeface="Calibri"/>
                </a:rPr>
                <a:t>Frage: sind die Werte überraschend? </a:t>
              </a:r>
              <a:r>
                <a:rPr lang="en-US" dirty="0">
                  <a:solidFill>
                    <a:schemeClr val="tx1"/>
                  </a:solidFill>
                  <a:latin typeface="Calibri"/>
                  <a:cs typeface="Calibri"/>
                </a:rPr>
                <a:t>(</a:t>
              </a:r>
              <a:r>
                <a:rPr lang="en-US" dirty="0" err="1">
                  <a:solidFill>
                    <a:schemeClr val="tx1"/>
                  </a:solidFill>
                  <a:latin typeface="Calibri"/>
                  <a:cs typeface="Calibri"/>
                </a:rPr>
                <a:t>angenommen</a:t>
              </a:r>
              <a:r>
                <a:rPr lang="en-US" dirty="0" smtClean="0">
                  <a:solidFill>
                    <a:schemeClr val="tx1"/>
                  </a:solidFill>
                  <a:latin typeface="Calibri"/>
                  <a:cs typeface="Calibri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Symbol" charset="2"/>
                </a:rPr>
                <a:t>m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 smtClean="0">
                  <a:solidFill>
                    <a:schemeClr val="tx1"/>
                  </a:solidFill>
                  <a:latin typeface="Calibri"/>
                  <a:cs typeface="Calibri"/>
                </a:rPr>
                <a:t> </a:t>
              </a:r>
              <a:r>
                <a:rPr lang="en-US" dirty="0">
                  <a:solidFill>
                    <a:schemeClr val="tx1"/>
                  </a:solidFill>
                  <a:latin typeface="Calibri"/>
                  <a:cs typeface="Calibri"/>
                </a:rPr>
                <a:t>= 6?).</a:t>
              </a:r>
              <a:endParaRPr lang="de-DE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18441" name="Text Box 9"/>
            <p:cNvSpPr txBox="1">
              <a:spLocks noChangeArrowheads="1"/>
            </p:cNvSpPr>
            <p:nvPr/>
          </p:nvSpPr>
          <p:spPr bwMode="auto">
            <a:xfrm>
              <a:off x="204" y="1525"/>
              <a:ext cx="5261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pl-PL" dirty="0" smtClean="0">
                  <a:latin typeface="Calibri"/>
                  <a:cs typeface="Calibri"/>
                </a:rPr>
                <a:t>w</a:t>
              </a:r>
              <a:r>
                <a:rPr lang="en-US" dirty="0" err="1" smtClean="0">
                  <a:latin typeface="Calibri"/>
                  <a:cs typeface="Calibri"/>
                </a:rPr>
                <a:t>erte</a:t>
              </a:r>
              <a:endParaRPr lang="pl-PL" dirty="0">
                <a:latin typeface="Calibri"/>
                <a:cs typeface="Calibri"/>
              </a:endParaRPr>
            </a:p>
            <a:p>
              <a:pPr>
                <a:spcBef>
                  <a:spcPct val="0"/>
                </a:spcBef>
              </a:pPr>
              <a:r>
                <a:rPr lang="pl-PL" dirty="0">
                  <a:solidFill>
                    <a:schemeClr val="tx1"/>
                  </a:solidFill>
                  <a:latin typeface="Calibri"/>
                  <a:cs typeface="Calibri"/>
                </a:rPr>
                <a:t> </a:t>
              </a:r>
              <a:r>
                <a:rPr lang="pl-PL" dirty="0">
                  <a:solidFill>
                    <a:schemeClr val="bg2"/>
                  </a:solidFill>
                  <a:latin typeface="Calibri"/>
                  <a:cs typeface="Calibri"/>
                </a:rPr>
                <a:t>[1]  6  5  6  9  6  5  6  8  5  6 10  9</a:t>
              </a:r>
              <a:endParaRPr lang="de-DE" dirty="0">
                <a:solidFill>
                  <a:schemeClr val="bg2"/>
                </a:solidFill>
                <a:latin typeface="Calibri"/>
                <a:cs typeface="Calibri"/>
              </a:endParaRPr>
            </a:p>
          </p:txBody>
        </p:sp>
      </p:grpSp>
      <p:sp>
        <p:nvSpPr>
          <p:cNvPr id="151562" name="Text Box 10"/>
          <p:cNvSpPr txBox="1">
            <a:spLocks noChangeArrowheads="1"/>
          </p:cNvSpPr>
          <p:nvPr/>
        </p:nvSpPr>
        <p:spPr bwMode="auto">
          <a:xfrm>
            <a:off x="250825" y="6092825"/>
            <a:ext cx="792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  <a:latin typeface="Calibri"/>
                <a:cs typeface="Calibri"/>
              </a:rPr>
              <a:t>Das Verfahren: </a:t>
            </a:r>
            <a:r>
              <a:rPr lang="de-DE" b="1">
                <a:solidFill>
                  <a:schemeClr val="tx1"/>
                </a:solidFill>
                <a:latin typeface="Calibri"/>
                <a:cs typeface="Calibri"/>
              </a:rPr>
              <a:t>a one-sampled t-test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7" grpId="0"/>
      <p:bldP spid="151560" grpId="0"/>
      <p:bldP spid="1515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395288" y="549275"/>
            <a:ext cx="8748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1800">
                <a:solidFill>
                  <a:schemeClr val="tx1"/>
                </a:solidFill>
              </a:rPr>
              <a:t>Präzisere/bessere Frage: fällt </a:t>
            </a:r>
            <a:r>
              <a:rPr lang="de-DE" sz="1800" i="1">
                <a:solidFill>
                  <a:schemeClr val="tx1"/>
                </a:solidFill>
              </a:rPr>
              <a:t>m</a:t>
            </a:r>
            <a:r>
              <a:rPr lang="de-DE" sz="1800">
                <a:solidFill>
                  <a:schemeClr val="tx1"/>
                </a:solidFill>
              </a:rPr>
              <a:t> außerhalb des 95% Vertrauensintervalls von </a:t>
            </a:r>
            <a:r>
              <a:rPr lang="de-DE" sz="1800">
                <a:solidFill>
                  <a:schemeClr val="tx1"/>
                </a:solidFill>
                <a:latin typeface="Symbol" charset="2"/>
              </a:rPr>
              <a:t>m</a:t>
            </a:r>
            <a:r>
              <a:rPr lang="de-DE" sz="1800">
                <a:solidFill>
                  <a:schemeClr val="tx1"/>
                </a:solidFill>
              </a:rPr>
              <a:t>? </a:t>
            </a: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395288" y="1268413"/>
            <a:ext cx="75612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A. Um das Vertrauensintervall um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zu berechnen, benötigen wir den SE.</a:t>
            </a:r>
          </a:p>
        </p:txBody>
      </p:sp>
      <p:sp>
        <p:nvSpPr>
          <p:cNvPr id="163846" name="Text Box 6"/>
          <p:cNvSpPr txBox="1">
            <a:spLocks noChangeArrowheads="1"/>
          </p:cNvSpPr>
          <p:nvPr/>
        </p:nvSpPr>
        <p:spPr bwMode="auto">
          <a:xfrm>
            <a:off x="395288" y="2781300"/>
            <a:ext cx="80645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B. Damit lässt sich  ein Vertrauensintervall </a:t>
            </a:r>
            <a:endParaRPr lang="de-DE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– </a:t>
            </a:r>
            <a:r>
              <a:rPr lang="de-DE" i="1" dirty="0">
                <a:solidFill>
                  <a:schemeClr val="tx1"/>
                </a:solidFill>
                <a:latin typeface="Calibri"/>
                <a:cs typeface="Calibri"/>
              </a:rPr>
              <a:t>k SE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bis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+ </a:t>
            </a:r>
            <a:r>
              <a:rPr lang="de-DE" i="1" dirty="0">
                <a:solidFill>
                  <a:schemeClr val="tx1"/>
                </a:solidFill>
                <a:latin typeface="Calibri"/>
                <a:cs typeface="Calibri"/>
              </a:rPr>
              <a:t>k SE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setzen </a:t>
            </a:r>
          </a:p>
          <a:p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(</a:t>
            </a:r>
            <a:r>
              <a:rPr lang="de-DE" i="1" dirty="0">
                <a:solidFill>
                  <a:schemeClr val="tx1"/>
                </a:solidFill>
                <a:latin typeface="Calibri"/>
                <a:cs typeface="Calibri"/>
              </a:rPr>
              <a:t>k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ist eine gewisse Anzahl von </a:t>
            </a:r>
            <a:r>
              <a:rPr lang="de-DE" dirty="0" err="1">
                <a:solidFill>
                  <a:schemeClr val="tx1"/>
                </a:solidFill>
                <a:latin typeface="Calibri"/>
                <a:cs typeface="Calibri"/>
              </a:rPr>
              <a:t>SEs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).</a:t>
            </a:r>
          </a:p>
        </p:txBody>
      </p:sp>
      <p:sp>
        <p:nvSpPr>
          <p:cNvPr id="163847" name="Text Box 7"/>
          <p:cNvSpPr txBox="1">
            <a:spLocks noChangeArrowheads="1"/>
          </p:cNvSpPr>
          <p:nvPr/>
        </p:nvSpPr>
        <p:spPr bwMode="auto">
          <a:xfrm>
            <a:off x="395288" y="4868863"/>
            <a:ext cx="80645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Calibri"/>
                <a:cs typeface="Calibri"/>
              </a:rPr>
              <a:t>C. Wenn </a:t>
            </a:r>
            <a:r>
              <a:rPr lang="en-US" i="1">
                <a:solidFill>
                  <a:schemeClr val="tx1"/>
                </a:solidFill>
                <a:latin typeface="Calibri"/>
                <a:cs typeface="Calibri"/>
              </a:rPr>
              <a:t>m</a:t>
            </a:r>
            <a:r>
              <a:rPr lang="en-US">
                <a:solidFill>
                  <a:schemeClr val="tx1"/>
                </a:solidFill>
                <a:latin typeface="Calibri"/>
                <a:cs typeface="Calibri"/>
              </a:rPr>
              <a:t> (in diesem Fall 6.75) innerhalb dieses Intervalls fällt, ist das Ergebnis 'nicht signifikant' (konsistent mit der Hypothese, dass wir im Durchschnitt mit 6 Silben pro Sekunde sprechen).</a:t>
            </a:r>
            <a:endParaRPr lang="de-DE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6" grpId="0"/>
      <p:bldP spid="1638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447800" y="228600"/>
            <a:ext cx="57007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sz="2600" dirty="0">
                <a:solidFill>
                  <a:schemeClr val="accent2"/>
                </a:solidFill>
              </a:rPr>
              <a:t>A.</a:t>
            </a:r>
            <a:r>
              <a:rPr lang="de-DE" sz="2600" dirty="0" smtClean="0">
                <a:solidFill>
                  <a:schemeClr val="accent2"/>
                </a:solidFill>
              </a:rPr>
              <a:t> </a:t>
            </a:r>
            <a:r>
              <a:rPr lang="de-DE" sz="2600" dirty="0" err="1" smtClean="0">
                <a:solidFill>
                  <a:schemeClr val="accent2"/>
                </a:solidFill>
              </a:rPr>
              <a:t>shut</a:t>
            </a:r>
            <a:r>
              <a:rPr lang="de-DE" sz="2600" dirty="0" smtClean="0">
                <a:solidFill>
                  <a:schemeClr val="accent2"/>
                </a:solidFill>
              </a:rPr>
              <a:t>: die Einschätzung von </a:t>
            </a:r>
            <a:r>
              <a:rPr lang="de-DE" sz="2600" dirty="0" smtClean="0">
                <a:solidFill>
                  <a:schemeClr val="accent2"/>
                </a:solidFill>
                <a:latin typeface="Symbol" charset="2"/>
                <a:cs typeface="Symbol" charset="2"/>
              </a:rPr>
              <a:t>s</a:t>
            </a:r>
            <a:endParaRPr lang="de-DE" sz="2600" dirty="0">
              <a:solidFill>
                <a:schemeClr val="accent2"/>
              </a:solidFill>
              <a:latin typeface="Symbol" charset="2"/>
              <a:cs typeface="Symbol" charset="2"/>
            </a:endParaRPr>
          </a:p>
        </p:txBody>
      </p:sp>
      <p:graphicFrame>
        <p:nvGraphicFramePr>
          <p:cNvPr id="152591" name="Object 2"/>
          <p:cNvGraphicFramePr>
            <a:graphicFrameLocks noChangeAspect="1"/>
          </p:cNvGraphicFramePr>
          <p:nvPr/>
        </p:nvGraphicFramePr>
        <p:xfrm>
          <a:off x="4356100" y="836613"/>
          <a:ext cx="3149600" cy="1387475"/>
        </p:xfrm>
        <a:graphic>
          <a:graphicData uri="http://schemas.openxmlformats.org/presentationml/2006/ole">
            <p:oleObj spid="_x0000_s20482" name="Equation" r:id="rId3" imgW="7315200" imgH="3225800" progId="Equation.3">
              <p:embed/>
            </p:oleObj>
          </a:graphicData>
        </a:graphic>
      </p:graphicFrame>
      <p:sp>
        <p:nvSpPr>
          <p:cNvPr id="20485" name="Text Box 17"/>
          <p:cNvSpPr txBox="1">
            <a:spLocks noChangeArrowheads="1"/>
          </p:cNvSpPr>
          <p:nvPr/>
        </p:nvSpPr>
        <p:spPr bwMode="auto">
          <a:xfrm>
            <a:off x="663575" y="9271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900113" y="836613"/>
          <a:ext cx="1720850" cy="1184275"/>
        </p:xfrm>
        <a:graphic>
          <a:graphicData uri="http://schemas.openxmlformats.org/presentationml/2006/ole">
            <p:oleObj spid="_x0000_s20483" name="Equation" r:id="rId4" imgW="7315200" imgH="5029200" progId="Equation.3">
              <p:embed/>
            </p:oleObj>
          </a:graphicData>
        </a:graphic>
      </p:graphicFrame>
      <p:grpSp>
        <p:nvGrpSpPr>
          <p:cNvPr id="20486" name="Group 20"/>
          <p:cNvGrpSpPr>
            <a:grpSpLocks/>
          </p:cNvGrpSpPr>
          <p:nvPr/>
        </p:nvGrpSpPr>
        <p:grpSpPr bwMode="auto">
          <a:xfrm>
            <a:off x="323850" y="2276475"/>
            <a:ext cx="7993063" cy="1187450"/>
            <a:chOff x="204" y="1117"/>
            <a:chExt cx="5035" cy="748"/>
          </a:xfrm>
        </p:grpSpPr>
        <p:sp>
          <p:nvSpPr>
            <p:cNvPr id="20494" name="Text Box 9"/>
            <p:cNvSpPr txBox="1">
              <a:spLocks noChangeArrowheads="1"/>
            </p:cNvSpPr>
            <p:nvPr/>
          </p:nvSpPr>
          <p:spPr bwMode="auto">
            <a:xfrm>
              <a:off x="204" y="1117"/>
              <a:ext cx="5035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solidFill>
                    <a:schemeClr val="tx1"/>
                  </a:solidFill>
                </a:rPr>
                <a:t>Aber das können wir nicht berechnen, weil wir </a:t>
              </a:r>
              <a:r>
                <a:rPr lang="de-DE" dirty="0">
                  <a:solidFill>
                    <a:schemeClr val="tx1"/>
                  </a:solidFill>
                  <a:latin typeface="Symbol" charset="2"/>
                </a:rPr>
                <a:t>s</a:t>
              </a:r>
              <a:r>
                <a:rPr lang="de-DE" dirty="0">
                  <a:solidFill>
                    <a:schemeClr val="tx1"/>
                  </a:solidFill>
                </a:rPr>
                <a:t> nicht wissen! Wir können aber </a:t>
              </a:r>
              <a:r>
                <a:rPr lang="de-DE" b="1" dirty="0">
                  <a:solidFill>
                    <a:schemeClr val="tx1"/>
                  </a:solidFill>
                  <a:latin typeface="Symbol" charset="2"/>
                </a:rPr>
                <a:t>s</a:t>
              </a:r>
              <a:r>
                <a:rPr lang="de-DE" dirty="0">
                  <a:solidFill>
                    <a:schemeClr val="tx1"/>
                  </a:solidFill>
                </a:rPr>
                <a:t> oder </a:t>
              </a:r>
              <a:r>
                <a:rPr lang="de-DE" b="1" dirty="0">
                  <a:solidFill>
                    <a:schemeClr val="tx1"/>
                  </a:solidFill>
                </a:rPr>
                <a:t>unsere beste Einschätzung</a:t>
              </a:r>
              <a:r>
                <a:rPr lang="de-DE" dirty="0">
                  <a:solidFill>
                    <a:schemeClr val="tx1"/>
                  </a:solidFill>
                </a:rPr>
                <a:t> von </a:t>
              </a:r>
              <a:r>
                <a:rPr lang="de-DE" dirty="0">
                  <a:solidFill>
                    <a:schemeClr val="tx1"/>
                  </a:solidFill>
                  <a:latin typeface="Symbol" charset="2"/>
                </a:rPr>
                <a:t>s</a:t>
              </a:r>
              <a:r>
                <a:rPr lang="de-DE" dirty="0">
                  <a:solidFill>
                    <a:schemeClr val="tx1"/>
                  </a:solidFill>
                </a:rPr>
                <a:t> berechnen</a:t>
              </a:r>
            </a:p>
          </p:txBody>
        </p:sp>
        <p:sp>
          <p:nvSpPr>
            <p:cNvPr id="20495" name="Text Box 12"/>
            <p:cNvSpPr txBox="1">
              <a:spLocks noChangeArrowheads="1"/>
            </p:cNvSpPr>
            <p:nvPr/>
          </p:nvSpPr>
          <p:spPr bwMode="auto">
            <a:xfrm>
              <a:off x="2381" y="1298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b="1">
                  <a:solidFill>
                    <a:schemeClr val="tx1"/>
                  </a:solidFill>
                </a:rPr>
                <a:t>^</a:t>
              </a: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323850" y="3716338"/>
            <a:ext cx="7993063" cy="2114550"/>
            <a:chOff x="204" y="2341"/>
            <a:chExt cx="5035" cy="1332"/>
          </a:xfrm>
        </p:grpSpPr>
        <p:sp>
          <p:nvSpPr>
            <p:cNvPr id="20488" name="Text Box 19"/>
            <p:cNvSpPr txBox="1">
              <a:spLocks noChangeArrowheads="1"/>
            </p:cNvSpPr>
            <p:nvPr/>
          </p:nvSpPr>
          <p:spPr bwMode="auto">
            <a:xfrm>
              <a:off x="249" y="2750"/>
              <a:ext cx="14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Für diesen Fall:</a:t>
              </a:r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20489" name="Text Box 21"/>
            <p:cNvSpPr txBox="1">
              <a:spLocks noChangeArrowheads="1"/>
            </p:cNvSpPr>
            <p:nvPr/>
          </p:nvSpPr>
          <p:spPr bwMode="auto">
            <a:xfrm>
              <a:off x="2018" y="2750"/>
              <a:ext cx="317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pl-PL"/>
                <a:t>w</a:t>
              </a:r>
              <a:r>
                <a:rPr lang="en-US"/>
                <a:t>erte</a:t>
              </a:r>
              <a:endParaRPr lang="pl-PL"/>
            </a:p>
            <a:p>
              <a:pPr>
                <a:spcBef>
                  <a:spcPct val="0"/>
                </a:spcBef>
              </a:pPr>
              <a:r>
                <a:rPr lang="pl-PL">
                  <a:solidFill>
                    <a:schemeClr val="tx1"/>
                  </a:solidFill>
                </a:rPr>
                <a:t> </a:t>
              </a:r>
              <a:r>
                <a:rPr lang="pl-PL">
                  <a:solidFill>
                    <a:schemeClr val="bg2"/>
                  </a:solidFill>
                </a:rPr>
                <a:t>[1]  6  5  6  9  6  5  6  8  5  6 10  9</a:t>
              </a:r>
              <a:endParaRPr lang="de-DE">
                <a:solidFill>
                  <a:schemeClr val="bg2"/>
                </a:solidFill>
              </a:endParaRPr>
            </a:p>
          </p:txBody>
        </p:sp>
        <p:sp>
          <p:nvSpPr>
            <p:cNvPr id="20490" name="Text Box 22"/>
            <p:cNvSpPr txBox="1">
              <a:spLocks noChangeArrowheads="1"/>
            </p:cNvSpPr>
            <p:nvPr/>
          </p:nvSpPr>
          <p:spPr bwMode="auto">
            <a:xfrm>
              <a:off x="2018" y="3385"/>
              <a:ext cx="149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 err="1"/>
                <a:t>shut</a:t>
              </a:r>
              <a:r>
                <a:rPr lang="de-DE" dirty="0"/>
                <a:t> </a:t>
              </a:r>
              <a:r>
                <a:rPr lang="en-US" dirty="0"/>
                <a:t>= </a:t>
              </a:r>
              <a:r>
                <a:rPr lang="en-US" dirty="0" err="1"/>
                <a:t>sd(werte</a:t>
              </a:r>
              <a:r>
                <a:rPr lang="en-US" dirty="0"/>
                <a:t>)</a:t>
              </a:r>
              <a:endParaRPr lang="de-DE" dirty="0"/>
            </a:p>
          </p:txBody>
        </p:sp>
        <p:grpSp>
          <p:nvGrpSpPr>
            <p:cNvPr id="20491" name="Group 24"/>
            <p:cNvGrpSpPr>
              <a:grpSpLocks/>
            </p:cNvGrpSpPr>
            <p:nvPr/>
          </p:nvGrpSpPr>
          <p:grpSpPr bwMode="auto">
            <a:xfrm>
              <a:off x="204" y="2341"/>
              <a:ext cx="5035" cy="334"/>
              <a:chOff x="204" y="2341"/>
              <a:chExt cx="5035" cy="334"/>
            </a:xfrm>
          </p:grpSpPr>
          <p:sp>
            <p:nvSpPr>
              <p:cNvPr id="20492" name="Text Box 16"/>
              <p:cNvSpPr txBox="1">
                <a:spLocks noChangeArrowheads="1"/>
              </p:cNvSpPr>
              <p:nvPr/>
            </p:nvSpPr>
            <p:spPr bwMode="auto">
              <a:xfrm>
                <a:off x="204" y="2387"/>
                <a:ext cx="503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de-DE">
                    <a:solidFill>
                      <a:schemeClr val="tx1"/>
                    </a:solidFill>
                  </a:rPr>
                  <a:t>In R kann </a:t>
                </a:r>
                <a:r>
                  <a:rPr lang="de-DE">
                    <a:solidFill>
                      <a:schemeClr val="tx1"/>
                    </a:solidFill>
                    <a:latin typeface="Symbol" charset="2"/>
                  </a:rPr>
                  <a:t>s</a:t>
                </a:r>
                <a:r>
                  <a:rPr lang="de-DE">
                    <a:solidFill>
                      <a:schemeClr val="tx1"/>
                    </a:solidFill>
                  </a:rPr>
                  <a:t> ganz einfach mit </a:t>
                </a:r>
                <a:r>
                  <a:rPr lang="de-DE"/>
                  <a:t>sd()</a:t>
                </a:r>
                <a:r>
                  <a:rPr lang="de-DE">
                    <a:solidFill>
                      <a:schemeClr val="tx1"/>
                    </a:solidFill>
                  </a:rPr>
                  <a:t> berechnet werden.</a:t>
                </a:r>
              </a:p>
            </p:txBody>
          </p:sp>
          <p:sp>
            <p:nvSpPr>
              <p:cNvPr id="20493" name="Text Box 23"/>
              <p:cNvSpPr txBox="1">
                <a:spLocks noChangeArrowheads="1"/>
              </p:cNvSpPr>
              <p:nvPr/>
            </p:nvSpPr>
            <p:spPr bwMode="auto">
              <a:xfrm>
                <a:off x="1066" y="2341"/>
                <a:ext cx="20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>
                    <a:solidFill>
                      <a:schemeClr val="tx1"/>
                    </a:solidFill>
                  </a:rPr>
                  <a:t>^</a:t>
                </a:r>
                <a:endParaRPr lang="de-DE">
                  <a:solidFill>
                    <a:schemeClr val="tx1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13"/>
          <p:cNvSpPr txBox="1">
            <a:spLocks noChangeArrowheads="1"/>
          </p:cNvSpPr>
          <p:nvPr/>
        </p:nvSpPr>
        <p:spPr bwMode="auto">
          <a:xfrm>
            <a:off x="539750" y="36449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endParaRPr lang="de-DE">
              <a:solidFill>
                <a:schemeClr val="tx1"/>
              </a:solidFill>
            </a:endParaRPr>
          </a:p>
        </p:txBody>
      </p:sp>
      <p:sp>
        <p:nvSpPr>
          <p:cNvPr id="21508" name="Text Box 17"/>
          <p:cNvSpPr txBox="1">
            <a:spLocks noChangeArrowheads="1"/>
          </p:cNvSpPr>
          <p:nvPr/>
        </p:nvSpPr>
        <p:spPr bwMode="auto">
          <a:xfrm>
            <a:off x="631825" y="3625850"/>
            <a:ext cx="59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>
                <a:solidFill>
                  <a:schemeClr val="tx1"/>
                </a:solidFill>
              </a:rPr>
              <a:t>SE</a:t>
            </a:r>
          </a:p>
        </p:txBody>
      </p:sp>
      <p:sp>
        <p:nvSpPr>
          <p:cNvPr id="21509" name="Text Box 18"/>
          <p:cNvSpPr txBox="1">
            <a:spLocks noChangeArrowheads="1"/>
          </p:cNvSpPr>
          <p:nvPr/>
        </p:nvSpPr>
        <p:spPr bwMode="auto">
          <a:xfrm>
            <a:off x="755650" y="3357563"/>
            <a:ext cx="327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>
                <a:solidFill>
                  <a:schemeClr val="tx1"/>
                </a:solidFill>
              </a:rPr>
              <a:t>^</a:t>
            </a:r>
          </a:p>
        </p:txBody>
      </p:sp>
      <p:sp>
        <p:nvSpPr>
          <p:cNvPr id="21510" name="Text Box 19"/>
          <p:cNvSpPr txBox="1">
            <a:spLocks noChangeArrowheads="1"/>
          </p:cNvSpPr>
          <p:nvPr/>
        </p:nvSpPr>
        <p:spPr bwMode="auto">
          <a:xfrm>
            <a:off x="1692275" y="3500438"/>
            <a:ext cx="446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>
                <a:solidFill>
                  <a:schemeClr val="tx1"/>
                </a:solidFill>
              </a:rPr>
              <a:t>= </a:t>
            </a: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3954463" y="3133725"/>
          <a:ext cx="785812" cy="1651000"/>
        </p:xfrm>
        <a:graphic>
          <a:graphicData uri="http://schemas.openxmlformats.org/presentationml/2006/ole">
            <p:oleObj spid="_x0000_s21506" name="Equation" r:id="rId3" imgW="7315200" imgH="15328900" progId="Equation.3">
              <p:embed/>
            </p:oleObj>
          </a:graphicData>
        </a:graphic>
      </p:graphicFrame>
      <p:sp>
        <p:nvSpPr>
          <p:cNvPr id="21511" name="Text Box 25"/>
          <p:cNvSpPr txBox="1">
            <a:spLocks noChangeArrowheads="1"/>
          </p:cNvSpPr>
          <p:nvPr/>
        </p:nvSpPr>
        <p:spPr bwMode="auto">
          <a:xfrm>
            <a:off x="468313" y="4868863"/>
            <a:ext cx="3071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 dirty="0" err="1"/>
              <a:t>SEhut</a:t>
            </a:r>
            <a:r>
              <a:rPr lang="de-DE" dirty="0"/>
              <a:t> = shut/sqrt(12)</a:t>
            </a:r>
          </a:p>
        </p:txBody>
      </p:sp>
      <p:sp>
        <p:nvSpPr>
          <p:cNvPr id="21512" name="Text Box 26"/>
          <p:cNvSpPr txBox="1">
            <a:spLocks noChangeArrowheads="1"/>
          </p:cNvSpPr>
          <p:nvPr/>
        </p:nvSpPr>
        <p:spPr bwMode="auto">
          <a:xfrm>
            <a:off x="468313" y="5445125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 </a:t>
            </a:r>
            <a:r>
              <a:rPr lang="de-DE">
                <a:solidFill>
                  <a:schemeClr val="bg2"/>
                </a:solidFill>
              </a:rPr>
              <a:t>0.5093817</a:t>
            </a:r>
          </a:p>
        </p:txBody>
      </p:sp>
      <p:sp>
        <p:nvSpPr>
          <p:cNvPr id="21513" name="Text Box 27"/>
          <p:cNvSpPr txBox="1">
            <a:spLocks noChangeArrowheads="1"/>
          </p:cNvSpPr>
          <p:nvPr/>
        </p:nvSpPr>
        <p:spPr bwMode="auto">
          <a:xfrm>
            <a:off x="395288" y="908050"/>
            <a:ext cx="50403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pl-PL"/>
              <a:t>w</a:t>
            </a:r>
            <a:r>
              <a:rPr lang="en-US"/>
              <a:t>erte</a:t>
            </a:r>
            <a:endParaRPr lang="pl-PL"/>
          </a:p>
          <a:p>
            <a:pPr>
              <a:spcBef>
                <a:spcPct val="0"/>
              </a:spcBef>
            </a:pPr>
            <a:r>
              <a:rPr lang="pl-PL">
                <a:solidFill>
                  <a:schemeClr val="tx1"/>
                </a:solidFill>
              </a:rPr>
              <a:t> </a:t>
            </a:r>
            <a:r>
              <a:rPr lang="pl-PL">
                <a:solidFill>
                  <a:schemeClr val="bg2"/>
                </a:solidFill>
              </a:rPr>
              <a:t>[1]  6  5  6  9  6  5  6  8  5  6 10  9</a:t>
            </a:r>
            <a:endParaRPr lang="de-DE">
              <a:solidFill>
                <a:schemeClr val="bg2"/>
              </a:solidFill>
            </a:endParaRPr>
          </a:p>
        </p:txBody>
      </p:sp>
      <p:sp>
        <p:nvSpPr>
          <p:cNvPr id="21514" name="Text Box 28"/>
          <p:cNvSpPr txBox="1">
            <a:spLocks noChangeArrowheads="1"/>
          </p:cNvSpPr>
          <p:nvPr/>
        </p:nvSpPr>
        <p:spPr bwMode="auto">
          <a:xfrm>
            <a:off x="539750" y="1844675"/>
            <a:ext cx="2378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/>
              <a:t>shut </a:t>
            </a:r>
            <a:r>
              <a:rPr lang="en-US"/>
              <a:t>= sd(werte)</a:t>
            </a:r>
            <a:endParaRPr lang="de-DE"/>
          </a:p>
        </p:txBody>
      </p:sp>
      <p:sp>
        <p:nvSpPr>
          <p:cNvPr id="21515" name="Text Box 29"/>
          <p:cNvSpPr txBox="1">
            <a:spLocks noChangeArrowheads="1"/>
          </p:cNvSpPr>
          <p:nvPr/>
        </p:nvSpPr>
        <p:spPr bwMode="auto">
          <a:xfrm>
            <a:off x="468313" y="2565400"/>
            <a:ext cx="698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Einschätzung</a:t>
            </a:r>
            <a:r>
              <a:rPr lang="en-US" dirty="0">
                <a:solidFill>
                  <a:schemeClr val="tx1"/>
                </a:solidFill>
              </a:rPr>
              <a:t> des Standard-</a:t>
            </a:r>
            <a:r>
              <a:rPr lang="en-US" dirty="0" smtClean="0">
                <a:solidFill>
                  <a:schemeClr val="tx1"/>
                </a:solidFill>
              </a:rPr>
              <a:t>Errors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1516" name="Text Box 30"/>
          <p:cNvSpPr txBox="1">
            <a:spLocks noChangeArrowheads="1"/>
          </p:cNvSpPr>
          <p:nvPr/>
        </p:nvSpPr>
        <p:spPr bwMode="auto">
          <a:xfrm>
            <a:off x="395288" y="260350"/>
            <a:ext cx="748823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2600" dirty="0">
                <a:solidFill>
                  <a:schemeClr val="accent2"/>
                </a:solidFill>
              </a:rPr>
              <a:t>A.</a:t>
            </a:r>
            <a:r>
              <a:rPr lang="de-DE" sz="2600" dirty="0" smtClean="0">
                <a:solidFill>
                  <a:schemeClr val="accent2"/>
                </a:solidFill>
              </a:rPr>
              <a:t> </a:t>
            </a:r>
            <a:r>
              <a:rPr lang="de-DE" sz="2600" dirty="0" err="1" smtClean="0">
                <a:solidFill>
                  <a:schemeClr val="accent2"/>
                </a:solidFill>
              </a:rPr>
              <a:t>SEhut</a:t>
            </a:r>
            <a:r>
              <a:rPr lang="de-DE" sz="2600" dirty="0" smtClean="0">
                <a:solidFill>
                  <a:schemeClr val="accent2"/>
                </a:solidFill>
              </a:rPr>
              <a:t>: die Einschätzung von SE</a:t>
            </a:r>
            <a:endParaRPr lang="de-DE" sz="26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FF3300"/>
            </a:solidFill>
            <a:effectLst/>
            <a:latin typeface="Arial" charset="0"/>
            <a:ea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FF3300"/>
            </a:solidFill>
            <a:effectLst/>
            <a:latin typeface="Arial" charset="0"/>
            <a:ea typeface="Arial" charset="0"/>
            <a:cs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spcBef>
            <a:spcPts val="0"/>
          </a:spcBef>
          <a:defRPr b="1" dirty="0" err="1" smtClean="0">
            <a:solidFill>
              <a:schemeClr val="tx1"/>
            </a:solidFill>
            <a:latin typeface="Calibri"/>
            <a:cs typeface="Calibri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9767</TotalTime>
  <Words>2778</Words>
  <Application>Microsoft Macintosh PowerPoint</Application>
  <PresentationFormat>On-screen Show (4:3)</PresentationFormat>
  <Paragraphs>321</Paragraphs>
  <Slides>34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Default Design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</vt:vector>
  </TitlesOfParts>
  <Company> ipds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jmh</dc:creator>
  <cp:lastModifiedBy>Jonathan Harrington</cp:lastModifiedBy>
  <cp:revision>198</cp:revision>
  <dcterms:created xsi:type="dcterms:W3CDTF">2012-05-17T10:02:21Z</dcterms:created>
  <dcterms:modified xsi:type="dcterms:W3CDTF">2012-05-17T10:12:26Z</dcterms:modified>
</cp:coreProperties>
</file>