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346" r:id="rId3"/>
    <p:sldId id="330" r:id="rId4"/>
    <p:sldId id="331" r:id="rId5"/>
    <p:sldId id="332" r:id="rId6"/>
    <p:sldId id="333" r:id="rId7"/>
    <p:sldId id="334" r:id="rId8"/>
    <p:sldId id="343" r:id="rId9"/>
    <p:sldId id="342" r:id="rId10"/>
    <p:sldId id="341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6" autoAdjust="0"/>
    <p:restoredTop sz="98201" autoAdjust="0"/>
  </p:normalViewPr>
  <p:slideViewPr>
    <p:cSldViewPr snapToObjects="1">
      <p:cViewPr>
        <p:scale>
          <a:sx n="100" d="100"/>
          <a:sy n="100" d="100"/>
        </p:scale>
        <p:origin x="-1008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64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05.06.15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11832"/>
            <a:ext cx="5257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Einige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Kriterien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für</a:t>
            </a:r>
            <a:r>
              <a:rPr lang="en-AU" sz="2400" dirty="0" smtClean="0">
                <a:latin typeface="+mj-lt"/>
                <a:cs typeface="Arial"/>
              </a:rPr>
              <a:t> die </a:t>
            </a:r>
            <a:r>
              <a:rPr lang="en-AU" sz="2400" dirty="0" err="1" smtClean="0">
                <a:latin typeface="+mj-lt"/>
                <a:cs typeface="Arial"/>
              </a:rPr>
              <a:t>Durchführung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einer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Varianzanalyse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9022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99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dirty="0" smtClean="0">
                <a:latin typeface="Courier"/>
                <a:cs typeface="Courier"/>
              </a:rPr>
              <a:t>9.890888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$`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Mauchly's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Sphericity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`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4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3.342362e-08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4.370590e-03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3.120999e-03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01127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betroffenen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err="1" smtClean="0">
                <a:latin typeface="+mj-lt"/>
                <a:cs typeface="Arial"/>
              </a:rPr>
              <a:t>liegt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008000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-Epsilon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: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sollte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letzten</a:t>
            </a:r>
            <a:r>
              <a:rPr lang="en-GB" sz="2400" dirty="0" smtClean="0">
                <a:latin typeface="+mj-lt"/>
                <a:cs typeface="Arial"/>
              </a:rPr>
              <a:t> Fall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H-F-Epsilon &gt; 1 </a:t>
            </a:r>
            <a:r>
              <a:rPr lang="en-GB" sz="2400" dirty="0" err="1" smtClean="0">
                <a:latin typeface="+mj-lt"/>
                <a:cs typeface="Arial"/>
              </a:rPr>
              <a:t>sein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dann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einfach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ursprünglichen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nehmen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d.h</a:t>
            </a:r>
            <a:r>
              <a:rPr lang="en-GB" sz="2400" dirty="0" smtClean="0">
                <a:latin typeface="+mj-lt"/>
                <a:cs typeface="Arial"/>
              </a:rPr>
              <a:t>. </a:t>
            </a:r>
            <a:r>
              <a:rPr lang="en-GB" sz="2400" dirty="0" err="1" smtClean="0">
                <a:latin typeface="+mj-lt"/>
                <a:cs typeface="Arial"/>
              </a:rPr>
              <a:t>keine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Korrektur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einsetzen</a:t>
            </a:r>
            <a:r>
              <a:rPr lang="en-GB" sz="2400" dirty="0" smtClean="0">
                <a:latin typeface="+mj-lt"/>
                <a:cs typeface="Arial"/>
              </a:rPr>
              <a:t>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991492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] ➞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F[1.4, </a:t>
            </a:r>
            <a:r>
              <a:rPr lang="en-GB" sz="2400" dirty="0" smtClean="0">
                <a:latin typeface="+mj-lt"/>
                <a:cs typeface="Arial"/>
              </a:rPr>
              <a:t>  13.7]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324600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×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 </a:t>
            </a:r>
            <a:r>
              <a:rPr lang="en-GB" sz="2400" dirty="0" smtClean="0">
                <a:cs typeface="Arial"/>
              </a:rPr>
              <a:t>F[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400" dirty="0" smtClean="0"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400" dirty="0" smtClean="0">
                <a:cs typeface="Arial"/>
              </a:rPr>
              <a:t>] ➞  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F[1.4, 13.7]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800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800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ourier"/>
                <a:cs typeface="Courier"/>
              </a:rPr>
              <a:t>9.890888</a:t>
            </a:r>
            <a:r>
              <a:rPr lang="en-GB" sz="2000" b="1" dirty="0" smtClean="0">
                <a:solidFill>
                  <a:srgbClr val="00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1.4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</a:t>
            </a:r>
            <a:r>
              <a:rPr lang="en-GB" sz="2400" dirty="0" smtClean="0">
                <a:latin typeface="+mj-lt"/>
                <a:cs typeface="Arial"/>
              </a:rPr>
              <a:t>] = 78.5, 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p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(F[1.4, 13.7] = 9.9, 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p &lt; 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0.01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851" y="0"/>
            <a:ext cx="402988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ANOVA und </a:t>
            </a:r>
            <a:r>
              <a:rPr lang="en-GB" sz="2400" dirty="0" err="1" smtClean="0">
                <a:latin typeface="+mj-lt"/>
                <a:cs typeface="Arial"/>
              </a:rPr>
              <a:t>Versuchspersonen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65712" y="794265"/>
            <a:ext cx="1447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Between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75471" y="78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Within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112702" y="1251465"/>
            <a:ext cx="3962400" cy="5299502"/>
            <a:chOff x="5112702" y="1251465"/>
            <a:chExt cx="3962400" cy="5299502"/>
          </a:xfrm>
        </p:grpSpPr>
        <p:grpSp>
          <p:nvGrpSpPr>
            <p:cNvPr id="54" name="Group 53"/>
            <p:cNvGrpSpPr/>
            <p:nvPr/>
          </p:nvGrpSpPr>
          <p:grpSpPr>
            <a:xfrm>
              <a:off x="5346263" y="3841254"/>
              <a:ext cx="3124200" cy="923330"/>
              <a:chOff x="5338961" y="3771752"/>
              <a:chExt cx="3124200" cy="923330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6329561" y="3771752"/>
                <a:ext cx="1685013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geht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nicht</a:t>
                </a:r>
                <a:endParaRPr lang="en-GB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338961" y="4233417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Sn</a:t>
                </a:r>
                <a:r>
                  <a:rPr lang="en-GB" sz="2400" dirty="0" smtClean="0">
                    <a:latin typeface="+mj-lt"/>
                    <a:cs typeface="Arial"/>
                  </a:rPr>
                  <a:t>		0		1		1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46263" y="4811762"/>
              <a:ext cx="3333233" cy="1739205"/>
              <a:chOff x="5338961" y="4742260"/>
              <a:chExt cx="3333233" cy="1739205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5338961" y="4742260"/>
                <a:ext cx="3333233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muss </a:t>
                </a:r>
                <a:r>
                  <a:rPr lang="en-GB" sz="2400" dirty="0" err="1" smtClean="0">
                    <a:latin typeface="+mj-lt"/>
                    <a:cs typeface="Arial"/>
                  </a:rPr>
                  <a:t>gemittelt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werden</a:t>
                </a:r>
                <a:endParaRPr lang="en-GB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491361" y="5410200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Sn</a:t>
                </a:r>
                <a:r>
                  <a:rPr lang="en-GB" sz="2400" dirty="0" smtClean="0">
                    <a:latin typeface="+mj-lt"/>
                    <a:cs typeface="Arial"/>
                  </a:rPr>
                  <a:t>		4		4		4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867400" y="6019800"/>
                <a:ext cx="25957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(</a:t>
                </a:r>
                <a:r>
                  <a:rPr lang="en-GB" sz="2400" dirty="0" err="1" smtClean="0">
                    <a:latin typeface="+mj-lt"/>
                    <a:cs typeface="Arial"/>
                  </a:rPr>
                  <a:t>nächste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Folie</a:t>
                </a:r>
                <a:r>
                  <a:rPr lang="en-GB" sz="2400" dirty="0" smtClean="0">
                    <a:latin typeface="+mj-lt"/>
                    <a:cs typeface="Arial"/>
                  </a:rPr>
                  <a:t>)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112702" y="125146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Ein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Stufe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Vpn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46263" y="2603182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S1		1		1		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46263" y="2834014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S2		1		1		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46263" y="3049219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S3		1		1		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46263" y="3439149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1		1		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46263" y="2224415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i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e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a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27263" y="1957863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Anzahl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der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Werte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99144" y="3208316"/>
              <a:ext cx="62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...</a:t>
              </a:r>
              <a:endParaRPr lang="en-GB" sz="2400" dirty="0" err="1" smtClean="0">
                <a:latin typeface="+mj-lt"/>
                <a:cs typeface="Arial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3934" y="1251465"/>
            <a:ext cx="4443360" cy="5610999"/>
            <a:chOff x="63934" y="1251465"/>
            <a:chExt cx="4443360" cy="5610999"/>
          </a:xfrm>
        </p:grpSpPr>
        <p:sp>
          <p:nvSpPr>
            <p:cNvPr id="39" name="TextBox 38"/>
            <p:cNvSpPr txBox="1"/>
            <p:nvPr/>
          </p:nvSpPr>
          <p:spPr>
            <a:xfrm>
              <a:off x="63934" y="3064846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53214" y="2300614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81614" y="2977484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81614" y="3295679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16163" y="260094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7763" y="260094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16163" y="2973019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51488" y="2977484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3465" y="3295679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87763" y="327112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23636" y="3816697"/>
              <a:ext cx="4085829" cy="1819870"/>
              <a:chOff x="216334" y="3747195"/>
              <a:chExt cx="4085829" cy="181987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910749" y="3747195"/>
                <a:ext cx="2708236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latin typeface="+mj-lt"/>
                    <a:cs typeface="Arial"/>
                  </a:rPr>
                  <a:t>geht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meistens</a:t>
                </a:r>
                <a:r>
                  <a:rPr lang="en-GB" sz="2400" dirty="0" smtClean="0">
                    <a:latin typeface="+mj-lt"/>
                    <a:cs typeface="Arial"/>
                  </a:rPr>
                  <a:t> </a:t>
                </a:r>
                <a:r>
                  <a:rPr lang="en-GB" sz="2400" dirty="0" err="1" smtClean="0">
                    <a:latin typeface="+mj-lt"/>
                    <a:cs typeface="Arial"/>
                  </a:rPr>
                  <a:t>nicht</a:t>
                </a:r>
                <a:endParaRPr lang="en-GB" sz="2400" dirty="0" smtClean="0">
                  <a:latin typeface="+mj-lt"/>
                  <a:cs typeface="Arial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16334" y="4874567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rgbClr val="FF0000"/>
                    </a:solidFill>
                    <a:latin typeface="+mj-lt"/>
                    <a:cs typeface="Arial"/>
                  </a:rPr>
                  <a:t>Dialekt</a:t>
                </a:r>
                <a:endParaRPr lang="en-GB" sz="2400" dirty="0" smtClean="0">
                  <a:solidFill>
                    <a:srgbClr val="FF0000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705614" y="4110335"/>
                <a:ext cx="8382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  <a:latin typeface="+mj-lt"/>
                    <a:cs typeface="Arial"/>
                  </a:rPr>
                  <a:t>Alter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334014" y="4787205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BY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334014" y="5105400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SH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68563" y="441067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jung</a:t>
                </a:r>
                <a:endParaRPr lang="en-GB" sz="2400" dirty="0" smtClean="0">
                  <a:solidFill>
                    <a:schemeClr val="accent6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540163" y="441067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alt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168563" y="4782740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503888" y="4787205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175865" y="5105400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540163" y="5080843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2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30938" y="5405734"/>
              <a:ext cx="4085829" cy="1456730"/>
              <a:chOff x="223636" y="5336232"/>
              <a:chExt cx="4085829" cy="145673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23636" y="6100464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rgbClr val="FF0000"/>
                    </a:solidFill>
                    <a:latin typeface="+mj-lt"/>
                    <a:cs typeface="Arial"/>
                  </a:rPr>
                  <a:t>Dialekt</a:t>
                </a:r>
                <a:endParaRPr lang="en-GB" sz="2400" dirty="0" smtClean="0">
                  <a:solidFill>
                    <a:srgbClr val="FF0000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712916" y="5336232"/>
                <a:ext cx="8382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  <a:latin typeface="+mj-lt"/>
                    <a:cs typeface="Arial"/>
                  </a:rPr>
                  <a:t>Alter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341316" y="6013102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BY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341316" y="6331297"/>
                <a:ext cx="834549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79646"/>
                    </a:solidFill>
                    <a:latin typeface="+mj-lt"/>
                    <a:cs typeface="Arial"/>
                  </a:rPr>
                  <a:t>SH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175865" y="5636567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err="1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jung</a:t>
                </a:r>
                <a:endParaRPr lang="en-GB" sz="2400" dirty="0" smtClean="0">
                  <a:solidFill>
                    <a:schemeClr val="accent6"/>
                  </a:solidFill>
                  <a:latin typeface="+mj-lt"/>
                  <a:cs typeface="Arial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547465" y="5636567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chemeClr val="accent6"/>
                    </a:solidFill>
                    <a:latin typeface="+mj-lt"/>
                    <a:cs typeface="Arial"/>
                  </a:rPr>
                  <a:t>alt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175865" y="6008637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4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3511190" y="6013102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11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183167" y="6331297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6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547465" y="6306740"/>
                <a:ext cx="5297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  <a:cs typeface="Arial"/>
                  </a:rPr>
                  <a:t>3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29416" y="1251465"/>
              <a:ext cx="4377878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  <a:cs typeface="Arial"/>
                </a:rPr>
                <a:t>Die </a:t>
              </a:r>
              <a:r>
                <a:rPr lang="en-US" sz="2400" dirty="0" err="1" smtClean="0">
                  <a:latin typeface="+mj-lt"/>
                  <a:cs typeface="Arial"/>
                </a:rPr>
                <a:t>selbe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Anzahl</a:t>
              </a:r>
              <a:r>
                <a:rPr lang="en-US" sz="2400" dirty="0" smtClean="0">
                  <a:latin typeface="+mj-lt"/>
                  <a:cs typeface="Arial"/>
                </a:rPr>
                <a:t> (</a:t>
              </a:r>
              <a:r>
                <a:rPr lang="en-US" sz="2400" dirty="0" err="1" smtClean="0">
                  <a:latin typeface="+mj-lt"/>
                  <a:cs typeface="Arial"/>
                </a:rPr>
                <a:t>meistens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mindestens</a:t>
              </a:r>
              <a:r>
                <a:rPr lang="en-US" sz="2400" dirty="0">
                  <a:latin typeface="+mj-lt"/>
                  <a:cs typeface="Arial"/>
                </a:rPr>
                <a:t> </a:t>
              </a:r>
              <a:r>
                <a:rPr lang="en-US" sz="2400" dirty="0" smtClean="0">
                  <a:latin typeface="+mj-lt"/>
                  <a:cs typeface="Arial"/>
                </a:rPr>
                <a:t>5) pro </a:t>
              </a:r>
              <a:r>
                <a:rPr lang="en-US" sz="2400" dirty="0" err="1" smtClean="0">
                  <a:latin typeface="+mj-lt"/>
                  <a:cs typeface="Arial"/>
                </a:rPr>
                <a:t>Stufen-Kombination</a:t>
              </a:r>
              <a:r>
                <a:rPr lang="en-US" sz="2400" smtClean="0">
                  <a:latin typeface="+mj-lt"/>
                  <a:cs typeface="Arial"/>
                </a:rPr>
                <a:t> ( =balanced </a:t>
              </a:r>
              <a:r>
                <a:rPr lang="en-US" sz="2400" dirty="0" smtClean="0">
                  <a:latin typeface="+mj-lt"/>
                  <a:cs typeface="Arial"/>
                </a:rPr>
                <a:t>design)</a:t>
              </a:r>
              <a:endParaRPr lang="en-US" sz="2400" dirty="0" smtClean="0">
                <a:latin typeface="+mj-lt"/>
                <a:cs typeface="Arial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39498" y="461665"/>
            <a:ext cx="715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Zwei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Bedingungen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f</a:t>
            </a:r>
            <a:r>
              <a:rPr lang="en-US" sz="2400" dirty="0" err="1" smtClean="0">
                <a:latin typeface="+mj-lt"/>
                <a:cs typeface="Arial"/>
              </a:rPr>
              <a:t>ür</a:t>
            </a:r>
            <a:r>
              <a:rPr lang="en-US" sz="2400" dirty="0" smtClean="0">
                <a:latin typeface="+mj-lt"/>
                <a:cs typeface="Arial"/>
              </a:rPr>
              <a:t> die </a:t>
            </a:r>
            <a:r>
              <a:rPr lang="en-US" sz="2400" dirty="0" err="1" smtClean="0">
                <a:latin typeface="+mj-lt"/>
                <a:cs typeface="Arial"/>
              </a:rPr>
              <a:t>Durchführung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eines</a:t>
            </a:r>
            <a:r>
              <a:rPr lang="en-US" sz="2400" dirty="0" smtClean="0">
                <a:latin typeface="+mj-lt"/>
                <a:cs typeface="Arial"/>
              </a:rPr>
              <a:t> ANOVAS</a:t>
            </a:r>
            <a:endParaRPr lang="en-US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147" y="1364397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Englische und spanische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produzierten /i, e, a/ zu 2 Sprechgeschwindigkeiten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28600" y="2195394"/>
            <a:ext cx="8558886" cy="4158863"/>
            <a:chOff x="228600" y="2195394"/>
            <a:chExt cx="8558886" cy="4158863"/>
          </a:xfrm>
        </p:grpSpPr>
        <p:grpSp>
          <p:nvGrpSpPr>
            <p:cNvPr id="40" name="Group 39"/>
            <p:cNvGrpSpPr/>
            <p:nvPr/>
          </p:nvGrpSpPr>
          <p:grpSpPr>
            <a:xfrm>
              <a:off x="310147" y="3534856"/>
              <a:ext cx="8477339" cy="2819401"/>
              <a:chOff x="310147" y="3534856"/>
              <a:chExt cx="8477339" cy="28194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787109" y="4222889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cs typeface="Arial"/>
                  </a:rPr>
                  <a:t>Vpn</a:t>
                </a:r>
                <a:endParaRPr lang="de-DE" sz="2400" dirty="0" smtClean="0">
                  <a:cs typeface="Arial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710786" y="5592256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21536" y="5592256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607733" y="5592256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71248" y="4908689"/>
                <a:ext cx="786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lang.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37677" y="4908689"/>
                <a:ext cx="1052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schnell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37302" y="4908689"/>
                <a:ext cx="18661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Sprechtempo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44925" y="5592256"/>
                <a:ext cx="8795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Vokal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79418" y="3534856"/>
                <a:ext cx="1187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Sprache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71248" y="3534856"/>
                <a:ext cx="2549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engl. oder </a:t>
                </a:r>
                <a:r>
                  <a:rPr lang="de-DE" sz="2400" dirty="0" err="1" smtClean="0">
                    <a:cs typeface="Arial"/>
                  </a:rPr>
                  <a:t>span</a:t>
                </a:r>
                <a:r>
                  <a:rPr lang="de-DE" sz="2400" dirty="0" smtClean="0">
                    <a:cs typeface="Arial"/>
                  </a:rPr>
                  <a:t>.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5400000">
                <a:off x="5129686" y="5556712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</p:cNvCxnSpPr>
              <p:nvPr/>
            </p:nvCxnSpPr>
            <p:spPr>
              <a:xfrm rot="5400000">
                <a:off x="4880845" y="5360758"/>
                <a:ext cx="374305" cy="3934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343497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527604" y="5592255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38354" y="5592255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24551" y="5592255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6946504" y="5556711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6713931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7160315" y="5344488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endCxn id="4" idx="2"/>
              </p:cNvCxnSpPr>
              <p:nvPr/>
            </p:nvCxnSpPr>
            <p:spPr>
              <a:xfrm flipV="1">
                <a:off x="5297283" y="4684554"/>
                <a:ext cx="831176" cy="3743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6153255" y="4684554"/>
                <a:ext cx="855972" cy="3743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5947110" y="4181214"/>
                <a:ext cx="376536" cy="71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60431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386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20174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7761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4716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5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93476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6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0147" y="3996521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39243" y="4597192"/>
                <a:ext cx="984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634086" y="4518762"/>
                <a:ext cx="8153400" cy="1588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28600" y="2195394"/>
              <a:ext cx="8105851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r>
                <a:rPr lang="de-DE" sz="2400" dirty="0" smtClean="0">
                  <a:latin typeface="+mj-lt"/>
                  <a:cs typeface="Arial"/>
                </a:rPr>
                <a:t>: Vokal (3 Stufen) und Sprechgeschwindigkeit (2 Stufen)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Daher: 3 × 2 = 6 </a:t>
              </a:r>
              <a:r>
                <a:rPr lang="de-DE" sz="2400" dirty="0" err="1" smtClean="0">
                  <a:latin typeface="+mj-lt"/>
                  <a:cs typeface="Arial"/>
                </a:rPr>
                <a:t>within-Werte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(ein Wert pro </a:t>
              </a:r>
              <a:r>
                <a:rPr lang="de-DE" sz="2400" dirty="0" err="1" smtClean="0">
                  <a:latin typeface="+mj-lt"/>
                  <a:cs typeface="Arial"/>
                </a:rPr>
                <a:t>within-Stufe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).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0147" y="533400"/>
            <a:ext cx="799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es </a:t>
            </a:r>
            <a:r>
              <a:rPr lang="de-DE" sz="2400" i="1" dirty="0" err="1" smtClean="0">
                <a:latin typeface="+mj-lt"/>
                <a:cs typeface="Arial"/>
              </a:rPr>
              <a:t>n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-Stufen gibt, dann müssen es </a:t>
            </a:r>
            <a:r>
              <a:rPr lang="de-DE" sz="2400" i="1" dirty="0" err="1" smtClean="0">
                <a:latin typeface="+mj-lt"/>
                <a:cs typeface="Arial"/>
              </a:rPr>
              <a:t>n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sein, einen Wert pro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-Stufe </a:t>
            </a:r>
            <a:r>
              <a:rPr lang="de-DE" sz="2400" dirty="0" err="1" smtClean="0">
                <a:latin typeface="+mj-lt"/>
                <a:cs typeface="Arial"/>
              </a:rPr>
              <a:t>z.B</a:t>
            </a:r>
            <a:r>
              <a:rPr lang="de-DE" sz="2400" dirty="0" smtClean="0">
                <a:latin typeface="+mj-lt"/>
                <a:cs typeface="Arial"/>
              </a:rPr>
              <a:t>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696" y="533400"/>
            <a:ext cx="840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mehrere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/i, e, a/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</a:t>
            </a:r>
            <a:r>
              <a:rPr lang="de-DE" sz="2400" dirty="0" err="1" smtClean="0">
                <a:latin typeface="+mj-lt"/>
                <a:cs typeface="Arial"/>
              </a:rPr>
              <a:t>within-Stufe</a:t>
            </a:r>
            <a:r>
              <a:rPr lang="de-DE" sz="2400" dirty="0" smtClean="0">
                <a:latin typeface="+mj-lt"/>
                <a:cs typeface="Arial"/>
              </a:rPr>
              <a:t> sind in einem ANOVA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en-AU" sz="2400" dirty="0" err="1" smtClean="0">
                <a:latin typeface="+mj-lt"/>
                <a:cs typeface="Arial"/>
              </a:rPr>
              <a:t>einen</a:t>
            </a:r>
            <a:r>
              <a:rPr lang="en-AU" sz="2400" dirty="0" smtClean="0">
                <a:latin typeface="+mj-lt"/>
                <a:cs typeface="Arial"/>
              </a:rPr>
              <a:t> Wert pro within-</a:t>
            </a:r>
            <a:r>
              <a:rPr lang="en-AU" sz="2400" dirty="0" err="1" smtClean="0">
                <a:latin typeface="+mj-lt"/>
                <a:cs typeface="Arial"/>
              </a:rPr>
              <a:t>Stufe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haben (6 </a:t>
            </a:r>
            <a:r>
              <a:rPr lang="de-DE" sz="2400" b="1" dirty="0" smtClean="0">
                <a:latin typeface="+mj-lt"/>
                <a:cs typeface="Arial"/>
              </a:rPr>
              <a:t>Mittelwerte</a:t>
            </a:r>
            <a:r>
              <a:rPr lang="de-DE" sz="2400" dirty="0" smtClean="0">
                <a:latin typeface="+mj-lt"/>
                <a:cs typeface="Arial"/>
              </a:rPr>
              <a:t>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Inwiefern wird F2 vom Alter und Wort beeinflusst?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83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read.table(file.path(pfadu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table(Vpn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interaction(Wort</a:t>
            </a:r>
            <a:r>
              <a:rPr lang="en-US" sz="2400" dirty="0" smtClean="0">
                <a:solidFill>
                  <a:srgbClr val="FF0000"/>
                </a:solidFill>
              </a:rPr>
              <a:t>, Alter)))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1676400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9       10        10          0         0          0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  <a:endParaRPr lang="en-GB" sz="1600" dirty="0" err="1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66701" y="2356245"/>
            <a:ext cx="8153400" cy="1015663"/>
            <a:chOff x="266701" y="2356245"/>
            <a:chExt cx="8153400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66701" y="239446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dim(ssbm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701" y="2856131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[1] 36  4</a:t>
              </a:r>
              <a:endParaRPr lang="en-GB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5101" y="2356245"/>
              <a:ext cx="5715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head(ssbm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  <a:p>
              <a:r>
                <a:rPr lang="en-US" dirty="0" smtClean="0"/>
                <a:t> </a:t>
              </a:r>
              <a:r>
                <a:rPr lang="pl-PL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pl-PL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Wort</a:t>
              </a:r>
              <a:r>
                <a:rPr lang="pl-PL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Alter  </a:t>
              </a:r>
              <a:r>
                <a:rPr lang="pl-PL" dirty="0" err="1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Vpn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       F2</a:t>
              </a:r>
            </a:p>
            <a:p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1 </a:t>
              </a:r>
              <a:r>
                <a:rPr lang="pl-PL" dirty="0" err="1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swoop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  alt </a:t>
              </a:r>
              <a:r>
                <a:rPr lang="pl-PL" dirty="0" err="1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arkn</a:t>
              </a:r>
              <a:r>
                <a:rPr lang="pl-PL" dirty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10.527359</a:t>
              </a:r>
              <a:endParaRPr lang="en-US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58179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2. </a:t>
            </a:r>
            <a:r>
              <a:rPr lang="en-GB" sz="2400" dirty="0" err="1" smtClean="0">
                <a:latin typeface="+mj-lt"/>
                <a:cs typeface="Arial"/>
              </a:rPr>
              <a:t>Über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Wort-Wiederholungen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aggregate()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mitteln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1" y="168086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ssbm</a:t>
            </a:r>
            <a:r>
              <a:rPr lang="en-US" sz="2400" dirty="0" smtClean="0">
                <a:solidFill>
                  <a:srgbClr val="FF0000"/>
                </a:solidFill>
              </a:rPr>
              <a:t> = aggregate(F2 ~ </a:t>
            </a:r>
            <a:r>
              <a:rPr lang="en-US" sz="2400" dirty="0" err="1" smtClean="0">
                <a:solidFill>
                  <a:srgbClr val="FF0000"/>
                </a:solidFill>
              </a:rPr>
              <a:t>Wort</a:t>
            </a:r>
            <a:r>
              <a:rPr lang="en-US" sz="2400" dirty="0" smtClean="0">
                <a:solidFill>
                  <a:srgbClr val="FF0000"/>
                </a:solidFill>
              </a:rPr>
              <a:t> *  Alter *  </a:t>
            </a:r>
            <a:r>
              <a:rPr lang="en-US" sz="2400" dirty="0" err="1" smtClean="0">
                <a:solidFill>
                  <a:srgbClr val="FF0000"/>
                </a:solidFill>
              </a:rPr>
              <a:t>Vpn</a:t>
            </a:r>
            <a:r>
              <a:rPr lang="en-US" sz="2400" dirty="0" smtClean="0">
                <a:solidFill>
                  <a:srgbClr val="FF0000"/>
                </a:solidFill>
              </a:rPr>
              <a:t>, mean, data = </a:t>
            </a:r>
            <a:r>
              <a:rPr lang="en-US" sz="2400" dirty="0" err="1" smtClean="0">
                <a:solidFill>
                  <a:srgbClr val="FF0000"/>
                </a:solidFill>
              </a:rPr>
              <a:t>ssb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5589" y="995064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abhängige Variable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57501" y="1452264"/>
            <a:ext cx="801688" cy="313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10101" y="897759"/>
            <a:ext cx="2986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alle anderen Variablen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036536" y="1143254"/>
            <a:ext cx="321441" cy="753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404983" y="1482273"/>
            <a:ext cx="321440" cy="75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4878089" y="991311"/>
            <a:ext cx="321440" cy="1057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75654" y="3393389"/>
            <a:ext cx="8686800" cy="1785104"/>
            <a:chOff x="175654" y="3393389"/>
            <a:chExt cx="8686800" cy="1785104"/>
          </a:xfrm>
        </p:grpSpPr>
        <p:sp>
          <p:nvSpPr>
            <p:cNvPr id="21" name="TextBox 20"/>
            <p:cNvSpPr txBox="1"/>
            <p:nvPr/>
          </p:nvSpPr>
          <p:spPr>
            <a:xfrm>
              <a:off x="266701" y="3393389"/>
              <a:ext cx="781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with(ssbm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table(Vpn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interaction(Wort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Alter)))</a:t>
              </a:r>
              <a:endParaRPr lang="de-DE" sz="2400" dirty="0" smtClean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5654" y="3855054"/>
              <a:ext cx="868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Vpn</a:t>
              </a:r>
              <a:r>
                <a:rPr lang="en-US" sz="1600" dirty="0" smtClean="0">
                  <a:latin typeface="Courier"/>
                  <a:cs typeface="Courier"/>
                </a:rPr>
                <a:t>    </a:t>
              </a:r>
              <a:r>
                <a:rPr lang="en-US" sz="1600" dirty="0" err="1" smtClean="0">
                  <a:latin typeface="Courier"/>
                  <a:cs typeface="Courier"/>
                </a:rPr>
                <a:t>swoop.alt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used.alt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who'd.alt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swoop.jung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used.jung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who'd.jung</a:t>
              </a:r>
              <a:r>
                <a:rPr lang="en-US" sz="1600" dirty="0" smtClean="0">
                  <a:latin typeface="Courier"/>
                  <a:cs typeface="Courier"/>
                </a:rPr>
                <a:t>  </a:t>
              </a:r>
              <a:r>
                <a:rPr lang="en-US" sz="1600" dirty="0" err="1" smtClean="0">
                  <a:latin typeface="Courier"/>
                  <a:cs typeface="Courier"/>
                </a:rPr>
                <a:t>arkn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  </a:t>
              </a:r>
              <a:r>
                <a:rPr lang="en-US" sz="1600" dirty="0" err="1" smtClean="0">
                  <a:latin typeface="Courier"/>
                  <a:cs typeface="Courier"/>
                </a:rPr>
                <a:t>elwi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  </a:t>
              </a:r>
              <a:r>
                <a:rPr lang="en-US" sz="1600" dirty="0" err="1" smtClean="0">
                  <a:latin typeface="Courier"/>
                  <a:cs typeface="Courier"/>
                </a:rPr>
                <a:t>frwa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...</a:t>
              </a:r>
              <a:endParaRPr lang="en-GB" sz="1600" dirty="0" err="1" smtClean="0">
                <a:latin typeface="Courier"/>
                <a:cs typeface="Courier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43447" y="5939135"/>
            <a:ext cx="586581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4. </a:t>
            </a:r>
            <a:r>
              <a:rPr lang="en-GB" sz="2400" dirty="0" err="1" smtClean="0">
                <a:latin typeface="+mj-lt"/>
                <a:cs typeface="Arial"/>
              </a:rPr>
              <a:t>Anova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üblich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durchführen</a:t>
            </a:r>
            <a:endParaRPr lang="en-GB" sz="2400" dirty="0" smtClean="0">
              <a:latin typeface="+mj-lt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446" y="5398591"/>
            <a:ext cx="7681353" cy="1317425"/>
            <a:chOff x="243446" y="5665452"/>
            <a:chExt cx="7096731" cy="1125180"/>
          </a:xfrm>
        </p:grpSpPr>
        <p:sp>
          <p:nvSpPr>
            <p:cNvPr id="28" name="TextBox 27"/>
            <p:cNvSpPr txBox="1"/>
            <p:nvPr/>
          </p:nvSpPr>
          <p:spPr>
            <a:xfrm>
              <a:off x="243446" y="6396335"/>
              <a:ext cx="7096731" cy="394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.(F2),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between = .(Alter))</a:t>
              </a:r>
              <a:endParaRPr lang="en-GB" sz="2400" dirty="0" err="1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446" y="5665452"/>
              <a:ext cx="6969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bwplot</a:t>
              </a:r>
              <a:r>
                <a:rPr lang="en-US" sz="2400" dirty="0">
                  <a:solidFill>
                    <a:srgbClr val="FF0000"/>
                  </a:solidFill>
                </a:rPr>
                <a:t>(F2 ~ Alter | </a:t>
              </a:r>
              <a:r>
                <a:rPr lang="en-US" sz="2400" dirty="0" err="1">
                  <a:solidFill>
                    <a:srgbClr val="FF0000"/>
                  </a:solidFill>
                </a:rPr>
                <a:t>Wort</a:t>
              </a:r>
              <a:r>
                <a:rPr lang="en-US" sz="2400" dirty="0">
                  <a:solidFill>
                    <a:srgbClr val="FF0000"/>
                  </a:solidFill>
                </a:rPr>
                <a:t>, data = </a:t>
              </a:r>
              <a:r>
                <a:rPr lang="en-US" sz="2400" dirty="0" err="1">
                  <a:solidFill>
                    <a:srgbClr val="FF0000"/>
                  </a:solidFill>
                </a:rPr>
                <a:t>ssbm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447" y="5080663"/>
            <a:ext cx="209630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3. </a:t>
            </a:r>
            <a:r>
              <a:rPr lang="en-GB" sz="2400" dirty="0" err="1" smtClean="0">
                <a:latin typeface="+mj-lt"/>
                <a:cs typeface="Arial"/>
              </a:rPr>
              <a:t>Abbildung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423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ist die Annahme, dass die Unterschiede zwischen den Stufen eines </a:t>
            </a:r>
            <a:r>
              <a:rPr lang="de-DE" sz="2400" dirty="0" err="1" smtClean="0">
                <a:latin typeface="+mj-lt"/>
                <a:cs typeface="Arial"/>
              </a:rPr>
              <a:t>within-Faktors</a:t>
            </a:r>
            <a:r>
              <a:rPr lang="de-DE" sz="2400" dirty="0" smtClean="0">
                <a:latin typeface="+mj-lt"/>
                <a:cs typeface="Arial"/>
              </a:rPr>
              <a:t> dieselbe Varianz haben.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95229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werden die Wahrscheinlichkeiten durch Änderungen in den Freiheitsgraden nach oben gesetzt.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kommt nur dann vor, wenn ein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-Faktor mehr als 2 Stufen hat.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Man </a:t>
            </a:r>
            <a:r>
              <a:rPr lang="en-GB" sz="2400" dirty="0" err="1" smtClean="0">
                <a:latin typeface="+mj-lt"/>
                <a:cs typeface="Arial"/>
              </a:rPr>
              <a:t>soll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grundsätzlich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für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10595</TotalTime>
  <Words>1278</Words>
  <Application>Microsoft Macintosh PowerPoint</Application>
  <PresentationFormat>On-screen Show (4:3)</PresentationFormat>
  <Paragraphs>224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142</cp:revision>
  <dcterms:created xsi:type="dcterms:W3CDTF">2014-06-05T17:13:35Z</dcterms:created>
  <dcterms:modified xsi:type="dcterms:W3CDTF">2015-06-05T07:52:30Z</dcterms:modified>
</cp:coreProperties>
</file>