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86" r:id="rId3"/>
    <p:sldId id="331" r:id="rId4"/>
    <p:sldId id="332" r:id="rId5"/>
    <p:sldId id="333" r:id="rId6"/>
    <p:sldId id="334" r:id="rId7"/>
    <p:sldId id="315" r:id="rId8"/>
    <p:sldId id="350" r:id="rId9"/>
    <p:sldId id="316" r:id="rId10"/>
    <p:sldId id="336" r:id="rId11"/>
    <p:sldId id="314" r:id="rId12"/>
    <p:sldId id="337" r:id="rId13"/>
    <p:sldId id="339" r:id="rId14"/>
    <p:sldId id="340" r:id="rId15"/>
    <p:sldId id="341" r:id="rId16"/>
    <p:sldId id="345" r:id="rId17"/>
    <p:sldId id="343" r:id="rId18"/>
    <p:sldId id="308" r:id="rId19"/>
    <p:sldId id="309" r:id="rId20"/>
    <p:sldId id="347" r:id="rId21"/>
    <p:sldId id="348" r:id="rId22"/>
    <p:sldId id="349" r:id="rId23"/>
    <p:sldId id="321" r:id="rId24"/>
    <p:sldId id="322" r:id="rId25"/>
    <p:sldId id="323" r:id="rId26"/>
    <p:sldId id="351" r:id="rId2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93" d="100"/>
          <a:sy n="93" d="100"/>
        </p:scale>
        <p:origin x="1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5C66B-D03E-F64F-934B-70A92DAF1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7F71-2F01-3449-B583-6BFF02B1CF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0CD2-B9B0-984C-BC42-F78DF7EFD0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B0CB0-94D7-8F4B-B1F4-B22C635160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DEA0-87BF-8B46-B447-06BEE2F14E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C170-BCBD-6740-9D94-BC0BE25185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2541-49C3-5147-8E5A-E6C9FC2F40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281A7-ABE7-C348-86B9-D8BFC3B7F1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F6F6-DCE0-7640-B655-5DD4849A87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56F1-58CE-C740-B7CC-165010A438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961F-7A3D-AD45-8911-21F2788B70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F3A5649-AA74-B546-B577-0488DF163D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anpass.hum.ku.dk/ng/papers/nordic_prosody_1_1978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.ucl.ac.uk/home/johnm/oi/oi6.htm" TargetMode="External"/><Relationship Id="rId2" Type="http://schemas.openxmlformats.org/officeDocument/2006/relationships/hyperlink" Target="http://www.phon.ucl.ac.uk/ptlc/proceedings/ptlcpaper_41e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90800" y="22860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Modelle der Intonation</a:t>
            </a:r>
            <a:endParaRPr lang="de-DE" dirty="0">
              <a:solidFill>
                <a:schemeClr val="accent2"/>
              </a:solidFill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6670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Schule: Kritikpunkte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09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Bedeutung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und Intonation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296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Paralinguistische</a:t>
            </a:r>
            <a:r>
              <a:rPr lang="de-DE" dirty="0">
                <a:latin typeface="Calibri"/>
                <a:cs typeface="Calibri"/>
              </a:rPr>
              <a:t> (verärgert vs. fröhlich) und linguistische (Aussage vs. Frage) Informationen werden durch die selben Einheiten kodiert. Jedoch haben sie ganz andere Wirkungen auf f0 (siehe vorige Vorlesung).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745" y="320760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Das System oft kaum auf andere Sprachen/Dialekten übertragbar.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745" y="275040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Eng bezogen auf Englisch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Keine Empirie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953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Keine Auseinandersetzung mit der Grundfrequenz. Das System ist daher für die Sprachsynthese nicht geeignet.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Schule: Kritikpunkte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52400" y="4572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Keine </a:t>
            </a:r>
            <a:r>
              <a:rPr lang="de-DE" dirty="0" err="1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Grenztöne</a:t>
            </a:r>
            <a:endParaRPr lang="de-DE" dirty="0">
              <a:solidFill>
                <a:srgbClr val="0000FF"/>
              </a:solidFill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Jedoch scheint 'steigend' von </a:t>
            </a:r>
            <a:r>
              <a:rPr lang="de-DE" dirty="0" err="1">
                <a:latin typeface="Calibri"/>
                <a:cs typeface="Calibri"/>
              </a:rPr>
              <a:t>fallend-steigend</a:t>
            </a:r>
            <a:r>
              <a:rPr lang="de-DE" dirty="0">
                <a:latin typeface="Calibri"/>
                <a:cs typeface="Calibri"/>
              </a:rPr>
              <a:t> unmittelbar mit der letzten Silbe verknüpft zu sein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667" y="1727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30000" dirty="0" err="1">
                <a:latin typeface="Calibri"/>
                <a:cs typeface="Calibri"/>
              </a:rPr>
              <a:t>V</a:t>
            </a:r>
            <a:r>
              <a:rPr lang="de-DE" dirty="0" err="1">
                <a:latin typeface="Calibri"/>
                <a:cs typeface="Calibri"/>
              </a:rPr>
              <a:t>Melanie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1867" y="1727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30000" dirty="0" err="1">
                <a:latin typeface="Calibri"/>
                <a:cs typeface="Calibri"/>
              </a:rPr>
              <a:t>V</a:t>
            </a:r>
            <a:r>
              <a:rPr lang="de-DE" dirty="0" err="1">
                <a:latin typeface="Calibri"/>
                <a:cs typeface="Calibri"/>
              </a:rPr>
              <a:t>Melanie</a:t>
            </a:r>
            <a:r>
              <a:rPr lang="de-DE" dirty="0">
                <a:latin typeface="Calibri"/>
                <a:cs typeface="Calibri"/>
              </a:rPr>
              <a:t> fährt nach London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618067" y="2226733"/>
            <a:ext cx="965200" cy="522623"/>
          </a:xfrm>
          <a:custGeom>
            <a:avLst/>
            <a:gdLst>
              <a:gd name="connsiteX0" fmla="*/ 0 w 965200"/>
              <a:gd name="connsiteY0" fmla="*/ 0 h 522623"/>
              <a:gd name="connsiteX1" fmla="*/ 245533 w 965200"/>
              <a:gd name="connsiteY1" fmla="*/ 8467 h 522623"/>
              <a:gd name="connsiteX2" fmla="*/ 287867 w 965200"/>
              <a:gd name="connsiteY2" fmla="*/ 67734 h 522623"/>
              <a:gd name="connsiteX3" fmla="*/ 304800 w 965200"/>
              <a:gd name="connsiteY3" fmla="*/ 101600 h 522623"/>
              <a:gd name="connsiteX4" fmla="*/ 338667 w 965200"/>
              <a:gd name="connsiteY4" fmla="*/ 169334 h 522623"/>
              <a:gd name="connsiteX5" fmla="*/ 364067 w 965200"/>
              <a:gd name="connsiteY5" fmla="*/ 321734 h 522623"/>
              <a:gd name="connsiteX6" fmla="*/ 389467 w 965200"/>
              <a:gd name="connsiteY6" fmla="*/ 431800 h 522623"/>
              <a:gd name="connsiteX7" fmla="*/ 406400 w 965200"/>
              <a:gd name="connsiteY7" fmla="*/ 482600 h 522623"/>
              <a:gd name="connsiteX8" fmla="*/ 423333 w 965200"/>
              <a:gd name="connsiteY8" fmla="*/ 508000 h 522623"/>
              <a:gd name="connsiteX9" fmla="*/ 795867 w 965200"/>
              <a:gd name="connsiteY9" fmla="*/ 482600 h 522623"/>
              <a:gd name="connsiteX10" fmla="*/ 846667 w 965200"/>
              <a:gd name="connsiteY10" fmla="*/ 440267 h 522623"/>
              <a:gd name="connsiteX11" fmla="*/ 872067 w 965200"/>
              <a:gd name="connsiteY11" fmla="*/ 423334 h 522623"/>
              <a:gd name="connsiteX12" fmla="*/ 931333 w 965200"/>
              <a:gd name="connsiteY12" fmla="*/ 355600 h 522623"/>
              <a:gd name="connsiteX13" fmla="*/ 965200 w 965200"/>
              <a:gd name="connsiteY13" fmla="*/ 304800 h 5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5200" h="522623">
                <a:moveTo>
                  <a:pt x="0" y="0"/>
                </a:moveTo>
                <a:cubicBezTo>
                  <a:pt x="81844" y="2822"/>
                  <a:pt x="163800" y="3358"/>
                  <a:pt x="245533" y="8467"/>
                </a:cubicBezTo>
                <a:cubicBezTo>
                  <a:pt x="287046" y="11062"/>
                  <a:pt x="269751" y="31501"/>
                  <a:pt x="287867" y="67734"/>
                </a:cubicBezTo>
                <a:cubicBezTo>
                  <a:pt x="293511" y="79023"/>
                  <a:pt x="300113" y="89882"/>
                  <a:pt x="304800" y="101600"/>
                </a:cubicBezTo>
                <a:cubicBezTo>
                  <a:pt x="330743" y="166459"/>
                  <a:pt x="306211" y="136878"/>
                  <a:pt x="338667" y="169334"/>
                </a:cubicBezTo>
                <a:cubicBezTo>
                  <a:pt x="350704" y="265634"/>
                  <a:pt x="342669" y="214745"/>
                  <a:pt x="364067" y="321734"/>
                </a:cubicBezTo>
                <a:cubicBezTo>
                  <a:pt x="370786" y="355328"/>
                  <a:pt x="379249" y="401145"/>
                  <a:pt x="389467" y="431800"/>
                </a:cubicBezTo>
                <a:cubicBezTo>
                  <a:pt x="395111" y="448733"/>
                  <a:pt x="396499" y="467748"/>
                  <a:pt x="406400" y="482600"/>
                </a:cubicBezTo>
                <a:lnTo>
                  <a:pt x="423333" y="508000"/>
                </a:lnTo>
                <a:cubicBezTo>
                  <a:pt x="505623" y="505714"/>
                  <a:pt x="685805" y="522623"/>
                  <a:pt x="795867" y="482600"/>
                </a:cubicBezTo>
                <a:cubicBezTo>
                  <a:pt x="818246" y="474462"/>
                  <a:pt x="829350" y="454697"/>
                  <a:pt x="846667" y="440267"/>
                </a:cubicBezTo>
                <a:cubicBezTo>
                  <a:pt x="854484" y="433753"/>
                  <a:pt x="863600" y="428978"/>
                  <a:pt x="872067" y="423334"/>
                </a:cubicBezTo>
                <a:cubicBezTo>
                  <a:pt x="911577" y="364067"/>
                  <a:pt x="889000" y="383823"/>
                  <a:pt x="931333" y="355600"/>
                </a:cubicBezTo>
                <a:lnTo>
                  <a:pt x="965200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eform 16"/>
          <p:cNvSpPr/>
          <p:nvPr/>
        </p:nvSpPr>
        <p:spPr>
          <a:xfrm>
            <a:off x="3276600" y="2209800"/>
            <a:ext cx="1126067" cy="499533"/>
          </a:xfrm>
          <a:custGeom>
            <a:avLst/>
            <a:gdLst>
              <a:gd name="connsiteX0" fmla="*/ 0 w 1126067"/>
              <a:gd name="connsiteY0" fmla="*/ 0 h 499533"/>
              <a:gd name="connsiteX1" fmla="*/ 93134 w 1126067"/>
              <a:gd name="connsiteY1" fmla="*/ 8467 h 499533"/>
              <a:gd name="connsiteX2" fmla="*/ 287867 w 1126067"/>
              <a:gd name="connsiteY2" fmla="*/ 16933 h 499533"/>
              <a:gd name="connsiteX3" fmla="*/ 313267 w 1126067"/>
              <a:gd name="connsiteY3" fmla="*/ 33867 h 499533"/>
              <a:gd name="connsiteX4" fmla="*/ 338667 w 1126067"/>
              <a:gd name="connsiteY4" fmla="*/ 42333 h 499533"/>
              <a:gd name="connsiteX5" fmla="*/ 406400 w 1126067"/>
              <a:gd name="connsiteY5" fmla="*/ 127000 h 499533"/>
              <a:gd name="connsiteX6" fmla="*/ 423334 w 1126067"/>
              <a:gd name="connsiteY6" fmla="*/ 177800 h 499533"/>
              <a:gd name="connsiteX7" fmla="*/ 431800 w 1126067"/>
              <a:gd name="connsiteY7" fmla="*/ 203200 h 499533"/>
              <a:gd name="connsiteX8" fmla="*/ 440267 w 1126067"/>
              <a:gd name="connsiteY8" fmla="*/ 262467 h 499533"/>
              <a:gd name="connsiteX9" fmla="*/ 448734 w 1126067"/>
              <a:gd name="connsiteY9" fmla="*/ 287867 h 499533"/>
              <a:gd name="connsiteX10" fmla="*/ 457200 w 1126067"/>
              <a:gd name="connsiteY10" fmla="*/ 321733 h 499533"/>
              <a:gd name="connsiteX11" fmla="*/ 482600 w 1126067"/>
              <a:gd name="connsiteY11" fmla="*/ 389467 h 499533"/>
              <a:gd name="connsiteX12" fmla="*/ 491067 w 1126067"/>
              <a:gd name="connsiteY12" fmla="*/ 431800 h 499533"/>
              <a:gd name="connsiteX13" fmla="*/ 499534 w 1126067"/>
              <a:gd name="connsiteY13" fmla="*/ 457200 h 499533"/>
              <a:gd name="connsiteX14" fmla="*/ 524934 w 1126067"/>
              <a:gd name="connsiteY14" fmla="*/ 465667 h 499533"/>
              <a:gd name="connsiteX15" fmla="*/ 567267 w 1126067"/>
              <a:gd name="connsiteY15" fmla="*/ 474133 h 499533"/>
              <a:gd name="connsiteX16" fmla="*/ 618067 w 1126067"/>
              <a:gd name="connsiteY16" fmla="*/ 499533 h 499533"/>
              <a:gd name="connsiteX17" fmla="*/ 829734 w 1126067"/>
              <a:gd name="connsiteY17" fmla="*/ 491067 h 499533"/>
              <a:gd name="connsiteX18" fmla="*/ 922867 w 1126067"/>
              <a:gd name="connsiteY18" fmla="*/ 482600 h 499533"/>
              <a:gd name="connsiteX19" fmla="*/ 1083734 w 1126067"/>
              <a:gd name="connsiteY19" fmla="*/ 491067 h 499533"/>
              <a:gd name="connsiteX20" fmla="*/ 1126067 w 1126067"/>
              <a:gd name="connsiteY20" fmla="*/ 491067 h 4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26067" h="499533">
                <a:moveTo>
                  <a:pt x="0" y="0"/>
                </a:moveTo>
                <a:cubicBezTo>
                  <a:pt x="31045" y="2822"/>
                  <a:pt x="62015" y="6637"/>
                  <a:pt x="93134" y="8467"/>
                </a:cubicBezTo>
                <a:cubicBezTo>
                  <a:pt x="157994" y="12282"/>
                  <a:pt x="223323" y="9486"/>
                  <a:pt x="287867" y="16933"/>
                </a:cubicBezTo>
                <a:cubicBezTo>
                  <a:pt x="297976" y="18099"/>
                  <a:pt x="304165" y="29316"/>
                  <a:pt x="313267" y="33867"/>
                </a:cubicBezTo>
                <a:cubicBezTo>
                  <a:pt x="321249" y="37858"/>
                  <a:pt x="330200" y="39511"/>
                  <a:pt x="338667" y="42333"/>
                </a:cubicBezTo>
                <a:cubicBezTo>
                  <a:pt x="361790" y="65456"/>
                  <a:pt x="395718" y="94956"/>
                  <a:pt x="406400" y="127000"/>
                </a:cubicBezTo>
                <a:lnTo>
                  <a:pt x="423334" y="177800"/>
                </a:lnTo>
                <a:lnTo>
                  <a:pt x="431800" y="203200"/>
                </a:lnTo>
                <a:cubicBezTo>
                  <a:pt x="434622" y="222956"/>
                  <a:pt x="436353" y="242898"/>
                  <a:pt x="440267" y="262467"/>
                </a:cubicBezTo>
                <a:cubicBezTo>
                  <a:pt x="442017" y="271218"/>
                  <a:pt x="446282" y="279286"/>
                  <a:pt x="448734" y="287867"/>
                </a:cubicBezTo>
                <a:cubicBezTo>
                  <a:pt x="451931" y="299055"/>
                  <a:pt x="453520" y="310694"/>
                  <a:pt x="457200" y="321733"/>
                </a:cubicBezTo>
                <a:cubicBezTo>
                  <a:pt x="464977" y="345064"/>
                  <a:pt x="476651" y="365673"/>
                  <a:pt x="482600" y="389467"/>
                </a:cubicBezTo>
                <a:cubicBezTo>
                  <a:pt x="486090" y="403428"/>
                  <a:pt x="487577" y="417839"/>
                  <a:pt x="491067" y="431800"/>
                </a:cubicBezTo>
                <a:cubicBezTo>
                  <a:pt x="493232" y="440458"/>
                  <a:pt x="493223" y="450889"/>
                  <a:pt x="499534" y="457200"/>
                </a:cubicBezTo>
                <a:cubicBezTo>
                  <a:pt x="505845" y="463511"/>
                  <a:pt x="516276" y="463502"/>
                  <a:pt x="524934" y="465667"/>
                </a:cubicBezTo>
                <a:cubicBezTo>
                  <a:pt x="538895" y="469157"/>
                  <a:pt x="553306" y="470643"/>
                  <a:pt x="567267" y="474133"/>
                </a:cubicBezTo>
                <a:cubicBezTo>
                  <a:pt x="595308" y="481143"/>
                  <a:pt x="593236" y="482980"/>
                  <a:pt x="618067" y="499533"/>
                </a:cubicBezTo>
                <a:lnTo>
                  <a:pt x="829734" y="491067"/>
                </a:lnTo>
                <a:cubicBezTo>
                  <a:pt x="860858" y="489338"/>
                  <a:pt x="891695" y="482600"/>
                  <a:pt x="922867" y="482600"/>
                </a:cubicBezTo>
                <a:cubicBezTo>
                  <a:pt x="976564" y="482600"/>
                  <a:pt x="1030084" y="488831"/>
                  <a:pt x="1083734" y="491067"/>
                </a:cubicBezTo>
                <a:cubicBezTo>
                  <a:pt x="1097833" y="491654"/>
                  <a:pt x="1111956" y="491067"/>
                  <a:pt x="1126067" y="4910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eform 17"/>
          <p:cNvSpPr/>
          <p:nvPr/>
        </p:nvSpPr>
        <p:spPr>
          <a:xfrm>
            <a:off x="4521200" y="2709333"/>
            <a:ext cx="287867" cy="8467"/>
          </a:xfrm>
          <a:custGeom>
            <a:avLst/>
            <a:gdLst>
              <a:gd name="connsiteX0" fmla="*/ 0 w 287867"/>
              <a:gd name="connsiteY0" fmla="*/ 8467 h 8467"/>
              <a:gd name="connsiteX1" fmla="*/ 287867 w 287867"/>
              <a:gd name="connsiteY1" fmla="*/ 0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7867" h="8467">
                <a:moveTo>
                  <a:pt x="0" y="8467"/>
                </a:moveTo>
                <a:lnTo>
                  <a:pt x="287867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5198534" y="2717100"/>
            <a:ext cx="338666" cy="26100"/>
          </a:xfrm>
          <a:custGeom>
            <a:avLst/>
            <a:gdLst>
              <a:gd name="connsiteX0" fmla="*/ 0 w 338666"/>
              <a:gd name="connsiteY0" fmla="*/ 700 h 26100"/>
              <a:gd name="connsiteX1" fmla="*/ 42333 w 338666"/>
              <a:gd name="connsiteY1" fmla="*/ 9167 h 26100"/>
              <a:gd name="connsiteX2" fmla="*/ 203200 w 338666"/>
              <a:gd name="connsiteY2" fmla="*/ 26100 h 26100"/>
              <a:gd name="connsiteX3" fmla="*/ 321733 w 338666"/>
              <a:gd name="connsiteY3" fmla="*/ 700 h 26100"/>
              <a:gd name="connsiteX4" fmla="*/ 338666 w 338666"/>
              <a:gd name="connsiteY4" fmla="*/ 700 h 2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666" h="26100">
                <a:moveTo>
                  <a:pt x="0" y="700"/>
                </a:moveTo>
                <a:cubicBezTo>
                  <a:pt x="14111" y="3522"/>
                  <a:pt x="28054" y="7382"/>
                  <a:pt x="42333" y="9167"/>
                </a:cubicBezTo>
                <a:cubicBezTo>
                  <a:pt x="95835" y="15855"/>
                  <a:pt x="203200" y="26100"/>
                  <a:pt x="203200" y="26100"/>
                </a:cubicBezTo>
                <a:cubicBezTo>
                  <a:pt x="254255" y="13336"/>
                  <a:pt x="272565" y="6846"/>
                  <a:pt x="321733" y="700"/>
                </a:cubicBezTo>
                <a:cubicBezTo>
                  <a:pt x="327334" y="0"/>
                  <a:pt x="333022" y="700"/>
                  <a:pt x="338666" y="7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eform 19"/>
          <p:cNvSpPr/>
          <p:nvPr/>
        </p:nvSpPr>
        <p:spPr>
          <a:xfrm>
            <a:off x="5748867" y="2743200"/>
            <a:ext cx="389467" cy="8467"/>
          </a:xfrm>
          <a:custGeom>
            <a:avLst/>
            <a:gdLst>
              <a:gd name="connsiteX0" fmla="*/ 0 w 389467"/>
              <a:gd name="connsiteY0" fmla="*/ 0 h 8467"/>
              <a:gd name="connsiteX1" fmla="*/ 25400 w 389467"/>
              <a:gd name="connsiteY1" fmla="*/ 8467 h 8467"/>
              <a:gd name="connsiteX2" fmla="*/ 389467 w 389467"/>
              <a:gd name="connsiteY2" fmla="*/ 0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467" h="8467">
                <a:moveTo>
                  <a:pt x="0" y="0"/>
                </a:moveTo>
                <a:cubicBezTo>
                  <a:pt x="8467" y="2822"/>
                  <a:pt x="16475" y="8467"/>
                  <a:pt x="25400" y="8467"/>
                </a:cubicBezTo>
                <a:cubicBezTo>
                  <a:pt x="146788" y="8467"/>
                  <a:pt x="389467" y="0"/>
                  <a:pt x="389467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eform 20"/>
          <p:cNvSpPr/>
          <p:nvPr/>
        </p:nvSpPr>
        <p:spPr>
          <a:xfrm>
            <a:off x="6324600" y="2501777"/>
            <a:ext cx="228600" cy="266823"/>
          </a:xfrm>
          <a:custGeom>
            <a:avLst/>
            <a:gdLst>
              <a:gd name="connsiteX0" fmla="*/ 0 w 228600"/>
              <a:gd name="connsiteY0" fmla="*/ 266823 h 266823"/>
              <a:gd name="connsiteX1" fmla="*/ 25400 w 228600"/>
              <a:gd name="connsiteY1" fmla="*/ 258356 h 266823"/>
              <a:gd name="connsiteX2" fmla="*/ 110067 w 228600"/>
              <a:gd name="connsiteY2" fmla="*/ 156756 h 266823"/>
              <a:gd name="connsiteX3" fmla="*/ 118534 w 228600"/>
              <a:gd name="connsiteY3" fmla="*/ 131356 h 266823"/>
              <a:gd name="connsiteX4" fmla="*/ 135467 w 228600"/>
              <a:gd name="connsiteY4" fmla="*/ 105956 h 266823"/>
              <a:gd name="connsiteX5" fmla="*/ 143934 w 228600"/>
              <a:gd name="connsiteY5" fmla="*/ 80556 h 266823"/>
              <a:gd name="connsiteX6" fmla="*/ 186267 w 228600"/>
              <a:gd name="connsiteY6" fmla="*/ 29756 h 266823"/>
              <a:gd name="connsiteX7" fmla="*/ 203200 w 228600"/>
              <a:gd name="connsiteY7" fmla="*/ 4356 h 266823"/>
              <a:gd name="connsiteX8" fmla="*/ 228600 w 228600"/>
              <a:gd name="connsiteY8" fmla="*/ 4356 h 26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" h="266823">
                <a:moveTo>
                  <a:pt x="0" y="266823"/>
                </a:moveTo>
                <a:cubicBezTo>
                  <a:pt x="8467" y="264001"/>
                  <a:pt x="18355" y="263835"/>
                  <a:pt x="25400" y="258356"/>
                </a:cubicBezTo>
                <a:cubicBezTo>
                  <a:pt x="46622" y="241850"/>
                  <a:pt x="100283" y="186107"/>
                  <a:pt x="110067" y="156756"/>
                </a:cubicBezTo>
                <a:cubicBezTo>
                  <a:pt x="112889" y="148289"/>
                  <a:pt x="114543" y="139338"/>
                  <a:pt x="118534" y="131356"/>
                </a:cubicBezTo>
                <a:cubicBezTo>
                  <a:pt x="123085" y="122255"/>
                  <a:pt x="130916" y="115057"/>
                  <a:pt x="135467" y="105956"/>
                </a:cubicBezTo>
                <a:cubicBezTo>
                  <a:pt x="139458" y="97974"/>
                  <a:pt x="139943" y="88538"/>
                  <a:pt x="143934" y="80556"/>
                </a:cubicBezTo>
                <a:cubicBezTo>
                  <a:pt x="159701" y="49023"/>
                  <a:pt x="162859" y="57845"/>
                  <a:pt x="186267" y="29756"/>
                </a:cubicBezTo>
                <a:cubicBezTo>
                  <a:pt x="192781" y="21939"/>
                  <a:pt x="194475" y="9591"/>
                  <a:pt x="203200" y="4356"/>
                </a:cubicBezTo>
                <a:cubicBezTo>
                  <a:pt x="210460" y="0"/>
                  <a:pt x="220133" y="4356"/>
                  <a:pt x="228600" y="435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381000" y="3276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Calibri"/>
              <a:cs typeface="Calibri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28600" y="29718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Keine Berücksichtigung der Zeit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3352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z.B. unterscheiden sich  ^ und </a:t>
            </a:r>
            <a:r>
              <a:rPr lang="de-DE" baseline="30000" dirty="0">
                <a:latin typeface="Calibri"/>
                <a:cs typeface="Calibri"/>
              </a:rPr>
              <a:t>\</a:t>
            </a:r>
            <a:r>
              <a:rPr lang="de-DE" dirty="0">
                <a:latin typeface="Calibri"/>
                <a:cs typeface="Calibri"/>
              </a:rPr>
              <a:t> nicht so sehr in der f0-Gestaltung sondern eher wie f0 </a:t>
            </a:r>
            <a:r>
              <a:rPr lang="de-DE" b="1" dirty="0">
                <a:latin typeface="Calibri"/>
                <a:cs typeface="Calibri"/>
              </a:rPr>
              <a:t>mit dem Vokal synchronisiert wird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86200" y="4343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Ra^mona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0200" y="4343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Ra</a:t>
            </a:r>
            <a:r>
              <a:rPr lang="de-DE" baseline="30000" dirty="0" err="1">
                <a:latin typeface="Calibri"/>
                <a:cs typeface="Calibri"/>
              </a:rPr>
              <a:t>\</a:t>
            </a:r>
            <a:r>
              <a:rPr lang="de-DE" dirty="0" err="1">
                <a:latin typeface="Calibri"/>
                <a:cs typeface="Calibri"/>
              </a:rPr>
              <a:t>mona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09800" y="4724400"/>
            <a:ext cx="34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o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1833033" y="5483837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214827" y="5483043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828800" y="5257800"/>
            <a:ext cx="1109133" cy="543537"/>
          </a:xfrm>
          <a:custGeom>
            <a:avLst/>
            <a:gdLst>
              <a:gd name="connsiteX0" fmla="*/ 0 w 1109133"/>
              <a:gd name="connsiteY0" fmla="*/ 543537 h 543537"/>
              <a:gd name="connsiteX1" fmla="*/ 135466 w 1109133"/>
              <a:gd name="connsiteY1" fmla="*/ 535070 h 543537"/>
              <a:gd name="connsiteX2" fmla="*/ 160866 w 1109133"/>
              <a:gd name="connsiteY2" fmla="*/ 518137 h 543537"/>
              <a:gd name="connsiteX3" fmla="*/ 186266 w 1109133"/>
              <a:gd name="connsiteY3" fmla="*/ 509670 h 543537"/>
              <a:gd name="connsiteX4" fmla="*/ 203200 w 1109133"/>
              <a:gd name="connsiteY4" fmla="*/ 492737 h 543537"/>
              <a:gd name="connsiteX5" fmla="*/ 237066 w 1109133"/>
              <a:gd name="connsiteY5" fmla="*/ 441937 h 543537"/>
              <a:gd name="connsiteX6" fmla="*/ 270933 w 1109133"/>
              <a:gd name="connsiteY6" fmla="*/ 416537 h 543537"/>
              <a:gd name="connsiteX7" fmla="*/ 296333 w 1109133"/>
              <a:gd name="connsiteY7" fmla="*/ 399604 h 543537"/>
              <a:gd name="connsiteX8" fmla="*/ 372533 w 1109133"/>
              <a:gd name="connsiteY8" fmla="*/ 306470 h 543537"/>
              <a:gd name="connsiteX9" fmla="*/ 389466 w 1109133"/>
              <a:gd name="connsiteY9" fmla="*/ 281070 h 543537"/>
              <a:gd name="connsiteX10" fmla="*/ 406400 w 1109133"/>
              <a:gd name="connsiteY10" fmla="*/ 230270 h 543537"/>
              <a:gd name="connsiteX11" fmla="*/ 414866 w 1109133"/>
              <a:gd name="connsiteY11" fmla="*/ 204870 h 543537"/>
              <a:gd name="connsiteX12" fmla="*/ 431800 w 1109133"/>
              <a:gd name="connsiteY12" fmla="*/ 145604 h 543537"/>
              <a:gd name="connsiteX13" fmla="*/ 448733 w 1109133"/>
              <a:gd name="connsiteY13" fmla="*/ 128670 h 543537"/>
              <a:gd name="connsiteX14" fmla="*/ 482600 w 1109133"/>
              <a:gd name="connsiteY14" fmla="*/ 52470 h 543537"/>
              <a:gd name="connsiteX15" fmla="*/ 491066 w 1109133"/>
              <a:gd name="connsiteY15" fmla="*/ 27070 h 543537"/>
              <a:gd name="connsiteX16" fmla="*/ 516466 w 1109133"/>
              <a:gd name="connsiteY16" fmla="*/ 18604 h 543537"/>
              <a:gd name="connsiteX17" fmla="*/ 533400 w 1109133"/>
              <a:gd name="connsiteY17" fmla="*/ 1670 h 543537"/>
              <a:gd name="connsiteX18" fmla="*/ 635000 w 1109133"/>
              <a:gd name="connsiteY18" fmla="*/ 10137 h 543537"/>
              <a:gd name="connsiteX19" fmla="*/ 668866 w 1109133"/>
              <a:gd name="connsiteY19" fmla="*/ 44004 h 543537"/>
              <a:gd name="connsiteX20" fmla="*/ 728133 w 1109133"/>
              <a:gd name="connsiteY20" fmla="*/ 94804 h 543537"/>
              <a:gd name="connsiteX21" fmla="*/ 762000 w 1109133"/>
              <a:gd name="connsiteY21" fmla="*/ 137137 h 543537"/>
              <a:gd name="connsiteX22" fmla="*/ 795866 w 1109133"/>
              <a:gd name="connsiteY22" fmla="*/ 196404 h 543537"/>
              <a:gd name="connsiteX23" fmla="*/ 829733 w 1109133"/>
              <a:gd name="connsiteY23" fmla="*/ 238737 h 543537"/>
              <a:gd name="connsiteX24" fmla="*/ 846666 w 1109133"/>
              <a:gd name="connsiteY24" fmla="*/ 272604 h 543537"/>
              <a:gd name="connsiteX25" fmla="*/ 855133 w 1109133"/>
              <a:gd name="connsiteY25" fmla="*/ 298004 h 543537"/>
              <a:gd name="connsiteX26" fmla="*/ 880533 w 1109133"/>
              <a:gd name="connsiteY26" fmla="*/ 314937 h 543537"/>
              <a:gd name="connsiteX27" fmla="*/ 939800 w 1109133"/>
              <a:gd name="connsiteY27" fmla="*/ 391137 h 543537"/>
              <a:gd name="connsiteX28" fmla="*/ 982133 w 1109133"/>
              <a:gd name="connsiteY28" fmla="*/ 433470 h 543537"/>
              <a:gd name="connsiteX29" fmla="*/ 1016000 w 1109133"/>
              <a:gd name="connsiteY29" fmla="*/ 484270 h 543537"/>
              <a:gd name="connsiteX30" fmla="*/ 1032933 w 1109133"/>
              <a:gd name="connsiteY30" fmla="*/ 501204 h 543537"/>
              <a:gd name="connsiteX31" fmla="*/ 1083733 w 1109133"/>
              <a:gd name="connsiteY31" fmla="*/ 518137 h 543537"/>
              <a:gd name="connsiteX32" fmla="*/ 1109133 w 1109133"/>
              <a:gd name="connsiteY32" fmla="*/ 518137 h 54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09133" h="543537">
                <a:moveTo>
                  <a:pt x="0" y="543537"/>
                </a:moveTo>
                <a:cubicBezTo>
                  <a:pt x="45155" y="540715"/>
                  <a:pt x="90776" y="542126"/>
                  <a:pt x="135466" y="535070"/>
                </a:cubicBezTo>
                <a:cubicBezTo>
                  <a:pt x="145517" y="533483"/>
                  <a:pt x="151765" y="522688"/>
                  <a:pt x="160866" y="518137"/>
                </a:cubicBezTo>
                <a:cubicBezTo>
                  <a:pt x="168848" y="514146"/>
                  <a:pt x="177799" y="512492"/>
                  <a:pt x="186266" y="509670"/>
                </a:cubicBezTo>
                <a:cubicBezTo>
                  <a:pt x="191911" y="504026"/>
                  <a:pt x="198410" y="499123"/>
                  <a:pt x="203200" y="492737"/>
                </a:cubicBezTo>
                <a:cubicBezTo>
                  <a:pt x="215411" y="476456"/>
                  <a:pt x="220785" y="454148"/>
                  <a:pt x="237066" y="441937"/>
                </a:cubicBezTo>
                <a:cubicBezTo>
                  <a:pt x="248355" y="433470"/>
                  <a:pt x="259450" y="424739"/>
                  <a:pt x="270933" y="416537"/>
                </a:cubicBezTo>
                <a:cubicBezTo>
                  <a:pt x="279213" y="410623"/>
                  <a:pt x="288675" y="406305"/>
                  <a:pt x="296333" y="399604"/>
                </a:cubicBezTo>
                <a:cubicBezTo>
                  <a:pt x="341709" y="359899"/>
                  <a:pt x="339168" y="356517"/>
                  <a:pt x="372533" y="306470"/>
                </a:cubicBezTo>
                <a:cubicBezTo>
                  <a:pt x="378177" y="298003"/>
                  <a:pt x="386248" y="290723"/>
                  <a:pt x="389466" y="281070"/>
                </a:cubicBezTo>
                <a:lnTo>
                  <a:pt x="406400" y="230270"/>
                </a:lnTo>
                <a:cubicBezTo>
                  <a:pt x="409222" y="221803"/>
                  <a:pt x="412701" y="213528"/>
                  <a:pt x="414866" y="204870"/>
                </a:cubicBezTo>
                <a:cubicBezTo>
                  <a:pt x="416448" y="198543"/>
                  <a:pt x="426594" y="154280"/>
                  <a:pt x="431800" y="145604"/>
                </a:cubicBezTo>
                <a:cubicBezTo>
                  <a:pt x="435907" y="138759"/>
                  <a:pt x="443089" y="134315"/>
                  <a:pt x="448733" y="128670"/>
                </a:cubicBezTo>
                <a:cubicBezTo>
                  <a:pt x="468884" y="68216"/>
                  <a:pt x="455765" y="92721"/>
                  <a:pt x="482600" y="52470"/>
                </a:cubicBezTo>
                <a:cubicBezTo>
                  <a:pt x="485422" y="44003"/>
                  <a:pt x="484755" y="33381"/>
                  <a:pt x="491066" y="27070"/>
                </a:cubicBezTo>
                <a:cubicBezTo>
                  <a:pt x="497377" y="20759"/>
                  <a:pt x="508813" y="23196"/>
                  <a:pt x="516466" y="18604"/>
                </a:cubicBezTo>
                <a:cubicBezTo>
                  <a:pt x="523311" y="14497"/>
                  <a:pt x="527755" y="7315"/>
                  <a:pt x="533400" y="1670"/>
                </a:cubicBezTo>
                <a:cubicBezTo>
                  <a:pt x="567267" y="4492"/>
                  <a:pt x="602563" y="0"/>
                  <a:pt x="635000" y="10137"/>
                </a:cubicBezTo>
                <a:cubicBezTo>
                  <a:pt x="650238" y="14899"/>
                  <a:pt x="656745" y="33614"/>
                  <a:pt x="668866" y="44004"/>
                </a:cubicBezTo>
                <a:cubicBezTo>
                  <a:pt x="698656" y="69539"/>
                  <a:pt x="701024" y="54140"/>
                  <a:pt x="728133" y="94804"/>
                </a:cubicBezTo>
                <a:cubicBezTo>
                  <a:pt x="749494" y="126846"/>
                  <a:pt x="737871" y="113009"/>
                  <a:pt x="762000" y="137137"/>
                </a:cubicBezTo>
                <a:cubicBezTo>
                  <a:pt x="781410" y="195372"/>
                  <a:pt x="754862" y="124648"/>
                  <a:pt x="795866" y="196404"/>
                </a:cubicBezTo>
                <a:cubicBezTo>
                  <a:pt x="821032" y="240445"/>
                  <a:pt x="781536" y="206606"/>
                  <a:pt x="829733" y="238737"/>
                </a:cubicBezTo>
                <a:cubicBezTo>
                  <a:pt x="835377" y="250026"/>
                  <a:pt x="841694" y="261003"/>
                  <a:pt x="846666" y="272604"/>
                </a:cubicBezTo>
                <a:cubicBezTo>
                  <a:pt x="850182" y="280807"/>
                  <a:pt x="849558" y="291035"/>
                  <a:pt x="855133" y="298004"/>
                </a:cubicBezTo>
                <a:cubicBezTo>
                  <a:pt x="861490" y="305950"/>
                  <a:pt x="872066" y="309293"/>
                  <a:pt x="880533" y="314937"/>
                </a:cubicBezTo>
                <a:cubicBezTo>
                  <a:pt x="966135" y="443339"/>
                  <a:pt x="873479" y="311551"/>
                  <a:pt x="939800" y="391137"/>
                </a:cubicBezTo>
                <a:cubicBezTo>
                  <a:pt x="975077" y="433470"/>
                  <a:pt x="935566" y="402426"/>
                  <a:pt x="982133" y="433470"/>
                </a:cubicBezTo>
                <a:cubicBezTo>
                  <a:pt x="993422" y="450403"/>
                  <a:pt x="1001610" y="469879"/>
                  <a:pt x="1016000" y="484270"/>
                </a:cubicBezTo>
                <a:cubicBezTo>
                  <a:pt x="1021644" y="489915"/>
                  <a:pt x="1025793" y="497634"/>
                  <a:pt x="1032933" y="501204"/>
                </a:cubicBezTo>
                <a:cubicBezTo>
                  <a:pt x="1048898" y="509187"/>
                  <a:pt x="1065884" y="518137"/>
                  <a:pt x="1083733" y="518137"/>
                </a:cubicBezTo>
                <a:lnTo>
                  <a:pt x="1109133" y="5181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4195233" y="5483837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577027" y="5483043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4495800" y="5257800"/>
            <a:ext cx="1109133" cy="543537"/>
          </a:xfrm>
          <a:custGeom>
            <a:avLst/>
            <a:gdLst>
              <a:gd name="connsiteX0" fmla="*/ 0 w 1109133"/>
              <a:gd name="connsiteY0" fmla="*/ 543537 h 543537"/>
              <a:gd name="connsiteX1" fmla="*/ 135466 w 1109133"/>
              <a:gd name="connsiteY1" fmla="*/ 535070 h 543537"/>
              <a:gd name="connsiteX2" fmla="*/ 160866 w 1109133"/>
              <a:gd name="connsiteY2" fmla="*/ 518137 h 543537"/>
              <a:gd name="connsiteX3" fmla="*/ 186266 w 1109133"/>
              <a:gd name="connsiteY3" fmla="*/ 509670 h 543537"/>
              <a:gd name="connsiteX4" fmla="*/ 203200 w 1109133"/>
              <a:gd name="connsiteY4" fmla="*/ 492737 h 543537"/>
              <a:gd name="connsiteX5" fmla="*/ 237066 w 1109133"/>
              <a:gd name="connsiteY5" fmla="*/ 441937 h 543537"/>
              <a:gd name="connsiteX6" fmla="*/ 270933 w 1109133"/>
              <a:gd name="connsiteY6" fmla="*/ 416537 h 543537"/>
              <a:gd name="connsiteX7" fmla="*/ 296333 w 1109133"/>
              <a:gd name="connsiteY7" fmla="*/ 399604 h 543537"/>
              <a:gd name="connsiteX8" fmla="*/ 372533 w 1109133"/>
              <a:gd name="connsiteY8" fmla="*/ 306470 h 543537"/>
              <a:gd name="connsiteX9" fmla="*/ 389466 w 1109133"/>
              <a:gd name="connsiteY9" fmla="*/ 281070 h 543537"/>
              <a:gd name="connsiteX10" fmla="*/ 406400 w 1109133"/>
              <a:gd name="connsiteY10" fmla="*/ 230270 h 543537"/>
              <a:gd name="connsiteX11" fmla="*/ 414866 w 1109133"/>
              <a:gd name="connsiteY11" fmla="*/ 204870 h 543537"/>
              <a:gd name="connsiteX12" fmla="*/ 431800 w 1109133"/>
              <a:gd name="connsiteY12" fmla="*/ 145604 h 543537"/>
              <a:gd name="connsiteX13" fmla="*/ 448733 w 1109133"/>
              <a:gd name="connsiteY13" fmla="*/ 128670 h 543537"/>
              <a:gd name="connsiteX14" fmla="*/ 482600 w 1109133"/>
              <a:gd name="connsiteY14" fmla="*/ 52470 h 543537"/>
              <a:gd name="connsiteX15" fmla="*/ 491066 w 1109133"/>
              <a:gd name="connsiteY15" fmla="*/ 27070 h 543537"/>
              <a:gd name="connsiteX16" fmla="*/ 516466 w 1109133"/>
              <a:gd name="connsiteY16" fmla="*/ 18604 h 543537"/>
              <a:gd name="connsiteX17" fmla="*/ 533400 w 1109133"/>
              <a:gd name="connsiteY17" fmla="*/ 1670 h 543537"/>
              <a:gd name="connsiteX18" fmla="*/ 635000 w 1109133"/>
              <a:gd name="connsiteY18" fmla="*/ 10137 h 543537"/>
              <a:gd name="connsiteX19" fmla="*/ 668866 w 1109133"/>
              <a:gd name="connsiteY19" fmla="*/ 44004 h 543537"/>
              <a:gd name="connsiteX20" fmla="*/ 728133 w 1109133"/>
              <a:gd name="connsiteY20" fmla="*/ 94804 h 543537"/>
              <a:gd name="connsiteX21" fmla="*/ 762000 w 1109133"/>
              <a:gd name="connsiteY21" fmla="*/ 137137 h 543537"/>
              <a:gd name="connsiteX22" fmla="*/ 795866 w 1109133"/>
              <a:gd name="connsiteY22" fmla="*/ 196404 h 543537"/>
              <a:gd name="connsiteX23" fmla="*/ 829733 w 1109133"/>
              <a:gd name="connsiteY23" fmla="*/ 238737 h 543537"/>
              <a:gd name="connsiteX24" fmla="*/ 846666 w 1109133"/>
              <a:gd name="connsiteY24" fmla="*/ 272604 h 543537"/>
              <a:gd name="connsiteX25" fmla="*/ 855133 w 1109133"/>
              <a:gd name="connsiteY25" fmla="*/ 298004 h 543537"/>
              <a:gd name="connsiteX26" fmla="*/ 880533 w 1109133"/>
              <a:gd name="connsiteY26" fmla="*/ 314937 h 543537"/>
              <a:gd name="connsiteX27" fmla="*/ 939800 w 1109133"/>
              <a:gd name="connsiteY27" fmla="*/ 391137 h 543537"/>
              <a:gd name="connsiteX28" fmla="*/ 982133 w 1109133"/>
              <a:gd name="connsiteY28" fmla="*/ 433470 h 543537"/>
              <a:gd name="connsiteX29" fmla="*/ 1016000 w 1109133"/>
              <a:gd name="connsiteY29" fmla="*/ 484270 h 543537"/>
              <a:gd name="connsiteX30" fmla="*/ 1032933 w 1109133"/>
              <a:gd name="connsiteY30" fmla="*/ 501204 h 543537"/>
              <a:gd name="connsiteX31" fmla="*/ 1083733 w 1109133"/>
              <a:gd name="connsiteY31" fmla="*/ 518137 h 543537"/>
              <a:gd name="connsiteX32" fmla="*/ 1109133 w 1109133"/>
              <a:gd name="connsiteY32" fmla="*/ 518137 h 54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09133" h="543537">
                <a:moveTo>
                  <a:pt x="0" y="543537"/>
                </a:moveTo>
                <a:cubicBezTo>
                  <a:pt x="45155" y="540715"/>
                  <a:pt x="90776" y="542126"/>
                  <a:pt x="135466" y="535070"/>
                </a:cubicBezTo>
                <a:cubicBezTo>
                  <a:pt x="145517" y="533483"/>
                  <a:pt x="151765" y="522688"/>
                  <a:pt x="160866" y="518137"/>
                </a:cubicBezTo>
                <a:cubicBezTo>
                  <a:pt x="168848" y="514146"/>
                  <a:pt x="177799" y="512492"/>
                  <a:pt x="186266" y="509670"/>
                </a:cubicBezTo>
                <a:cubicBezTo>
                  <a:pt x="191911" y="504026"/>
                  <a:pt x="198410" y="499123"/>
                  <a:pt x="203200" y="492737"/>
                </a:cubicBezTo>
                <a:cubicBezTo>
                  <a:pt x="215411" y="476456"/>
                  <a:pt x="220785" y="454148"/>
                  <a:pt x="237066" y="441937"/>
                </a:cubicBezTo>
                <a:cubicBezTo>
                  <a:pt x="248355" y="433470"/>
                  <a:pt x="259450" y="424739"/>
                  <a:pt x="270933" y="416537"/>
                </a:cubicBezTo>
                <a:cubicBezTo>
                  <a:pt x="279213" y="410623"/>
                  <a:pt x="288675" y="406305"/>
                  <a:pt x="296333" y="399604"/>
                </a:cubicBezTo>
                <a:cubicBezTo>
                  <a:pt x="341709" y="359899"/>
                  <a:pt x="339168" y="356517"/>
                  <a:pt x="372533" y="306470"/>
                </a:cubicBezTo>
                <a:cubicBezTo>
                  <a:pt x="378177" y="298003"/>
                  <a:pt x="386248" y="290723"/>
                  <a:pt x="389466" y="281070"/>
                </a:cubicBezTo>
                <a:lnTo>
                  <a:pt x="406400" y="230270"/>
                </a:lnTo>
                <a:cubicBezTo>
                  <a:pt x="409222" y="221803"/>
                  <a:pt x="412701" y="213528"/>
                  <a:pt x="414866" y="204870"/>
                </a:cubicBezTo>
                <a:cubicBezTo>
                  <a:pt x="416448" y="198543"/>
                  <a:pt x="426594" y="154280"/>
                  <a:pt x="431800" y="145604"/>
                </a:cubicBezTo>
                <a:cubicBezTo>
                  <a:pt x="435907" y="138759"/>
                  <a:pt x="443089" y="134315"/>
                  <a:pt x="448733" y="128670"/>
                </a:cubicBezTo>
                <a:cubicBezTo>
                  <a:pt x="468884" y="68216"/>
                  <a:pt x="455765" y="92721"/>
                  <a:pt x="482600" y="52470"/>
                </a:cubicBezTo>
                <a:cubicBezTo>
                  <a:pt x="485422" y="44003"/>
                  <a:pt x="484755" y="33381"/>
                  <a:pt x="491066" y="27070"/>
                </a:cubicBezTo>
                <a:cubicBezTo>
                  <a:pt x="497377" y="20759"/>
                  <a:pt x="508813" y="23196"/>
                  <a:pt x="516466" y="18604"/>
                </a:cubicBezTo>
                <a:cubicBezTo>
                  <a:pt x="523311" y="14497"/>
                  <a:pt x="527755" y="7315"/>
                  <a:pt x="533400" y="1670"/>
                </a:cubicBezTo>
                <a:cubicBezTo>
                  <a:pt x="567267" y="4492"/>
                  <a:pt x="602563" y="0"/>
                  <a:pt x="635000" y="10137"/>
                </a:cubicBezTo>
                <a:cubicBezTo>
                  <a:pt x="650238" y="14899"/>
                  <a:pt x="656745" y="33614"/>
                  <a:pt x="668866" y="44004"/>
                </a:cubicBezTo>
                <a:cubicBezTo>
                  <a:pt x="698656" y="69539"/>
                  <a:pt x="701024" y="54140"/>
                  <a:pt x="728133" y="94804"/>
                </a:cubicBezTo>
                <a:cubicBezTo>
                  <a:pt x="749494" y="126846"/>
                  <a:pt x="737871" y="113009"/>
                  <a:pt x="762000" y="137137"/>
                </a:cubicBezTo>
                <a:cubicBezTo>
                  <a:pt x="781410" y="195372"/>
                  <a:pt x="754862" y="124648"/>
                  <a:pt x="795866" y="196404"/>
                </a:cubicBezTo>
                <a:cubicBezTo>
                  <a:pt x="821032" y="240445"/>
                  <a:pt x="781536" y="206606"/>
                  <a:pt x="829733" y="238737"/>
                </a:cubicBezTo>
                <a:cubicBezTo>
                  <a:pt x="835377" y="250026"/>
                  <a:pt x="841694" y="261003"/>
                  <a:pt x="846666" y="272604"/>
                </a:cubicBezTo>
                <a:cubicBezTo>
                  <a:pt x="850182" y="280807"/>
                  <a:pt x="849558" y="291035"/>
                  <a:pt x="855133" y="298004"/>
                </a:cubicBezTo>
                <a:cubicBezTo>
                  <a:pt x="861490" y="305950"/>
                  <a:pt x="872066" y="309293"/>
                  <a:pt x="880533" y="314937"/>
                </a:cubicBezTo>
                <a:cubicBezTo>
                  <a:pt x="966135" y="443339"/>
                  <a:pt x="873479" y="311551"/>
                  <a:pt x="939800" y="391137"/>
                </a:cubicBezTo>
                <a:cubicBezTo>
                  <a:pt x="975077" y="433470"/>
                  <a:pt x="935566" y="402426"/>
                  <a:pt x="982133" y="433470"/>
                </a:cubicBezTo>
                <a:cubicBezTo>
                  <a:pt x="993422" y="450403"/>
                  <a:pt x="1001610" y="469879"/>
                  <a:pt x="1016000" y="484270"/>
                </a:cubicBezTo>
                <a:cubicBezTo>
                  <a:pt x="1021644" y="489915"/>
                  <a:pt x="1025793" y="497634"/>
                  <a:pt x="1032933" y="501204"/>
                </a:cubicBezTo>
                <a:cubicBezTo>
                  <a:pt x="1048898" y="509187"/>
                  <a:pt x="1065884" y="518137"/>
                  <a:pt x="1083733" y="518137"/>
                </a:cubicBezTo>
                <a:lnTo>
                  <a:pt x="1109133" y="5181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Box 45"/>
          <p:cNvSpPr txBox="1"/>
          <p:nvPr/>
        </p:nvSpPr>
        <p:spPr>
          <a:xfrm>
            <a:off x="4572000" y="4648200"/>
            <a:ext cx="34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4495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niederländische (IPO) Schule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Institute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for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Perception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Research (IPO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), Eindhoven, 1965-95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2</a:t>
            </a:r>
            <a:endParaRPr lang="de-DE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2. 't Hart, Collier, and Cohen (1990) </a:t>
            </a:r>
            <a:r>
              <a:rPr lang="de-DE" sz="1600" i="1" dirty="0">
                <a:latin typeface="Calibri"/>
                <a:cs typeface="Calibri"/>
              </a:rPr>
              <a:t>A </a:t>
            </a:r>
            <a:r>
              <a:rPr lang="de-DE" sz="1600" i="1" dirty="0" err="1">
                <a:latin typeface="Calibri"/>
                <a:cs typeface="Calibri"/>
              </a:rPr>
              <a:t>Perceptual</a:t>
            </a:r>
            <a:r>
              <a:rPr lang="de-DE" sz="1600" i="1" dirty="0">
                <a:latin typeface="Calibri"/>
                <a:cs typeface="Calibri"/>
              </a:rPr>
              <a:t> </a:t>
            </a:r>
            <a:r>
              <a:rPr lang="de-DE" sz="1600" i="1" dirty="0" err="1">
                <a:latin typeface="Calibri"/>
                <a:cs typeface="Calibri"/>
              </a:rPr>
              <a:t>Study</a:t>
            </a:r>
            <a:r>
              <a:rPr lang="de-DE" sz="1600" i="1" dirty="0">
                <a:latin typeface="Calibri"/>
                <a:cs typeface="Calibri"/>
              </a:rPr>
              <a:t> of Intonation</a:t>
            </a:r>
            <a:r>
              <a:rPr lang="de-DE" sz="1600" dirty="0">
                <a:latin typeface="Calibri"/>
                <a:cs typeface="Calibri"/>
              </a:rPr>
              <a:t>. Cambridge University Press</a:t>
            </a:r>
            <a:r>
              <a:rPr lang="de-DE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Im starken Gegensatz zu den amerikanischen und britischen Schulen werden die </a:t>
            </a:r>
            <a:r>
              <a:rPr lang="de-DE" dirty="0" err="1">
                <a:latin typeface="Calibri"/>
                <a:cs typeface="Calibri"/>
              </a:rPr>
              <a:t>intonatorischen</a:t>
            </a:r>
            <a:r>
              <a:rPr lang="de-DE" dirty="0">
                <a:latin typeface="Calibri"/>
                <a:cs typeface="Calibri"/>
              </a:rPr>
              <a:t> Einheiten aus einer </a:t>
            </a:r>
            <a:r>
              <a:rPr lang="de-DE" b="1" dirty="0">
                <a:latin typeface="Calibri"/>
                <a:cs typeface="Calibri"/>
              </a:rPr>
              <a:t>Kombination von Akustik und </a:t>
            </a:r>
            <a:r>
              <a:rPr lang="de-DE" b="1" dirty="0" err="1">
                <a:latin typeface="Calibri"/>
                <a:cs typeface="Calibri"/>
              </a:rPr>
              <a:t>Perzeption</a:t>
            </a:r>
            <a:r>
              <a:rPr lang="de-DE" b="1" dirty="0">
                <a:latin typeface="Calibri"/>
                <a:cs typeface="Calibri"/>
              </a:rPr>
              <a:t> empirisch abgeleitet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5146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Dabei wird </a:t>
            </a:r>
            <a:r>
              <a:rPr lang="de-DE" b="1" dirty="0">
                <a:latin typeface="Calibri"/>
                <a:cs typeface="Calibri"/>
              </a:rPr>
              <a:t>die Bedeutung der Intonation nicht berücksichtigt</a:t>
            </a:r>
            <a:r>
              <a:rPr lang="de-DE" dirty="0">
                <a:latin typeface="Calibri"/>
                <a:cs typeface="Calibri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0600" y="3429000"/>
            <a:ext cx="7239000" cy="1833265"/>
            <a:chOff x="990600" y="3429000"/>
            <a:chExt cx="7239000" cy="1833265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34290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1. </a:t>
              </a:r>
              <a:r>
                <a:rPr lang="de-DE" dirty="0" err="1">
                  <a:latin typeface="Calibri"/>
                  <a:cs typeface="Calibri"/>
                </a:rPr>
                <a:t>Perzeption</a:t>
              </a:r>
              <a:r>
                <a:rPr lang="de-DE" dirty="0">
                  <a:latin typeface="Calibri"/>
                  <a:cs typeface="Calibri"/>
                </a:rPr>
                <a:t> und </a:t>
              </a:r>
              <a:r>
                <a:rPr lang="de-DE" dirty="0" err="1">
                  <a:latin typeface="Calibri"/>
                  <a:cs typeface="Calibri"/>
                </a:rPr>
                <a:t>Resynthese</a:t>
              </a:r>
              <a:endParaRPr lang="de-DE" dirty="0"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3810000"/>
              <a:ext cx="678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2. Ableitung daraus der </a:t>
              </a:r>
              <a:r>
                <a:rPr lang="de-DE" dirty="0" err="1">
                  <a:latin typeface="Calibri"/>
                  <a:cs typeface="Calibri"/>
                </a:rPr>
                <a:t>intonatorischen</a:t>
              </a:r>
              <a:r>
                <a:rPr lang="de-DE" dirty="0">
                  <a:latin typeface="Calibri"/>
                  <a:cs typeface="Calibri"/>
                </a:rPr>
                <a:t> Einheiten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4267201"/>
              <a:ext cx="723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3. Zusammensetzung daraus der Intonationsmelodien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4800600"/>
              <a:ext cx="624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4. Sprachsynthese – mit Deklination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3048001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/>
                <a:cs typeface="Calibri"/>
              </a:rPr>
              <a:t>IPO-Methode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: allgemeiner Vorgang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60198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1. O = </a:t>
            </a:r>
            <a:r>
              <a:rPr lang="en-US" sz="1600" dirty="0" err="1">
                <a:latin typeface="Calibri"/>
                <a:cs typeface="Calibri"/>
              </a:rPr>
              <a:t>Onderzoek</a:t>
            </a:r>
            <a:r>
              <a:rPr lang="en-US" sz="1600" dirty="0">
                <a:latin typeface="Calibri"/>
                <a:cs typeface="Calibri"/>
              </a:rPr>
              <a:t>  = </a:t>
            </a:r>
            <a:r>
              <a:rPr lang="en-US" sz="1600" dirty="0" err="1">
                <a:latin typeface="Calibri"/>
                <a:cs typeface="Calibri"/>
              </a:rPr>
              <a:t>Forschung</a:t>
            </a:r>
            <a:r>
              <a:rPr lang="en-US" sz="1600" dirty="0">
                <a:latin typeface="Calibri"/>
                <a:cs typeface="Calibri"/>
              </a:rPr>
              <a:t> = Research</a:t>
            </a:r>
            <a:r>
              <a:rPr lang="de-DE" sz="1600" dirty="0">
                <a:latin typeface="Calibri"/>
                <a:cs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13FA1D-FDF3-834C-BAFB-B7F5B8FB306D}"/>
              </a:ext>
            </a:extLst>
          </p:cNvPr>
          <p:cNvGrpSpPr/>
          <p:nvPr/>
        </p:nvGrpSpPr>
        <p:grpSpPr>
          <a:xfrm>
            <a:off x="0" y="0"/>
            <a:ext cx="8942388" cy="6903660"/>
            <a:chOff x="0" y="0"/>
            <a:chExt cx="8942388" cy="6903660"/>
          </a:xfrm>
        </p:grpSpPr>
        <p:sp>
          <p:nvSpPr>
            <p:cNvPr id="2" name="TextBox 1"/>
            <p:cNvSpPr txBox="1"/>
            <p:nvPr/>
          </p:nvSpPr>
          <p:spPr>
            <a:xfrm>
              <a:off x="1752600" y="0"/>
              <a:ext cx="48768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1. IPO: </a:t>
              </a:r>
              <a:r>
                <a:rPr lang="de-DE" dirty="0" err="1">
                  <a:latin typeface="Calibri"/>
                  <a:cs typeface="Calibri"/>
                </a:rPr>
                <a:t>Perzeption</a:t>
              </a:r>
              <a:r>
                <a:rPr lang="de-DE" dirty="0">
                  <a:latin typeface="Calibri"/>
                  <a:cs typeface="Calibri"/>
                </a:rPr>
                <a:t> und </a:t>
              </a:r>
              <a:r>
                <a:rPr lang="de-DE" dirty="0" err="1">
                  <a:latin typeface="Calibri"/>
                  <a:cs typeface="Calibri"/>
                </a:rPr>
                <a:t>Resynthese</a:t>
              </a:r>
              <a:endParaRPr lang="de-DE" dirty="0">
                <a:latin typeface="Calibri"/>
                <a:cs typeface="Calibri"/>
              </a:endParaRPr>
            </a:p>
          </p:txBody>
        </p:sp>
        <p:pic>
          <p:nvPicPr>
            <p:cNvPr id="3" name="Picture 1"/>
            <p:cNvPicPr>
              <a:picLocks noChangeAspect="1"/>
            </p:cNvPicPr>
            <p:nvPr/>
          </p:nvPicPr>
          <p:blipFill>
            <a:blip r:embed="rId2"/>
            <a:srcRect l="5141" r="4034" b="64639"/>
            <a:stretch>
              <a:fillRect/>
            </a:stretch>
          </p:blipFill>
          <p:spPr bwMode="auto">
            <a:xfrm>
              <a:off x="228600" y="1066800"/>
              <a:ext cx="40386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066800" y="762001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(a) Grundfrequenz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4038600"/>
              <a:ext cx="4446588" cy="2438400"/>
              <a:chOff x="0" y="4038600"/>
              <a:chExt cx="4446588" cy="24384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04800" y="4038600"/>
                <a:ext cx="403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00FF"/>
                    </a:solidFill>
                    <a:latin typeface="Calibri"/>
                    <a:cs typeface="Calibri"/>
                  </a:rPr>
                  <a:t>(b) Umsetzung in gerade Linien</a:t>
                </a:r>
              </a:p>
            </p:txBody>
          </p:sp>
          <p:pic>
            <p:nvPicPr>
              <p:cNvPr id="6" name="Picture 1"/>
              <p:cNvPicPr>
                <a:picLocks noChangeAspect="1"/>
              </p:cNvPicPr>
              <p:nvPr/>
            </p:nvPicPr>
            <p:blipFill>
              <a:blip r:embed="rId2"/>
              <a:srcRect t="37262" b="33080"/>
              <a:stretch>
                <a:fillRect/>
              </a:stretch>
            </p:blipFill>
            <p:spPr bwMode="auto">
              <a:xfrm>
                <a:off x="0" y="4495800"/>
                <a:ext cx="4446588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495800" y="1752600"/>
              <a:ext cx="4446588" cy="3276600"/>
              <a:chOff x="4495800" y="1752600"/>
              <a:chExt cx="4446588" cy="32766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29200" y="1752600"/>
                <a:ext cx="3733800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00FF"/>
                    </a:solidFill>
                    <a:latin typeface="Calibri"/>
                    <a:cs typeface="Calibri"/>
                  </a:rPr>
                  <a:t>(c) Entfernung der Details aus (b), die für den Hörer irrelevant sind</a:t>
                </a:r>
              </a:p>
            </p:txBody>
          </p:sp>
          <p:pic>
            <p:nvPicPr>
              <p:cNvPr id="8" name="Picture 1"/>
              <p:cNvPicPr>
                <a:picLocks noChangeAspect="1"/>
              </p:cNvPicPr>
              <p:nvPr/>
            </p:nvPicPr>
            <p:blipFill>
              <a:blip r:embed="rId2"/>
              <a:srcRect t="68441" b="3042"/>
              <a:stretch>
                <a:fillRect/>
              </a:stretch>
            </p:blipFill>
            <p:spPr bwMode="auto">
              <a:xfrm>
                <a:off x="4495800" y="3124200"/>
                <a:ext cx="4446588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648200" y="5334000"/>
              <a:ext cx="426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Auf der Basis einer Analyse größerer Korpora wurden </a:t>
              </a:r>
              <a:r>
                <a:rPr lang="de-DE" dirty="0" err="1">
                  <a:latin typeface="Calibri"/>
                  <a:cs typeface="Calibri"/>
                </a:rPr>
                <a:t>intonatorische</a:t>
              </a:r>
              <a:r>
                <a:rPr lang="de-DE" dirty="0">
                  <a:latin typeface="Calibri"/>
                  <a:cs typeface="Calibri"/>
                </a:rPr>
                <a:t> Einheiten daraus abgeleitet...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3733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2. </a:t>
            </a:r>
            <a:r>
              <a:rPr lang="de-DE" dirty="0" err="1">
                <a:latin typeface="Calibri"/>
                <a:cs typeface="Calibri"/>
              </a:rPr>
              <a:t>Intonatorische</a:t>
            </a:r>
            <a:r>
              <a:rPr lang="de-DE" dirty="0">
                <a:latin typeface="Calibri"/>
                <a:cs typeface="Calibri"/>
              </a:rPr>
              <a:t> Einheiten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50A2FD-81FE-E048-A10D-4E5E815F519C}"/>
              </a:ext>
            </a:extLst>
          </p:cNvPr>
          <p:cNvGrpSpPr/>
          <p:nvPr/>
        </p:nvGrpSpPr>
        <p:grpSpPr>
          <a:xfrm>
            <a:off x="533400" y="533400"/>
            <a:ext cx="8610600" cy="5414665"/>
            <a:chOff x="533400" y="533400"/>
            <a:chExt cx="8610600" cy="5414665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5334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Zwei Grundeinheiten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 flipH="1" flipV="1">
              <a:off x="2133600" y="1219200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14600" y="12192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steigend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12192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fallend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8400" y="19050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Drei Varianten davon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400" y="2819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Skalierung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33400" y="4953000"/>
              <a:ext cx="8458200" cy="15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609600" y="4419600"/>
              <a:ext cx="5334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1447800" y="3886200"/>
              <a:ext cx="5334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V="1">
              <a:off x="5181600" y="1219200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3400" y="4419600"/>
              <a:ext cx="8458200" cy="15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2819400" y="3886200"/>
              <a:ext cx="11430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3400" y="3886200"/>
              <a:ext cx="8458200" cy="15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638300" y="3924300"/>
              <a:ext cx="10668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6477000" y="2438400"/>
              <a:ext cx="2667000" cy="3052465"/>
              <a:chOff x="6477000" y="2438400"/>
              <a:chExt cx="2667000" cy="30524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77000" y="2438400"/>
                <a:ext cx="2667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Synchronisierung mit Vokal (V)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6553200" y="4419600"/>
                <a:ext cx="5334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5867400" y="4267200"/>
                <a:ext cx="13716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6400800" y="4267200"/>
                <a:ext cx="13716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8305800" y="4419600"/>
                <a:ext cx="5334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7010400" y="4267200"/>
                <a:ext cx="13716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7581900" y="4305300"/>
                <a:ext cx="12954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7696200" y="4953000"/>
                <a:ext cx="609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6629400" y="3352800"/>
                <a:ext cx="3642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V</a:t>
                </a:r>
                <a:endParaRPr lang="de-DE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772400" y="3429000"/>
                <a:ext cx="3642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V</a:t>
                </a:r>
                <a:endParaRPr lang="de-DE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477000" y="50292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früh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696200" y="50292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spät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905000" y="3886200"/>
              <a:ext cx="3962400" cy="2061865"/>
              <a:chOff x="1905000" y="3886200"/>
              <a:chExt cx="3962400" cy="20618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895600" y="5486400"/>
                <a:ext cx="236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Geschwindigkeit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4457700" y="4305300"/>
                <a:ext cx="10668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V="1">
                <a:off x="5067300" y="4305300"/>
                <a:ext cx="10668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1905000" y="5029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Langsam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724400" y="50292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Schnell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533400" y="3429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klein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86000" y="3429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groß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72200" y="9144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(also Konturen, keine Stufen)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3352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3. Intonationsmelodien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Einer </a:t>
            </a:r>
            <a:r>
              <a:rPr lang="de-DE" dirty="0" err="1">
                <a:latin typeface="Calibri"/>
                <a:cs typeface="Calibri"/>
              </a:rPr>
              <a:t>intonatorischen</a:t>
            </a:r>
            <a:r>
              <a:rPr lang="de-DE" dirty="0">
                <a:latin typeface="Calibri"/>
                <a:cs typeface="Calibri"/>
              </a:rPr>
              <a:t> Einheit </a:t>
            </a:r>
            <a:r>
              <a:rPr lang="de-DE" dirty="0">
                <a:solidFill>
                  <a:srgbClr val="FF0000"/>
                </a:solidFill>
                <a:latin typeface="Calibri"/>
                <a:cs typeface="Calibri"/>
              </a:rPr>
              <a:t>pro akzentuiertem Wort</a:t>
            </a:r>
            <a:r>
              <a:rPr lang="de-DE" dirty="0">
                <a:latin typeface="Calibri"/>
                <a:cs typeface="Calibri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Calibri"/>
              </a:rPr>
              <a:t>prominence-lending</a:t>
            </a:r>
            <a:r>
              <a:rPr lang="de-DE" dirty="0">
                <a:latin typeface="Calibri"/>
                <a:cs typeface="Calibri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fakultativ einer Einheit 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am Ende der Phrase </a:t>
            </a:r>
            <a:r>
              <a:rPr lang="de-DE" dirty="0">
                <a:latin typeface="Calibri"/>
                <a:cs typeface="Calibri"/>
              </a:rPr>
              <a:t>(non-</a:t>
            </a:r>
            <a:r>
              <a:rPr lang="de-DE" dirty="0" err="1">
                <a:latin typeface="Calibri"/>
                <a:cs typeface="Calibri"/>
              </a:rPr>
              <a:t>prominence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lending</a:t>
            </a:r>
            <a:r>
              <a:rPr lang="de-DE" dirty="0">
                <a:latin typeface="Calibri"/>
                <a:cs typeface="Calibri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4038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Heb </a:t>
            </a:r>
            <a:r>
              <a:rPr lang="de-DE" b="1" dirty="0" err="1">
                <a:solidFill>
                  <a:srgbClr val="FF0000"/>
                </a:solidFill>
                <a:latin typeface="Calibri"/>
                <a:cs typeface="Calibri"/>
              </a:rPr>
              <a:t>jij</a:t>
            </a:r>
            <a:r>
              <a:rPr lang="de-DE" dirty="0">
                <a:latin typeface="Calibri"/>
                <a:cs typeface="Calibri"/>
              </a:rPr>
              <a:t> hem </a:t>
            </a:r>
            <a:r>
              <a:rPr lang="de-DE" dirty="0" err="1">
                <a:latin typeface="Calibri"/>
                <a:cs typeface="Calibri"/>
              </a:rPr>
              <a:t>vandaag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nog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gezien</a:t>
            </a:r>
            <a:r>
              <a:rPr lang="de-DE" dirty="0">
                <a:latin typeface="Calibri"/>
                <a:cs typeface="Calibri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4953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552700" y="4610100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2857500" y="4610100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4953000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676900" y="4610100"/>
            <a:ext cx="381000" cy="304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latin typeface="Calibri"/>
                <a:cs typeface="Calibri"/>
              </a:rPr>
              <a:t>t'Hart</a:t>
            </a:r>
            <a:r>
              <a:rPr lang="de-DE" sz="1800" dirty="0">
                <a:latin typeface="Calibri"/>
                <a:cs typeface="Calibri"/>
              </a:rPr>
              <a:t>, Collier, Cohen (1990: S. 61)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3276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Das Material dazwischen: mit geraden Linien interpoliert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525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(Hast </a:t>
            </a:r>
            <a:r>
              <a:rPr lang="de-DE" b="1" dirty="0">
                <a:latin typeface="Calibri"/>
                <a:cs typeface="Calibri"/>
              </a:rPr>
              <a:t>Du</a:t>
            </a:r>
            <a:r>
              <a:rPr lang="de-DE" dirty="0">
                <a:latin typeface="Calibri"/>
                <a:cs typeface="Calibri"/>
              </a:rPr>
              <a:t> ihm heute noch gesehen?)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533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Eine gesamte Intonationsmelodie besteht aus:</a:t>
            </a:r>
          </a:p>
        </p:txBody>
      </p:sp>
      <p:sp>
        <p:nvSpPr>
          <p:cNvPr id="21" name="Oval 20"/>
          <p:cNvSpPr/>
          <p:nvPr/>
        </p:nvSpPr>
        <p:spPr>
          <a:xfrm>
            <a:off x="457200" y="137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457200" y="2286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457200" y="3429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6106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0"/>
            <a:ext cx="7620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Zwei bekannte Melodien: Das </a:t>
            </a:r>
            <a:r>
              <a:rPr lang="de-DE" dirty="0" err="1">
                <a:latin typeface="Calibri"/>
                <a:cs typeface="Calibri"/>
              </a:rPr>
              <a:t>Hutmuster</a:t>
            </a:r>
            <a:r>
              <a:rPr lang="de-DE" dirty="0">
                <a:latin typeface="Calibri"/>
                <a:cs typeface="Calibri"/>
              </a:rPr>
              <a:t> (hat </a:t>
            </a:r>
            <a:r>
              <a:rPr lang="de-DE" dirty="0" err="1">
                <a:latin typeface="Calibri"/>
                <a:cs typeface="Calibri"/>
              </a:rPr>
              <a:t>pattern</a:t>
            </a:r>
            <a:r>
              <a:rPr lang="de-DE" dirty="0">
                <a:latin typeface="Calibri"/>
                <a:cs typeface="Calibri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53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/>
                <a:cs typeface="Calibri"/>
              </a:rPr>
              <a:t>Melanie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53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nach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33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Sie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533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533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mit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334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München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5334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gefahren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912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770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6390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1724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0774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394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4396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84208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4572000" y="4495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Flat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hat</a:t>
            </a:r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3"/>
          <a:srcRect t="15948"/>
          <a:stretch>
            <a:fillRect/>
          </a:stretch>
        </p:blipFill>
        <p:spPr bwMode="auto">
          <a:xfrm>
            <a:off x="304800" y="4343400"/>
            <a:ext cx="8153400" cy="24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838200" y="388620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   </a:t>
            </a:r>
            <a:r>
              <a:rPr lang="de-DE" b="1" dirty="0">
                <a:latin typeface="Calibri"/>
                <a:cs typeface="Calibri"/>
              </a:rPr>
              <a:t>Ramona</a:t>
            </a:r>
            <a:r>
              <a:rPr lang="de-DE" dirty="0">
                <a:latin typeface="Calibri"/>
                <a:cs typeface="Calibri"/>
              </a:rPr>
              <a:t>           ist mit   </a:t>
            </a:r>
            <a:r>
              <a:rPr lang="de-DE" b="1" dirty="0">
                <a:latin typeface="Calibri"/>
                <a:cs typeface="Calibri"/>
              </a:rPr>
              <a:t>Melanie</a:t>
            </a:r>
            <a:r>
              <a:rPr lang="de-DE" dirty="0">
                <a:latin typeface="Calibri"/>
                <a:cs typeface="Calibri"/>
              </a:rPr>
              <a:t> nach  München  gefahren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247900" y="3314700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629694" y="33139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3200" y="2743200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ɛ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800894" y="4304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7820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1630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6202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7632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6014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8206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334294" y="62095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1715294" y="62095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28800" y="5867400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o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3543300" y="63619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925094" y="6361112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38600" y="5790406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ɛ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62000" y="990600"/>
            <a:ext cx="7696200" cy="1752600"/>
            <a:chOff x="762000" y="990600"/>
            <a:chExt cx="7696200" cy="1752600"/>
          </a:xfrm>
        </p:grpSpPr>
        <p:sp>
          <p:nvSpPr>
            <p:cNvPr id="25" name="TextBox 24"/>
            <p:cNvSpPr txBox="1"/>
            <p:nvPr/>
          </p:nvSpPr>
          <p:spPr>
            <a:xfrm>
              <a:off x="2362200" y="990600"/>
              <a:ext cx="1752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 err="1">
                  <a:solidFill>
                    <a:srgbClr val="0000FF"/>
                  </a:solidFill>
                  <a:latin typeface="Calibri"/>
                  <a:cs typeface="Calibri"/>
                </a:rPr>
                <a:t>Pointed</a:t>
              </a:r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 hat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62000" y="1524000"/>
              <a:ext cx="7696200" cy="1219200"/>
              <a:chOff x="762000" y="1524000"/>
              <a:chExt cx="7696200" cy="12192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2247900" y="1714500"/>
                <a:ext cx="9906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V="1">
                <a:off x="2933700" y="1638300"/>
                <a:ext cx="990600" cy="76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810000" y="2514600"/>
                <a:ext cx="46482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762000" y="2057400"/>
                <a:ext cx="167640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371600" y="4419600"/>
            <a:ext cx="6705600" cy="2133600"/>
            <a:chOff x="1371600" y="4419600"/>
            <a:chExt cx="6705600" cy="2133600"/>
          </a:xfrm>
        </p:grpSpPr>
        <p:grpSp>
          <p:nvGrpSpPr>
            <p:cNvPr id="52" name="Group 51"/>
            <p:cNvGrpSpPr/>
            <p:nvPr/>
          </p:nvGrpSpPr>
          <p:grpSpPr>
            <a:xfrm>
              <a:off x="1371600" y="5029200"/>
              <a:ext cx="6705600" cy="1524000"/>
              <a:chOff x="1371600" y="5029200"/>
              <a:chExt cx="6705600" cy="15240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876300" y="5524500"/>
                <a:ext cx="1524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905000" y="5029200"/>
                <a:ext cx="26670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4457700" y="5448300"/>
                <a:ext cx="8382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181600" y="6172200"/>
                <a:ext cx="28956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514600" y="4419600"/>
              <a:ext cx="1295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 err="1">
                  <a:solidFill>
                    <a:srgbClr val="0000FF"/>
                  </a:solidFill>
                  <a:latin typeface="Calibri"/>
                  <a:cs typeface="Calibri"/>
                </a:rPr>
                <a:t>Flat</a:t>
              </a:r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 hat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0"/>
            <a:ext cx="1828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3. Synthese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3821" r="4878" b="38251"/>
          <a:stretch>
            <a:fillRect/>
          </a:stretch>
        </p:blipFill>
        <p:spPr bwMode="auto">
          <a:xfrm>
            <a:off x="533400" y="2743200"/>
            <a:ext cx="817756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191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200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561" y="2819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68580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Berücksichtigung der Deklinationslinie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1524000"/>
            <a:ext cx="762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y-Achse ist immer log f0 (später als eine Semiton-Skala übernommen), weil diese am nächsten mit wahrgenommenen Tonhöhenänderungen verbunden sind.</a:t>
            </a:r>
          </a:p>
        </p:txBody>
      </p:sp>
      <p:sp>
        <p:nvSpPr>
          <p:cNvPr id="13" name="Oval 12"/>
          <p:cNvSpPr/>
          <p:nvPr/>
        </p:nvSpPr>
        <p:spPr>
          <a:xfrm>
            <a:off x="609600" y="838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609600" y="1676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438400" y="0"/>
            <a:ext cx="3352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IPO: viele Innovationen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Resynthese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und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Perzeption</a:t>
            </a:r>
            <a:endParaRPr lang="de-DE" dirty="0"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57200" y="9144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Empirische Festlegung,  dass nicht alle Teile der Kontur für die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Perzeption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der Intonation relevant sind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609600" y="2209800"/>
            <a:ext cx="8458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Festlegung, dass die zeitliche Synchronisierung zwischen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intonatorischen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Einheiten und Vokalen für die Perzeption der Intonation wichtig ist.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609600" y="35052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Verwendung einer logarithmischen f0-Skala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609600" y="40386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Der Begriff 'Deklination'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sowie einige der ersten </a:t>
            </a:r>
            <a:r>
              <a:rPr lang="de-DE" i="1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physiologischen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Untersuchungen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2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dazu stammen aus dieser Schule.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1676401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Intonatorische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Einheiten durch Empirie untermauert.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609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2286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228600" y="182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2286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2286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228600" y="4191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381000" y="60960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1. Cohen &amp; 't Hart (1967), </a:t>
            </a:r>
            <a:r>
              <a:rPr lang="de-DE" sz="1600" i="1" dirty="0">
                <a:latin typeface="Calibri"/>
                <a:cs typeface="Calibri"/>
              </a:rPr>
              <a:t>Lingua</a:t>
            </a:r>
            <a:r>
              <a:rPr lang="de-DE" sz="1600" dirty="0">
                <a:latin typeface="Calibri"/>
                <a:cs typeface="Calibri"/>
              </a:rPr>
              <a:t>, 19, 177-192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6400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2. Collier (1975), </a:t>
            </a:r>
            <a:r>
              <a:rPr lang="de-DE" sz="1600" i="1" dirty="0">
                <a:latin typeface="Calibri"/>
                <a:cs typeface="Calibri"/>
              </a:rPr>
              <a:t>JASA</a:t>
            </a:r>
            <a:r>
              <a:rPr lang="de-DE" sz="1600" dirty="0">
                <a:latin typeface="Calibri"/>
                <a:cs typeface="Calibri"/>
              </a:rPr>
              <a:t>, 58, 249-255.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029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Einsatz der IPO-Methode für viele Sprachen: Englisch, Deutsch, Russisch, Französisch, Indonesisch</a:t>
            </a:r>
            <a:r>
              <a:rPr lang="de-DE" baseline="30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6172200"/>
            <a:ext cx="365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3 Siehe Ladd (2008, S. 12), </a:t>
            </a:r>
            <a:r>
              <a:rPr lang="de-DE" sz="1600" dirty="0" err="1">
                <a:latin typeface="Calibri"/>
                <a:cs typeface="Calibri"/>
              </a:rPr>
              <a:t>phonbib</a:t>
            </a:r>
            <a:r>
              <a:rPr lang="de-DE" sz="1600" dirty="0">
                <a:latin typeface="Calibri"/>
                <a:cs typeface="Calibri"/>
              </a:rPr>
              <a:t>: Ladd 3.2, a)</a:t>
            </a:r>
          </a:p>
        </p:txBody>
      </p:sp>
      <p:sp>
        <p:nvSpPr>
          <p:cNvPr id="20" name="Oval 19"/>
          <p:cNvSpPr/>
          <p:nvPr/>
        </p:nvSpPr>
        <p:spPr>
          <a:xfrm>
            <a:off x="2286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Obwohl die heutige Forschung zur Intonation in so vielen Hinsichten stark von dem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IPO-Modell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geprägt ist, wird diese Methode selten in aktuellen Untersuchungen eingesetzt.  Verschiedene Gründe.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81400" y="0"/>
            <a:ext cx="1600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IPO heute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" y="2133600"/>
            <a:ext cx="8686800" cy="4724400"/>
            <a:chOff x="228600" y="2133600"/>
            <a:chExt cx="8686800" cy="4724400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3048000"/>
              <a:ext cx="777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Die Etikettierung ist sehr komplex und nicht übersichtlich – z.B. beinahe eine Etikettierung pro Silbe</a:t>
              </a:r>
              <a:r>
                <a:rPr lang="de-DE" baseline="30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2133600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Kaum eine Auseinandersetzung mit der Funktion-Form- Beziehung, also mit der Bedeutung der Konturen.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5562600"/>
              <a:ext cx="815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Keine Trainingsmaterialien dazu. Daher können Ergebnisse aus verschiedenen Laboren kaum miteinander verglichen werden.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4419600"/>
              <a:ext cx="655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>
                  <a:latin typeface="Calibri"/>
                  <a:cs typeface="Calibri"/>
                </a:rPr>
                <a:t>Zaterdag</a:t>
              </a:r>
              <a:r>
                <a:rPr lang="de-DE" dirty="0">
                  <a:latin typeface="Calibri"/>
                  <a:cs typeface="Calibri"/>
                </a:rPr>
                <a:t> ...  </a:t>
              </a:r>
              <a:r>
                <a:rPr lang="de-DE" dirty="0" err="1">
                  <a:latin typeface="Calibri"/>
                  <a:cs typeface="Calibri"/>
                </a:rPr>
                <a:t>even</a:t>
              </a:r>
              <a:r>
                <a:rPr lang="de-DE" dirty="0">
                  <a:latin typeface="Calibri"/>
                  <a:cs typeface="Calibri"/>
                </a:rPr>
                <a:t> </a:t>
              </a:r>
              <a:r>
                <a:rPr lang="de-DE" dirty="0" err="1">
                  <a:latin typeface="Calibri"/>
                  <a:cs typeface="Calibri"/>
                </a:rPr>
                <a:t>kijken</a:t>
              </a:r>
              <a:r>
                <a:rPr lang="de-DE" dirty="0">
                  <a:latin typeface="Calibri"/>
                  <a:cs typeface="Calibri"/>
                </a:rPr>
                <a:t> ... nee     </a:t>
              </a:r>
              <a:r>
                <a:rPr lang="de-DE" dirty="0" err="1">
                  <a:latin typeface="Calibri"/>
                  <a:cs typeface="Calibri"/>
                </a:rPr>
                <a:t>ik</a:t>
              </a:r>
              <a:r>
                <a:rPr lang="de-DE" dirty="0">
                  <a:latin typeface="Calibri"/>
                  <a:cs typeface="Calibri"/>
                </a:rPr>
                <a:t>  heb  </a:t>
              </a:r>
              <a:r>
                <a:rPr lang="de-DE" dirty="0" err="1">
                  <a:latin typeface="Calibri"/>
                  <a:cs typeface="Calibri"/>
                </a:rPr>
                <a:t>nog</a:t>
              </a:r>
              <a:r>
                <a:rPr lang="de-DE" dirty="0">
                  <a:latin typeface="Calibri"/>
                  <a:cs typeface="Calibri"/>
                </a:rPr>
                <a:t> </a:t>
              </a:r>
              <a:r>
                <a:rPr lang="de-DE" dirty="0" err="1">
                  <a:latin typeface="Calibri"/>
                  <a:cs typeface="Calibri"/>
                </a:rPr>
                <a:t>niks</a:t>
              </a:r>
              <a:endParaRPr lang="de-DE" dirty="0">
                <a:latin typeface="Calibri"/>
                <a:cs typeface="Calibri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952500" y="41529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9200" y="4114800"/>
              <a:ext cx="83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57400" y="4114800"/>
              <a:ext cx="457200" cy="304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476500" y="41529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43200" y="4114800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3314700" y="41529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581400" y="44196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2672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44196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648200" y="4419600"/>
              <a:ext cx="83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4102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55626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65532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67056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791200" y="4419600"/>
              <a:ext cx="83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90600" y="4876800"/>
              <a:ext cx="6858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1   0   0     B  1  0    A  0        1&amp;A   0   1&amp;A   0   1&amp;A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600" y="6519446"/>
              <a:ext cx="861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Calibri"/>
                  <a:cs typeface="Calibri"/>
                </a:rPr>
                <a:t>1 Beispiel aus Collier &amp; 't Hart (1981) wiederholt in </a:t>
              </a:r>
              <a:r>
                <a:rPr lang="de-DE" sz="1600" dirty="0" err="1">
                  <a:latin typeface="Calibri"/>
                  <a:cs typeface="Calibri"/>
                </a:rPr>
                <a:t>Cruttenden</a:t>
              </a:r>
              <a:r>
                <a:rPr lang="de-DE" sz="1600" dirty="0">
                  <a:latin typeface="Calibri"/>
                  <a:cs typeface="Calibri"/>
                </a:rPr>
                <a:t> (1997, S. 147) – </a:t>
              </a:r>
              <a:r>
                <a:rPr lang="de-DE" sz="1600" dirty="0" err="1">
                  <a:latin typeface="Calibri"/>
                  <a:cs typeface="Calibri"/>
                </a:rPr>
                <a:t>PhonBib</a:t>
              </a:r>
              <a:r>
                <a:rPr lang="de-DE" sz="1600" dirty="0">
                  <a:latin typeface="Calibri"/>
                  <a:cs typeface="Calibri"/>
                </a:rPr>
                <a:t> II </a:t>
              </a:r>
              <a:r>
                <a:rPr lang="de-DE" sz="1600" dirty="0" err="1">
                  <a:latin typeface="Calibri"/>
                  <a:cs typeface="Calibri"/>
                </a:rPr>
                <a:t>Cru</a:t>
              </a:r>
              <a:r>
                <a:rPr lang="de-DE" sz="1600" dirty="0">
                  <a:latin typeface="Calibri"/>
                  <a:cs typeface="Calibri"/>
                </a:rPr>
                <a:t> 2.1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81000" y="2286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Oval 41"/>
            <p:cNvSpPr/>
            <p:nvPr/>
          </p:nvSpPr>
          <p:spPr>
            <a:xfrm>
              <a:off x="381000" y="3200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Oval 42"/>
            <p:cNvSpPr/>
            <p:nvPr/>
          </p:nvSpPr>
          <p:spPr>
            <a:xfrm>
              <a:off x="381000" y="571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7400" y="76200"/>
            <a:ext cx="4038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Intonationsmodelle seit 1945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052EBB-2E33-7F4A-8FAA-958EED092036}"/>
              </a:ext>
            </a:extLst>
          </p:cNvPr>
          <p:cNvGrpSpPr/>
          <p:nvPr/>
        </p:nvGrpSpPr>
        <p:grpSpPr>
          <a:xfrm>
            <a:off x="1600200" y="838200"/>
            <a:ext cx="6705600" cy="5186363"/>
            <a:chOff x="1600200" y="838200"/>
            <a:chExt cx="6705600" cy="5186363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3048000" y="838200"/>
              <a:ext cx="253211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Funktion (Bedeutung)</a:t>
              </a:r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555776" y="2971800"/>
              <a:ext cx="16352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Phonologie</a:t>
              </a:r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3124200" y="5562600"/>
              <a:ext cx="990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Signal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981200" y="1828800"/>
              <a:ext cx="5562600" cy="1821597"/>
              <a:chOff x="1981200" y="1828800"/>
              <a:chExt cx="5562600" cy="182159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572000" y="2819400"/>
                <a:ext cx="2971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Amerikanische Schule (1945-1960)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81200" y="1828800"/>
                <a:ext cx="434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Britische Schule (1950-1970)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209800" y="3962401"/>
              <a:ext cx="5334000" cy="842664"/>
              <a:chOff x="2209800" y="3962401"/>
              <a:chExt cx="5334000" cy="84266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209800" y="3962401"/>
                <a:ext cx="53340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niederländische Schule (1965-1990)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09800" y="4343400"/>
                <a:ext cx="472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Superpositions-Modelle (seit 1980)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00200" y="4724400"/>
              <a:ext cx="670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Autosegmentelle-metrische Modelle (seit 1980)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0"/>
            <a:ext cx="76962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Intonation und Superposition: theoretischer Hintergrund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Intonation wird nicht nur lokal beeinflusst, sondern auch global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057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  <a:latin typeface="Calibri"/>
                <a:cs typeface="Calibri"/>
              </a:rPr>
              <a:t>Lokal</a:t>
            </a:r>
            <a:endParaRPr lang="en-GB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z.B. f0-Bewegungen in akzentuierten Silben; an Phrasengrenzen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505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Global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9624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Deklination wird </a:t>
            </a:r>
            <a:r>
              <a:rPr lang="de-DE" b="1" dirty="0">
                <a:latin typeface="Calibri"/>
                <a:cs typeface="Calibri"/>
              </a:rPr>
              <a:t>von der linguistischen Struktur beeinflusst </a:t>
            </a:r>
            <a:r>
              <a:rPr lang="de-DE" dirty="0">
                <a:latin typeface="Calibri"/>
                <a:cs typeface="Calibri"/>
              </a:rPr>
              <a:t>– daher </a:t>
            </a:r>
            <a:r>
              <a:rPr lang="de-DE" b="1" dirty="0">
                <a:latin typeface="Calibri"/>
                <a:cs typeface="Calibri"/>
              </a:rPr>
              <a:t>vom Sprecher geplant </a:t>
            </a:r>
            <a:r>
              <a:rPr lang="de-DE" dirty="0">
                <a:latin typeface="Calibri"/>
                <a:cs typeface="Calibri"/>
              </a:rPr>
              <a:t>(ist also nicht nur eine Folge des abnehmenden subglottalen Luftdrucks)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1066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Lokale und globale Phänomene beeinflussen die f0-Kontur unabhängig voneinander.</a:t>
            </a:r>
          </a:p>
        </p:txBody>
      </p:sp>
      <p:sp>
        <p:nvSpPr>
          <p:cNvPr id="13" name="Oval 12"/>
          <p:cNvSpPr/>
          <p:nvPr/>
        </p:nvSpPr>
        <p:spPr>
          <a:xfrm>
            <a:off x="381000" y="609599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381000" y="1143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0" y="6400800"/>
            <a:ext cx="9372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/>
                <a:cs typeface="Calibri"/>
              </a:rPr>
              <a:t>1. siehe auch Möbius (1995): </a:t>
            </a:r>
            <a:r>
              <a:rPr lang="en-US" sz="1500" dirty="0">
                <a:latin typeface="Calibri"/>
                <a:cs typeface="Calibri"/>
              </a:rPr>
              <a:t>http://</a:t>
            </a:r>
            <a:r>
              <a:rPr lang="en-US" sz="1500" dirty="0" err="1">
                <a:latin typeface="Calibri"/>
                <a:cs typeface="Calibri"/>
              </a:rPr>
              <a:t>www.coli.uni-saarland.de</a:t>
            </a:r>
            <a:r>
              <a:rPr lang="en-US" sz="1500">
                <a:latin typeface="Calibri"/>
                <a:cs typeface="Calibri"/>
              </a:rPr>
              <a:t>/~moebius/documents/icphs95.pdf</a:t>
            </a:r>
            <a:endParaRPr lang="de-DE"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0"/>
            <a:ext cx="7315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Intonation und Superposition: theoretischer Hintergrund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z.B.. Nina </a:t>
            </a:r>
            <a:r>
              <a:rPr lang="de-DE" dirty="0" err="1">
                <a:latin typeface="Calibri"/>
                <a:cs typeface="Calibri"/>
              </a:rPr>
              <a:t>Thorsen</a:t>
            </a:r>
            <a:r>
              <a:rPr lang="de-DE" dirty="0">
                <a:latin typeface="Calibri"/>
                <a:cs typeface="Calibri"/>
              </a:rPr>
              <a:t> (später </a:t>
            </a:r>
            <a:r>
              <a:rPr lang="de-DE" dirty="0" err="1">
                <a:latin typeface="Calibri"/>
                <a:cs typeface="Calibri"/>
              </a:rPr>
              <a:t>Grønnum</a:t>
            </a:r>
            <a:r>
              <a:rPr lang="de-DE" dirty="0">
                <a:latin typeface="Calibri"/>
                <a:cs typeface="Calibri"/>
              </a:rPr>
              <a:t>) und Dänische Intonation</a:t>
            </a:r>
            <a:r>
              <a:rPr lang="de-DE" baseline="30000" dirty="0">
                <a:latin typeface="Calibri"/>
                <a:cs typeface="Calibri"/>
              </a:rPr>
              <a:t>1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019800"/>
            <a:ext cx="8610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/>
                <a:cs typeface="Calibri"/>
                <a:hlinkClick r:id="rId2"/>
              </a:rPr>
              <a:t>1. </a:t>
            </a:r>
            <a:r>
              <a:rPr lang="en-GB" sz="1600" dirty="0" err="1">
                <a:latin typeface="Calibri"/>
                <a:cs typeface="Calibri"/>
                <a:hlinkClick r:id="rId2"/>
              </a:rPr>
              <a:t>Thorsen</a:t>
            </a:r>
            <a:r>
              <a:rPr lang="en-GB" sz="1600" dirty="0">
                <a:latin typeface="Calibri"/>
                <a:cs typeface="Calibri"/>
                <a:hlinkClick r:id="rId2"/>
              </a:rPr>
              <a:t>, N. (1978). Aspects of Danish Intonation</a:t>
            </a:r>
            <a:r>
              <a:rPr lang="en-GB" sz="1600" dirty="0">
                <a:latin typeface="Calibri"/>
                <a:cs typeface="Calibri"/>
              </a:rPr>
              <a:t>. In Nordic Prosody</a:t>
            </a:r>
            <a:r>
              <a:rPr lang="en-US" sz="1600" dirty="0">
                <a:latin typeface="Calibri"/>
                <a:cs typeface="Calibri"/>
              </a:rPr>
              <a:t>http://www.danpass.hum.ku.dk/ng/papers/nordic_prosody_1_1978.pdf</a:t>
            </a:r>
            <a:endParaRPr lang="en-GB" sz="1600" dirty="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00"/>
            <a:ext cx="5403850" cy="3345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8400" y="3048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Frage ohne Wortumstellung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3962400"/>
            <a:ext cx="2438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Frage mit Wortumstellung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Aussage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1143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Steigung der Deklinationslinie wird durch Syntax beeinflusst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5638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3200400" y="57150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1600200" y="54864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betont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548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unbetont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257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Intonation und Superposition: </a:t>
            </a:r>
            <a:r>
              <a:rPr lang="en-GB" dirty="0" err="1">
                <a:latin typeface="Calibri"/>
                <a:cs typeface="Calibri"/>
              </a:rPr>
              <a:t>Synthese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 Superpositions-Modell wurde zum ersten Mal von </a:t>
            </a:r>
            <a:r>
              <a:rPr lang="de-DE" dirty="0" err="1">
                <a:latin typeface="Calibri"/>
                <a:cs typeface="Calibri"/>
              </a:rPr>
              <a:t>Fujisaki</a:t>
            </a:r>
            <a:r>
              <a:rPr lang="de-DE" dirty="0">
                <a:latin typeface="Calibri"/>
                <a:cs typeface="Calibri"/>
              </a:rPr>
              <a:t>  (1981)</a:t>
            </a:r>
            <a:r>
              <a:rPr lang="de-DE" baseline="30000" dirty="0">
                <a:latin typeface="Calibri"/>
                <a:cs typeface="Calibri"/>
              </a:rPr>
              <a:t>1 </a:t>
            </a:r>
            <a:r>
              <a:rPr lang="de-DE" dirty="0">
                <a:latin typeface="Calibri"/>
                <a:cs typeface="Calibri"/>
              </a:rPr>
              <a:t>für die Synthese der japanischen Intonation eingesetzt.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1. Fujisaki (1981): http://www.speech.kth.se/prod/publications/files/qpsr/1981/1981_22_1_001-020.pdf</a:t>
            </a:r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Hauptmerkmale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7086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Globale Änderungen in der Deklination; die lokalen Beiträge der akzentuierten Vokale werden unabhängig berechnet und darauf überlagert...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TextBox 39"/>
          <p:cNvSpPr txBox="1">
            <a:spLocks noChangeArrowheads="1"/>
          </p:cNvSpPr>
          <p:nvPr/>
        </p:nvSpPr>
        <p:spPr bwMode="auto">
          <a:xfrm>
            <a:off x="3581400" y="533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Deklination</a:t>
            </a:r>
          </a:p>
        </p:txBody>
      </p:sp>
      <p:sp>
        <p:nvSpPr>
          <p:cNvPr id="23569" name="TextBox 40"/>
          <p:cNvSpPr txBox="1">
            <a:spLocks noChangeArrowheads="1"/>
          </p:cNvSpPr>
          <p:nvPr/>
        </p:nvSpPr>
        <p:spPr bwMode="auto">
          <a:xfrm>
            <a:off x="3124200" y="26670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Vokal-Akzentuierung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181600" y="762000"/>
            <a:ext cx="3962400" cy="1985963"/>
            <a:chOff x="5181600" y="762000"/>
            <a:chExt cx="3962400" cy="1985963"/>
          </a:xfrm>
        </p:grpSpPr>
        <p:sp>
          <p:nvSpPr>
            <p:cNvPr id="4" name="Freeform 3"/>
            <p:cNvSpPr/>
            <p:nvPr/>
          </p:nvSpPr>
          <p:spPr>
            <a:xfrm>
              <a:off x="6019800" y="762000"/>
              <a:ext cx="2989263" cy="1519238"/>
            </a:xfrm>
            <a:custGeom>
              <a:avLst/>
              <a:gdLst>
                <a:gd name="connsiteX0" fmla="*/ 0 w 5579533"/>
                <a:gd name="connsiteY0" fmla="*/ 1231901 h 1519767"/>
                <a:gd name="connsiteX1" fmla="*/ 702733 w 5579533"/>
                <a:gd name="connsiteY1" fmla="*/ 207434 h 1519767"/>
                <a:gd name="connsiteX2" fmla="*/ 1109133 w 5579533"/>
                <a:gd name="connsiteY2" fmla="*/ 97367 h 1519767"/>
                <a:gd name="connsiteX3" fmla="*/ 2057400 w 5579533"/>
                <a:gd name="connsiteY3" fmla="*/ 791634 h 1519767"/>
                <a:gd name="connsiteX4" fmla="*/ 3640666 w 5579533"/>
                <a:gd name="connsiteY4" fmla="*/ 1333501 h 1519767"/>
                <a:gd name="connsiteX5" fmla="*/ 5579533 w 5579533"/>
                <a:gd name="connsiteY5" fmla="*/ 15197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9533" h="1519767">
                  <a:moveTo>
                    <a:pt x="0" y="1231901"/>
                  </a:moveTo>
                  <a:cubicBezTo>
                    <a:pt x="258939" y="814212"/>
                    <a:pt x="517878" y="396523"/>
                    <a:pt x="702733" y="207434"/>
                  </a:cubicBezTo>
                  <a:cubicBezTo>
                    <a:pt x="887589" y="18345"/>
                    <a:pt x="883355" y="0"/>
                    <a:pt x="1109133" y="97367"/>
                  </a:cubicBezTo>
                  <a:cubicBezTo>
                    <a:pt x="1334911" y="194734"/>
                    <a:pt x="1635478" y="585612"/>
                    <a:pt x="2057400" y="791634"/>
                  </a:cubicBezTo>
                  <a:cubicBezTo>
                    <a:pt x="2479322" y="997656"/>
                    <a:pt x="3053644" y="1212146"/>
                    <a:pt x="3640666" y="1333501"/>
                  </a:cubicBezTo>
                  <a:cubicBezTo>
                    <a:pt x="4227688" y="1454857"/>
                    <a:pt x="5579533" y="1519767"/>
                    <a:pt x="5579533" y="15197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019800" y="23622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74" name="TextBox 45"/>
            <p:cNvSpPr txBox="1">
              <a:spLocks noChangeArrowheads="1"/>
            </p:cNvSpPr>
            <p:nvPr/>
          </p:nvSpPr>
          <p:spPr bwMode="auto">
            <a:xfrm>
              <a:off x="8229600" y="2286000"/>
              <a:ext cx="838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Zeit</a:t>
              </a:r>
            </a:p>
          </p:txBody>
        </p:sp>
        <p:sp>
          <p:nvSpPr>
            <p:cNvPr id="23577" name="TextBox 48"/>
            <p:cNvSpPr txBox="1">
              <a:spLocks noChangeArrowheads="1"/>
            </p:cNvSpPr>
            <p:nvPr/>
          </p:nvSpPr>
          <p:spPr bwMode="auto">
            <a:xfrm>
              <a:off x="5181600" y="1295400"/>
              <a:ext cx="60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=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8600" y="3048000"/>
            <a:ext cx="8780463" cy="3709988"/>
            <a:chOff x="228600" y="3048000"/>
            <a:chExt cx="8780463" cy="3709988"/>
          </a:xfrm>
        </p:grpSpPr>
        <p:sp>
          <p:nvSpPr>
            <p:cNvPr id="23" name="Freeform 22"/>
            <p:cNvSpPr/>
            <p:nvPr/>
          </p:nvSpPr>
          <p:spPr>
            <a:xfrm>
              <a:off x="6019800" y="5029200"/>
              <a:ext cx="2989263" cy="1728788"/>
            </a:xfrm>
            <a:custGeom>
              <a:avLst/>
              <a:gdLst>
                <a:gd name="connsiteX0" fmla="*/ 0 w 5579533"/>
                <a:gd name="connsiteY0" fmla="*/ 1231901 h 1519767"/>
                <a:gd name="connsiteX1" fmla="*/ 702733 w 5579533"/>
                <a:gd name="connsiteY1" fmla="*/ 207434 h 1519767"/>
                <a:gd name="connsiteX2" fmla="*/ 1109133 w 5579533"/>
                <a:gd name="connsiteY2" fmla="*/ 97367 h 1519767"/>
                <a:gd name="connsiteX3" fmla="*/ 2057400 w 5579533"/>
                <a:gd name="connsiteY3" fmla="*/ 791634 h 1519767"/>
                <a:gd name="connsiteX4" fmla="*/ 3640666 w 5579533"/>
                <a:gd name="connsiteY4" fmla="*/ 1333501 h 1519767"/>
                <a:gd name="connsiteX5" fmla="*/ 5579533 w 5579533"/>
                <a:gd name="connsiteY5" fmla="*/ 1519767 h 1519767"/>
                <a:gd name="connsiteX0" fmla="*/ 0 w 5579533"/>
                <a:gd name="connsiteY0" fmla="*/ 1560689 h 1936045"/>
                <a:gd name="connsiteX1" fmla="*/ 702733 w 5579533"/>
                <a:gd name="connsiteY1" fmla="*/ 536222 h 1936045"/>
                <a:gd name="connsiteX2" fmla="*/ 1109133 w 5579533"/>
                <a:gd name="connsiteY2" fmla="*/ 426155 h 1936045"/>
                <a:gd name="connsiteX3" fmla="*/ 2057400 w 5579533"/>
                <a:gd name="connsiteY3" fmla="*/ 206022 h 1936045"/>
                <a:gd name="connsiteX4" fmla="*/ 3640666 w 5579533"/>
                <a:gd name="connsiteY4" fmla="*/ 1662289 h 1936045"/>
                <a:gd name="connsiteX5" fmla="*/ 5579533 w 5579533"/>
                <a:gd name="connsiteY5" fmla="*/ 1848555 h 1936045"/>
                <a:gd name="connsiteX0" fmla="*/ 0 w 5579533"/>
                <a:gd name="connsiteY0" fmla="*/ 1560689 h 1848555"/>
                <a:gd name="connsiteX1" fmla="*/ 702733 w 5579533"/>
                <a:gd name="connsiteY1" fmla="*/ 536222 h 1848555"/>
                <a:gd name="connsiteX2" fmla="*/ 1109133 w 5579533"/>
                <a:gd name="connsiteY2" fmla="*/ 426155 h 1848555"/>
                <a:gd name="connsiteX3" fmla="*/ 2057400 w 5579533"/>
                <a:gd name="connsiteY3" fmla="*/ 206022 h 1848555"/>
                <a:gd name="connsiteX4" fmla="*/ 3640666 w 5579533"/>
                <a:gd name="connsiteY4" fmla="*/ 1662289 h 1848555"/>
                <a:gd name="connsiteX5" fmla="*/ 3667003 w 5579533"/>
                <a:gd name="connsiteY5" fmla="*/ 752121 h 1848555"/>
                <a:gd name="connsiteX6" fmla="*/ 5579533 w 5579533"/>
                <a:gd name="connsiteY6" fmla="*/ 1848555 h 1848555"/>
                <a:gd name="connsiteX0" fmla="*/ 0 w 5579533"/>
                <a:gd name="connsiteY0" fmla="*/ 1560689 h 1848555"/>
                <a:gd name="connsiteX1" fmla="*/ 702733 w 5579533"/>
                <a:gd name="connsiteY1" fmla="*/ 536222 h 1848555"/>
                <a:gd name="connsiteX2" fmla="*/ 1109133 w 5579533"/>
                <a:gd name="connsiteY2" fmla="*/ 426155 h 1848555"/>
                <a:gd name="connsiteX3" fmla="*/ 2057400 w 5579533"/>
                <a:gd name="connsiteY3" fmla="*/ 206022 h 1848555"/>
                <a:gd name="connsiteX4" fmla="*/ 3640666 w 5579533"/>
                <a:gd name="connsiteY4" fmla="*/ 1662289 h 1848555"/>
                <a:gd name="connsiteX5" fmla="*/ 3335076 w 5579533"/>
                <a:gd name="connsiteY5" fmla="*/ 904521 h 1848555"/>
                <a:gd name="connsiteX6" fmla="*/ 3667003 w 5579533"/>
                <a:gd name="connsiteY6" fmla="*/ 752121 h 1848555"/>
                <a:gd name="connsiteX7" fmla="*/ 5579533 w 5579533"/>
                <a:gd name="connsiteY7" fmla="*/ 1848555 h 1848555"/>
                <a:gd name="connsiteX0" fmla="*/ 0 w 5579533"/>
                <a:gd name="connsiteY0" fmla="*/ 1560689 h 1848555"/>
                <a:gd name="connsiteX1" fmla="*/ 702733 w 5579533"/>
                <a:gd name="connsiteY1" fmla="*/ 536222 h 1848555"/>
                <a:gd name="connsiteX2" fmla="*/ 1109133 w 5579533"/>
                <a:gd name="connsiteY2" fmla="*/ 426155 h 1848555"/>
                <a:gd name="connsiteX3" fmla="*/ 2057400 w 5579533"/>
                <a:gd name="connsiteY3" fmla="*/ 206022 h 1848555"/>
                <a:gd name="connsiteX4" fmla="*/ 3640666 w 5579533"/>
                <a:gd name="connsiteY4" fmla="*/ 1662289 h 1848555"/>
                <a:gd name="connsiteX5" fmla="*/ 2971536 w 5579533"/>
                <a:gd name="connsiteY5" fmla="*/ 946855 h 1848555"/>
                <a:gd name="connsiteX6" fmla="*/ 3335076 w 5579533"/>
                <a:gd name="connsiteY6" fmla="*/ 904521 h 1848555"/>
                <a:gd name="connsiteX7" fmla="*/ 3667003 w 5579533"/>
                <a:gd name="connsiteY7" fmla="*/ 752121 h 1848555"/>
                <a:gd name="connsiteX8" fmla="*/ 5579533 w 5579533"/>
                <a:gd name="connsiteY8" fmla="*/ 1848555 h 1848555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632882 h 1729316"/>
                <a:gd name="connsiteX7" fmla="*/ 5579533 w 5579533"/>
                <a:gd name="connsiteY7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5579533 w 5579533"/>
                <a:gd name="connsiteY7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971548 h 1729316"/>
                <a:gd name="connsiteX8" fmla="*/ 5579533 w 5579533"/>
                <a:gd name="connsiteY8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5579533 w 5579533"/>
                <a:gd name="connsiteY8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5579533 w 5579533"/>
                <a:gd name="connsiteY8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4504723 w 5579533"/>
                <a:gd name="connsiteY8" fmla="*/ 1132415 h 1729316"/>
                <a:gd name="connsiteX9" fmla="*/ 5579533 w 5579533"/>
                <a:gd name="connsiteY9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4504723 w 5579533"/>
                <a:gd name="connsiteY8" fmla="*/ 1132415 h 1729316"/>
                <a:gd name="connsiteX9" fmla="*/ 5579533 w 5579533"/>
                <a:gd name="connsiteY9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1132415 h 1729316"/>
                <a:gd name="connsiteX8" fmla="*/ 5579533 w 5579533"/>
                <a:gd name="connsiteY8" fmla="*/ 1729316 h 17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9533" h="1729316">
                  <a:moveTo>
                    <a:pt x="0" y="1441450"/>
                  </a:moveTo>
                  <a:cubicBezTo>
                    <a:pt x="258939" y="1023761"/>
                    <a:pt x="517878" y="606072"/>
                    <a:pt x="702733" y="416983"/>
                  </a:cubicBezTo>
                  <a:cubicBezTo>
                    <a:pt x="887589" y="227894"/>
                    <a:pt x="883355" y="361949"/>
                    <a:pt x="1109133" y="306916"/>
                  </a:cubicBezTo>
                  <a:cubicBezTo>
                    <a:pt x="1334911" y="251883"/>
                    <a:pt x="1747000" y="0"/>
                    <a:pt x="2057400" y="86783"/>
                  </a:cubicBezTo>
                  <a:cubicBezTo>
                    <a:pt x="2367801" y="173566"/>
                    <a:pt x="2758590" y="711200"/>
                    <a:pt x="2971536" y="827616"/>
                  </a:cubicBezTo>
                  <a:cubicBezTo>
                    <a:pt x="3184482" y="944033"/>
                    <a:pt x="3219165" y="855838"/>
                    <a:pt x="3335076" y="785282"/>
                  </a:cubicBezTo>
                  <a:cubicBezTo>
                    <a:pt x="3450987" y="714726"/>
                    <a:pt x="3472062" y="373238"/>
                    <a:pt x="3667003" y="404282"/>
                  </a:cubicBezTo>
                  <a:cubicBezTo>
                    <a:pt x="3861944" y="462138"/>
                    <a:pt x="4185968" y="911576"/>
                    <a:pt x="4504723" y="1132415"/>
                  </a:cubicBezTo>
                  <a:lnTo>
                    <a:pt x="5579533" y="1729316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567" name="TextBox 38"/>
            <p:cNvSpPr txBox="1">
              <a:spLocks noChangeArrowheads="1"/>
            </p:cNvSpPr>
            <p:nvPr/>
          </p:nvSpPr>
          <p:spPr bwMode="auto">
            <a:xfrm>
              <a:off x="7239000" y="4648200"/>
              <a:ext cx="533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3600" dirty="0">
                  <a:solidFill>
                    <a:srgbClr val="FF0000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=</a:t>
              </a:r>
            </a:p>
          </p:txBody>
        </p:sp>
        <p:sp>
          <p:nvSpPr>
            <p:cNvPr id="23575" name="TextBox 46"/>
            <p:cNvSpPr txBox="1">
              <a:spLocks noChangeArrowheads="1"/>
            </p:cNvSpPr>
            <p:nvPr/>
          </p:nvSpPr>
          <p:spPr bwMode="auto">
            <a:xfrm>
              <a:off x="228600" y="5029200"/>
              <a:ext cx="49530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Die f0-Kurve ist die arithmetische Zusammensetzung der Deklination mit Gipfeln unterschiedlicher Breiten und Höhen der Vokalakzentuierung</a:t>
              </a:r>
            </a:p>
          </p:txBody>
        </p:sp>
        <p:sp>
          <p:nvSpPr>
            <p:cNvPr id="23563" name="TextBox 34"/>
            <p:cNvSpPr txBox="1">
              <a:spLocks noChangeArrowheads="1"/>
            </p:cNvSpPr>
            <p:nvPr/>
          </p:nvSpPr>
          <p:spPr bwMode="auto">
            <a:xfrm>
              <a:off x="7239000" y="3048000"/>
              <a:ext cx="381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3600" dirty="0">
                  <a:solidFill>
                    <a:srgbClr val="FF0000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+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4800" y="2895600"/>
            <a:ext cx="8763000" cy="1677988"/>
            <a:chOff x="304800" y="2895600"/>
            <a:chExt cx="8763000" cy="1677988"/>
          </a:xfrm>
        </p:grpSpPr>
        <p:sp>
          <p:nvSpPr>
            <p:cNvPr id="26" name="Freeform 25"/>
            <p:cNvSpPr/>
            <p:nvPr/>
          </p:nvSpPr>
          <p:spPr>
            <a:xfrm>
              <a:off x="6553200" y="3733800"/>
              <a:ext cx="871538" cy="755650"/>
            </a:xfrm>
            <a:custGeom>
              <a:avLst/>
              <a:gdLst>
                <a:gd name="connsiteX0" fmla="*/ 0 w 872067"/>
                <a:gd name="connsiteY0" fmla="*/ 721078 h 754945"/>
                <a:gd name="connsiteX1" fmla="*/ 228600 w 872067"/>
                <a:gd name="connsiteY1" fmla="*/ 475545 h 754945"/>
                <a:gd name="connsiteX2" fmla="*/ 423333 w 872067"/>
                <a:gd name="connsiteY2" fmla="*/ 60678 h 754945"/>
                <a:gd name="connsiteX3" fmla="*/ 592667 w 872067"/>
                <a:gd name="connsiteY3" fmla="*/ 111478 h 754945"/>
                <a:gd name="connsiteX4" fmla="*/ 753533 w 872067"/>
                <a:gd name="connsiteY4" fmla="*/ 551745 h 754945"/>
                <a:gd name="connsiteX5" fmla="*/ 872067 w 872067"/>
                <a:gd name="connsiteY5" fmla="*/ 754945 h 75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067" h="754945">
                  <a:moveTo>
                    <a:pt x="0" y="721078"/>
                  </a:moveTo>
                  <a:cubicBezTo>
                    <a:pt x="79022" y="653345"/>
                    <a:pt x="158045" y="585612"/>
                    <a:pt x="228600" y="475545"/>
                  </a:cubicBezTo>
                  <a:cubicBezTo>
                    <a:pt x="299156" y="365478"/>
                    <a:pt x="362655" y="121356"/>
                    <a:pt x="423333" y="60678"/>
                  </a:cubicBezTo>
                  <a:cubicBezTo>
                    <a:pt x="484011" y="0"/>
                    <a:pt x="537634" y="29634"/>
                    <a:pt x="592667" y="111478"/>
                  </a:cubicBezTo>
                  <a:cubicBezTo>
                    <a:pt x="647700" y="193323"/>
                    <a:pt x="706966" y="444501"/>
                    <a:pt x="753533" y="551745"/>
                  </a:cubicBezTo>
                  <a:cubicBezTo>
                    <a:pt x="800100" y="658989"/>
                    <a:pt x="872067" y="754945"/>
                    <a:pt x="872067" y="75494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662863" y="3532188"/>
              <a:ext cx="711200" cy="989012"/>
            </a:xfrm>
            <a:custGeom>
              <a:avLst/>
              <a:gdLst>
                <a:gd name="connsiteX0" fmla="*/ 0 w 711200"/>
                <a:gd name="connsiteY0" fmla="*/ 946856 h 989189"/>
                <a:gd name="connsiteX1" fmla="*/ 169334 w 711200"/>
                <a:gd name="connsiteY1" fmla="*/ 836789 h 989189"/>
                <a:gd name="connsiteX2" fmla="*/ 364067 w 711200"/>
                <a:gd name="connsiteY2" fmla="*/ 100189 h 989189"/>
                <a:gd name="connsiteX3" fmla="*/ 516467 w 711200"/>
                <a:gd name="connsiteY3" fmla="*/ 235656 h 989189"/>
                <a:gd name="connsiteX4" fmla="*/ 592667 w 711200"/>
                <a:gd name="connsiteY4" fmla="*/ 777522 h 989189"/>
                <a:gd name="connsiteX5" fmla="*/ 711200 w 711200"/>
                <a:gd name="connsiteY5" fmla="*/ 989189 h 98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200" h="989189">
                  <a:moveTo>
                    <a:pt x="0" y="946856"/>
                  </a:moveTo>
                  <a:cubicBezTo>
                    <a:pt x="54328" y="962378"/>
                    <a:pt x="108656" y="977900"/>
                    <a:pt x="169334" y="836789"/>
                  </a:cubicBezTo>
                  <a:cubicBezTo>
                    <a:pt x="230012" y="695678"/>
                    <a:pt x="306212" y="200378"/>
                    <a:pt x="364067" y="100189"/>
                  </a:cubicBezTo>
                  <a:cubicBezTo>
                    <a:pt x="421923" y="0"/>
                    <a:pt x="478367" y="122767"/>
                    <a:pt x="516467" y="235656"/>
                  </a:cubicBezTo>
                  <a:cubicBezTo>
                    <a:pt x="554567" y="348545"/>
                    <a:pt x="560212" y="651933"/>
                    <a:pt x="592667" y="777522"/>
                  </a:cubicBezTo>
                  <a:cubicBezTo>
                    <a:pt x="625122" y="903111"/>
                    <a:pt x="711200" y="989189"/>
                    <a:pt x="711200" y="989189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76400" y="3886200"/>
              <a:ext cx="4572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4600" y="3352800"/>
              <a:ext cx="304800" cy="1219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04800" y="45720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66" name="TextBox 37"/>
            <p:cNvSpPr txBox="1">
              <a:spLocks noChangeArrowheads="1"/>
            </p:cNvSpPr>
            <p:nvPr/>
          </p:nvSpPr>
          <p:spPr bwMode="auto">
            <a:xfrm>
              <a:off x="3886200" y="3581400"/>
              <a:ext cx="152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Filter 2er Ordnung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943600" y="45720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72" name="TextBox 43"/>
            <p:cNvSpPr txBox="1">
              <a:spLocks noChangeArrowheads="1"/>
            </p:cNvSpPr>
            <p:nvPr/>
          </p:nvSpPr>
          <p:spPr bwMode="auto">
            <a:xfrm>
              <a:off x="1676400" y="2895600"/>
              <a:ext cx="1295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Stufen</a:t>
              </a:r>
            </a:p>
          </p:txBody>
        </p:sp>
        <p:sp>
          <p:nvSpPr>
            <p:cNvPr id="23578" name="TextBox 49"/>
            <p:cNvSpPr txBox="1">
              <a:spLocks noChangeArrowheads="1"/>
            </p:cNvSpPr>
            <p:nvPr/>
          </p:nvSpPr>
          <p:spPr bwMode="auto">
            <a:xfrm>
              <a:off x="3276600" y="3733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*</a:t>
              </a:r>
            </a:p>
          </p:txBody>
        </p:sp>
        <p:sp>
          <p:nvSpPr>
            <p:cNvPr id="23579" name="TextBox 50"/>
            <p:cNvSpPr txBox="1">
              <a:spLocks noChangeArrowheads="1"/>
            </p:cNvSpPr>
            <p:nvPr/>
          </p:nvSpPr>
          <p:spPr bwMode="auto">
            <a:xfrm>
              <a:off x="5257800" y="3733800"/>
              <a:ext cx="60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=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200" y="457200"/>
            <a:ext cx="5638800" cy="2366963"/>
            <a:chOff x="76200" y="457200"/>
            <a:chExt cx="5638800" cy="2366963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04800" y="24384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12713" y="1714500"/>
              <a:ext cx="1449388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65" name="TextBox 36"/>
            <p:cNvSpPr txBox="1">
              <a:spLocks noChangeArrowheads="1"/>
            </p:cNvSpPr>
            <p:nvPr/>
          </p:nvSpPr>
          <p:spPr bwMode="auto">
            <a:xfrm>
              <a:off x="3886200" y="1143000"/>
              <a:ext cx="1828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Filter 2er Ordnung</a:t>
              </a:r>
            </a:p>
          </p:txBody>
        </p:sp>
        <p:sp>
          <p:nvSpPr>
            <p:cNvPr id="23571" name="TextBox 42"/>
            <p:cNvSpPr txBox="1">
              <a:spLocks noChangeArrowheads="1"/>
            </p:cNvSpPr>
            <p:nvPr/>
          </p:nvSpPr>
          <p:spPr bwMode="auto">
            <a:xfrm>
              <a:off x="381000" y="457200"/>
              <a:ext cx="1219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Impulse</a:t>
              </a:r>
            </a:p>
          </p:txBody>
        </p:sp>
        <p:sp>
          <p:nvSpPr>
            <p:cNvPr id="23573" name="TextBox 44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838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Zeit</a:t>
              </a:r>
            </a:p>
          </p:txBody>
        </p:sp>
        <p:sp>
          <p:nvSpPr>
            <p:cNvPr id="23576" name="TextBox 47"/>
            <p:cNvSpPr txBox="1">
              <a:spLocks noChangeArrowheads="1"/>
            </p:cNvSpPr>
            <p:nvPr/>
          </p:nvSpPr>
          <p:spPr bwMode="auto">
            <a:xfrm>
              <a:off x="3200400" y="1295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*</a:t>
              </a:r>
            </a:p>
          </p:txBody>
        </p:sp>
        <p:sp>
          <p:nvSpPr>
            <p:cNvPr id="23580" name="TextBox 52"/>
            <p:cNvSpPr txBox="1">
              <a:spLocks noChangeArrowheads="1"/>
            </p:cNvSpPr>
            <p:nvPr/>
          </p:nvSpPr>
          <p:spPr bwMode="auto">
            <a:xfrm>
              <a:off x="76200" y="9144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2000" y="0"/>
            <a:ext cx="8001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Superpositions-Modell für die Sprachsynthese (</a:t>
            </a:r>
            <a:r>
              <a:rPr lang="de-DE" dirty="0" err="1">
                <a:latin typeface="Calibri"/>
                <a:cs typeface="Calibri"/>
              </a:rPr>
              <a:t>Fujisaki</a:t>
            </a:r>
            <a:r>
              <a:rPr lang="de-DE" dirty="0">
                <a:latin typeface="Calibri"/>
                <a:cs typeface="Calibri"/>
              </a:rPr>
              <a:t>, 1981)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"/>
            <a:ext cx="5257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Superpositionsmodelle: Vorteile</a:t>
            </a:r>
            <a:r>
              <a:rPr lang="de-DE" baseline="30000" dirty="0">
                <a:latin typeface="Calibri"/>
                <a:cs typeface="Calibri"/>
              </a:rPr>
              <a:t>1</a:t>
            </a:r>
            <a:r>
              <a:rPr lang="de-DE" dirty="0">
                <a:latin typeface="Calibri"/>
                <a:cs typeface="Calibri"/>
              </a:rPr>
              <a:t>, </a:t>
            </a:r>
            <a:r>
              <a:rPr lang="de-DE" baseline="30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62000" y="914400"/>
            <a:ext cx="795813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Mathematisch definiert. Vor allem keine Notwendigkeit (wie im Modell der niederländischen Schule) die Deklinationslinie nachträglich anzupassen.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2000" y="24384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Das Modell setzt ebenfalls mathematisch die sehr wichtige Idee um, dass Deklination und Akzente unabhängig voneinander f0 beeinflussen.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62000" y="4038600"/>
            <a:ext cx="6172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Das Modell ist erfolgreich für die Synthese des Japanischen und zum Teil auch des Deutschen (Möbius, 1995)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eingesetzt worden.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899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1. Möbius (1995): </a:t>
            </a:r>
            <a:r>
              <a:rPr lang="en-US" sz="1600" dirty="0">
                <a:latin typeface="Calibri"/>
                <a:cs typeface="Calibri"/>
              </a:rPr>
              <a:t>http://www.ims.uni-stuttgart.de/institut/mitarbeiter/moebius/papers/icphs95.pdf</a:t>
            </a:r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381000" y="2514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381000" y="4114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883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/>
                <a:cs typeface="Calibri"/>
              </a:rPr>
              <a:t>2. Taylor (1992) vor allem S. 45-52 </a:t>
            </a:r>
            <a:r>
              <a:rPr lang="en-US" sz="1500" dirty="0">
                <a:latin typeface="Calibri"/>
                <a:cs typeface="Calibri"/>
              </a:rPr>
              <a:t>http://www.cstr.ed.ac.uk/downloads/publications/1992/Taylor_1992_b.pdf</a:t>
            </a:r>
            <a:endParaRPr lang="de-DE"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855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Superpositions-Modelle: Nachteile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8915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Deklination + Gipfel reichen für die Komplexität der Intonation in vielen Sprachen nicht aus. Insbesondere nicht für den phrasen-finalen Anstieg (der im Japanischen kaum vorkommt).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09600" y="16764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Steigend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838200" y="2057401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Melanie?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343400" y="1676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Fallend-steigend</a:t>
            </a:r>
            <a:endParaRPr lang="de-DE" dirty="0">
              <a:solidFill>
                <a:srgbClr val="0000FF"/>
              </a:solidFill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114800" y="21336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Ich könnte das machen...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52400" y="33528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Auch nicht für </a:t>
            </a:r>
            <a:r>
              <a:rPr lang="de-DE" b="1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phrasenfinale Senkung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, die schon im Japanischen vorkommt, und die mit einem negativen Impuls etwas arbiträr modelliert wird.</a:t>
            </a:r>
          </a:p>
        </p:txBody>
      </p:sp>
      <p:sp>
        <p:nvSpPr>
          <p:cNvPr id="10" name="Freeform 9"/>
          <p:cNvSpPr/>
          <p:nvPr/>
        </p:nvSpPr>
        <p:spPr>
          <a:xfrm>
            <a:off x="4648200" y="2514600"/>
            <a:ext cx="2287050" cy="603654"/>
          </a:xfrm>
          <a:custGeom>
            <a:avLst/>
            <a:gdLst>
              <a:gd name="connsiteX0" fmla="*/ 0 w 2287050"/>
              <a:gd name="connsiteY0" fmla="*/ 36388 h 603654"/>
              <a:gd name="connsiteX1" fmla="*/ 110067 w 2287050"/>
              <a:gd name="connsiteY1" fmla="*/ 10988 h 603654"/>
              <a:gd name="connsiteX2" fmla="*/ 364067 w 2287050"/>
              <a:gd name="connsiteY2" fmla="*/ 19454 h 603654"/>
              <a:gd name="connsiteX3" fmla="*/ 431800 w 2287050"/>
              <a:gd name="connsiteY3" fmla="*/ 53321 h 603654"/>
              <a:gd name="connsiteX4" fmla="*/ 465667 w 2287050"/>
              <a:gd name="connsiteY4" fmla="*/ 61788 h 603654"/>
              <a:gd name="connsiteX5" fmla="*/ 482600 w 2287050"/>
              <a:gd name="connsiteY5" fmla="*/ 87188 h 603654"/>
              <a:gd name="connsiteX6" fmla="*/ 558800 w 2287050"/>
              <a:gd name="connsiteY6" fmla="*/ 137988 h 603654"/>
              <a:gd name="connsiteX7" fmla="*/ 584200 w 2287050"/>
              <a:gd name="connsiteY7" fmla="*/ 154921 h 603654"/>
              <a:gd name="connsiteX8" fmla="*/ 609600 w 2287050"/>
              <a:gd name="connsiteY8" fmla="*/ 180321 h 603654"/>
              <a:gd name="connsiteX9" fmla="*/ 651934 w 2287050"/>
              <a:gd name="connsiteY9" fmla="*/ 205721 h 603654"/>
              <a:gd name="connsiteX10" fmla="*/ 677334 w 2287050"/>
              <a:gd name="connsiteY10" fmla="*/ 231121 h 603654"/>
              <a:gd name="connsiteX11" fmla="*/ 702734 w 2287050"/>
              <a:gd name="connsiteY11" fmla="*/ 248054 h 603654"/>
              <a:gd name="connsiteX12" fmla="*/ 753534 w 2287050"/>
              <a:gd name="connsiteY12" fmla="*/ 290388 h 603654"/>
              <a:gd name="connsiteX13" fmla="*/ 762000 w 2287050"/>
              <a:gd name="connsiteY13" fmla="*/ 324254 h 603654"/>
              <a:gd name="connsiteX14" fmla="*/ 778934 w 2287050"/>
              <a:gd name="connsiteY14" fmla="*/ 341188 h 603654"/>
              <a:gd name="connsiteX15" fmla="*/ 795867 w 2287050"/>
              <a:gd name="connsiteY15" fmla="*/ 366588 h 603654"/>
              <a:gd name="connsiteX16" fmla="*/ 821267 w 2287050"/>
              <a:gd name="connsiteY16" fmla="*/ 383521 h 603654"/>
              <a:gd name="connsiteX17" fmla="*/ 846667 w 2287050"/>
              <a:gd name="connsiteY17" fmla="*/ 408921 h 603654"/>
              <a:gd name="connsiteX18" fmla="*/ 880534 w 2287050"/>
              <a:gd name="connsiteY18" fmla="*/ 485121 h 603654"/>
              <a:gd name="connsiteX19" fmla="*/ 905934 w 2287050"/>
              <a:gd name="connsiteY19" fmla="*/ 510521 h 603654"/>
              <a:gd name="connsiteX20" fmla="*/ 931334 w 2287050"/>
              <a:gd name="connsiteY20" fmla="*/ 527454 h 603654"/>
              <a:gd name="connsiteX21" fmla="*/ 999067 w 2287050"/>
              <a:gd name="connsiteY21" fmla="*/ 578254 h 603654"/>
              <a:gd name="connsiteX22" fmla="*/ 1032934 w 2287050"/>
              <a:gd name="connsiteY22" fmla="*/ 586721 h 603654"/>
              <a:gd name="connsiteX23" fmla="*/ 1058334 w 2287050"/>
              <a:gd name="connsiteY23" fmla="*/ 595188 h 603654"/>
              <a:gd name="connsiteX24" fmla="*/ 1100667 w 2287050"/>
              <a:gd name="connsiteY24" fmla="*/ 603654 h 603654"/>
              <a:gd name="connsiteX25" fmla="*/ 1549400 w 2287050"/>
              <a:gd name="connsiteY25" fmla="*/ 595188 h 603654"/>
              <a:gd name="connsiteX26" fmla="*/ 1862667 w 2287050"/>
              <a:gd name="connsiteY26" fmla="*/ 569788 h 603654"/>
              <a:gd name="connsiteX27" fmla="*/ 1964267 w 2287050"/>
              <a:gd name="connsiteY27" fmla="*/ 561321 h 603654"/>
              <a:gd name="connsiteX28" fmla="*/ 1998134 w 2287050"/>
              <a:gd name="connsiteY28" fmla="*/ 552854 h 603654"/>
              <a:gd name="connsiteX29" fmla="*/ 2057400 w 2287050"/>
              <a:gd name="connsiteY29" fmla="*/ 510521 h 603654"/>
              <a:gd name="connsiteX30" fmla="*/ 2091267 w 2287050"/>
              <a:gd name="connsiteY30" fmla="*/ 502054 h 603654"/>
              <a:gd name="connsiteX31" fmla="*/ 2116667 w 2287050"/>
              <a:gd name="connsiteY31" fmla="*/ 476654 h 603654"/>
              <a:gd name="connsiteX32" fmla="*/ 2142067 w 2287050"/>
              <a:gd name="connsiteY32" fmla="*/ 425854 h 603654"/>
              <a:gd name="connsiteX33" fmla="*/ 2167467 w 2287050"/>
              <a:gd name="connsiteY33" fmla="*/ 417388 h 603654"/>
              <a:gd name="connsiteX34" fmla="*/ 2184400 w 2287050"/>
              <a:gd name="connsiteY34" fmla="*/ 375054 h 603654"/>
              <a:gd name="connsiteX35" fmla="*/ 2209800 w 2287050"/>
              <a:gd name="connsiteY35" fmla="*/ 349654 h 603654"/>
              <a:gd name="connsiteX36" fmla="*/ 2218267 w 2287050"/>
              <a:gd name="connsiteY36" fmla="*/ 307321 h 603654"/>
              <a:gd name="connsiteX37" fmla="*/ 2235200 w 2287050"/>
              <a:gd name="connsiteY37" fmla="*/ 281921 h 603654"/>
              <a:gd name="connsiteX38" fmla="*/ 2260600 w 2287050"/>
              <a:gd name="connsiteY38" fmla="*/ 205721 h 603654"/>
              <a:gd name="connsiteX39" fmla="*/ 2269067 w 2287050"/>
              <a:gd name="connsiteY39" fmla="*/ 180321 h 603654"/>
              <a:gd name="connsiteX40" fmla="*/ 2277534 w 2287050"/>
              <a:gd name="connsiteY40" fmla="*/ 154921 h 603654"/>
              <a:gd name="connsiteX41" fmla="*/ 2286000 w 2287050"/>
              <a:gd name="connsiteY41" fmla="*/ 112588 h 603654"/>
              <a:gd name="connsiteX42" fmla="*/ 2286000 w 2287050"/>
              <a:gd name="connsiteY42" fmla="*/ 87188 h 60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87050" h="603654">
                <a:moveTo>
                  <a:pt x="0" y="36388"/>
                </a:moveTo>
                <a:cubicBezTo>
                  <a:pt x="24802" y="30187"/>
                  <a:pt x="99222" y="11266"/>
                  <a:pt x="110067" y="10988"/>
                </a:cubicBezTo>
                <a:lnTo>
                  <a:pt x="364067" y="19454"/>
                </a:lnTo>
                <a:cubicBezTo>
                  <a:pt x="443034" y="45777"/>
                  <a:pt x="311828" y="0"/>
                  <a:pt x="431800" y="53321"/>
                </a:cubicBezTo>
                <a:cubicBezTo>
                  <a:pt x="442434" y="58047"/>
                  <a:pt x="454378" y="58966"/>
                  <a:pt x="465667" y="61788"/>
                </a:cubicBezTo>
                <a:cubicBezTo>
                  <a:pt x="471311" y="70255"/>
                  <a:pt x="475405" y="79993"/>
                  <a:pt x="482600" y="87188"/>
                </a:cubicBezTo>
                <a:cubicBezTo>
                  <a:pt x="501387" y="105975"/>
                  <a:pt x="537305" y="124554"/>
                  <a:pt x="558800" y="137988"/>
                </a:cubicBezTo>
                <a:cubicBezTo>
                  <a:pt x="567429" y="143381"/>
                  <a:pt x="576383" y="148407"/>
                  <a:pt x="584200" y="154921"/>
                </a:cubicBezTo>
                <a:cubicBezTo>
                  <a:pt x="593398" y="162586"/>
                  <a:pt x="600021" y="173137"/>
                  <a:pt x="609600" y="180321"/>
                </a:cubicBezTo>
                <a:cubicBezTo>
                  <a:pt x="622765" y="190195"/>
                  <a:pt x="638769" y="195847"/>
                  <a:pt x="651934" y="205721"/>
                </a:cubicBezTo>
                <a:cubicBezTo>
                  <a:pt x="661513" y="212905"/>
                  <a:pt x="668136" y="223456"/>
                  <a:pt x="677334" y="231121"/>
                </a:cubicBezTo>
                <a:cubicBezTo>
                  <a:pt x="685151" y="237635"/>
                  <a:pt x="694917" y="241540"/>
                  <a:pt x="702734" y="248054"/>
                </a:cubicBezTo>
                <a:cubicBezTo>
                  <a:pt x="767932" y="302386"/>
                  <a:pt x="690464" y="248340"/>
                  <a:pt x="753534" y="290388"/>
                </a:cubicBezTo>
                <a:cubicBezTo>
                  <a:pt x="756356" y="301677"/>
                  <a:pt x="756796" y="313846"/>
                  <a:pt x="762000" y="324254"/>
                </a:cubicBezTo>
                <a:cubicBezTo>
                  <a:pt x="765570" y="331394"/>
                  <a:pt x="773947" y="334954"/>
                  <a:pt x="778934" y="341188"/>
                </a:cubicBezTo>
                <a:cubicBezTo>
                  <a:pt x="785291" y="349134"/>
                  <a:pt x="788672" y="359393"/>
                  <a:pt x="795867" y="366588"/>
                </a:cubicBezTo>
                <a:cubicBezTo>
                  <a:pt x="803062" y="373783"/>
                  <a:pt x="813450" y="377007"/>
                  <a:pt x="821267" y="383521"/>
                </a:cubicBezTo>
                <a:cubicBezTo>
                  <a:pt x="830465" y="391186"/>
                  <a:pt x="838200" y="400454"/>
                  <a:pt x="846667" y="408921"/>
                </a:cubicBezTo>
                <a:cubicBezTo>
                  <a:pt x="858974" y="445843"/>
                  <a:pt x="858170" y="458285"/>
                  <a:pt x="880534" y="485121"/>
                </a:cubicBezTo>
                <a:cubicBezTo>
                  <a:pt x="888199" y="494319"/>
                  <a:pt x="896736" y="502856"/>
                  <a:pt x="905934" y="510521"/>
                </a:cubicBezTo>
                <a:cubicBezTo>
                  <a:pt x="913751" y="517035"/>
                  <a:pt x="923388" y="521097"/>
                  <a:pt x="931334" y="527454"/>
                </a:cubicBezTo>
                <a:cubicBezTo>
                  <a:pt x="956982" y="547973"/>
                  <a:pt x="956094" y="567510"/>
                  <a:pt x="999067" y="578254"/>
                </a:cubicBezTo>
                <a:cubicBezTo>
                  <a:pt x="1010356" y="581076"/>
                  <a:pt x="1021745" y="583524"/>
                  <a:pt x="1032934" y="586721"/>
                </a:cubicBezTo>
                <a:cubicBezTo>
                  <a:pt x="1041515" y="589173"/>
                  <a:pt x="1049676" y="593023"/>
                  <a:pt x="1058334" y="595188"/>
                </a:cubicBezTo>
                <a:cubicBezTo>
                  <a:pt x="1072295" y="598678"/>
                  <a:pt x="1086556" y="600832"/>
                  <a:pt x="1100667" y="603654"/>
                </a:cubicBezTo>
                <a:lnTo>
                  <a:pt x="1549400" y="595188"/>
                </a:lnTo>
                <a:cubicBezTo>
                  <a:pt x="1650635" y="592254"/>
                  <a:pt x="1763060" y="578843"/>
                  <a:pt x="1862667" y="569788"/>
                </a:cubicBezTo>
                <a:lnTo>
                  <a:pt x="1964267" y="561321"/>
                </a:lnTo>
                <a:cubicBezTo>
                  <a:pt x="1975556" y="558499"/>
                  <a:pt x="1987438" y="557438"/>
                  <a:pt x="1998134" y="552854"/>
                </a:cubicBezTo>
                <a:cubicBezTo>
                  <a:pt x="2017503" y="544553"/>
                  <a:pt x="2040039" y="519202"/>
                  <a:pt x="2057400" y="510521"/>
                </a:cubicBezTo>
                <a:cubicBezTo>
                  <a:pt x="2067808" y="505317"/>
                  <a:pt x="2079978" y="504876"/>
                  <a:pt x="2091267" y="502054"/>
                </a:cubicBezTo>
                <a:cubicBezTo>
                  <a:pt x="2099734" y="493587"/>
                  <a:pt x="2110025" y="486617"/>
                  <a:pt x="2116667" y="476654"/>
                </a:cubicBezTo>
                <a:cubicBezTo>
                  <a:pt x="2134195" y="450362"/>
                  <a:pt x="2113521" y="448690"/>
                  <a:pt x="2142067" y="425854"/>
                </a:cubicBezTo>
                <a:cubicBezTo>
                  <a:pt x="2149036" y="420279"/>
                  <a:pt x="2159000" y="420210"/>
                  <a:pt x="2167467" y="417388"/>
                </a:cubicBezTo>
                <a:cubicBezTo>
                  <a:pt x="2173111" y="403277"/>
                  <a:pt x="2176345" y="387942"/>
                  <a:pt x="2184400" y="375054"/>
                </a:cubicBezTo>
                <a:cubicBezTo>
                  <a:pt x="2190746" y="364900"/>
                  <a:pt x="2204445" y="360364"/>
                  <a:pt x="2209800" y="349654"/>
                </a:cubicBezTo>
                <a:cubicBezTo>
                  <a:pt x="2216236" y="336783"/>
                  <a:pt x="2213214" y="320795"/>
                  <a:pt x="2218267" y="307321"/>
                </a:cubicBezTo>
                <a:cubicBezTo>
                  <a:pt x="2221840" y="297793"/>
                  <a:pt x="2231067" y="291220"/>
                  <a:pt x="2235200" y="281921"/>
                </a:cubicBezTo>
                <a:cubicBezTo>
                  <a:pt x="2235211" y="281896"/>
                  <a:pt x="2256362" y="218434"/>
                  <a:pt x="2260600" y="205721"/>
                </a:cubicBezTo>
                <a:lnTo>
                  <a:pt x="2269067" y="180321"/>
                </a:lnTo>
                <a:cubicBezTo>
                  <a:pt x="2271889" y="171854"/>
                  <a:pt x="2275784" y="163672"/>
                  <a:pt x="2277534" y="154921"/>
                </a:cubicBezTo>
                <a:cubicBezTo>
                  <a:pt x="2280356" y="140810"/>
                  <a:pt x="2284215" y="126867"/>
                  <a:pt x="2286000" y="112588"/>
                </a:cubicBezTo>
                <a:cubicBezTo>
                  <a:pt x="2287050" y="104187"/>
                  <a:pt x="2286000" y="95655"/>
                  <a:pt x="2286000" y="8718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eform 10"/>
          <p:cNvSpPr/>
          <p:nvPr/>
        </p:nvSpPr>
        <p:spPr>
          <a:xfrm>
            <a:off x="5410200" y="4343400"/>
            <a:ext cx="3065463" cy="2357438"/>
          </a:xfrm>
          <a:custGeom>
            <a:avLst/>
            <a:gdLst>
              <a:gd name="connsiteX0" fmla="*/ 0 w 5579533"/>
              <a:gd name="connsiteY0" fmla="*/ 1231901 h 1519767"/>
              <a:gd name="connsiteX1" fmla="*/ 702733 w 5579533"/>
              <a:gd name="connsiteY1" fmla="*/ 207434 h 1519767"/>
              <a:gd name="connsiteX2" fmla="*/ 1109133 w 5579533"/>
              <a:gd name="connsiteY2" fmla="*/ 97367 h 1519767"/>
              <a:gd name="connsiteX3" fmla="*/ 2057400 w 5579533"/>
              <a:gd name="connsiteY3" fmla="*/ 791634 h 1519767"/>
              <a:gd name="connsiteX4" fmla="*/ 3640666 w 5579533"/>
              <a:gd name="connsiteY4" fmla="*/ 1333501 h 1519767"/>
              <a:gd name="connsiteX5" fmla="*/ 5579533 w 5579533"/>
              <a:gd name="connsiteY5" fmla="*/ 1519767 h 1519767"/>
              <a:gd name="connsiteX0" fmla="*/ 0 w 5579533"/>
              <a:gd name="connsiteY0" fmla="*/ 1231901 h 1519767"/>
              <a:gd name="connsiteX1" fmla="*/ 702733 w 5579533"/>
              <a:gd name="connsiteY1" fmla="*/ 207434 h 1519767"/>
              <a:gd name="connsiteX2" fmla="*/ 1109133 w 5579533"/>
              <a:gd name="connsiteY2" fmla="*/ 97367 h 1519767"/>
              <a:gd name="connsiteX3" fmla="*/ 2057400 w 5579533"/>
              <a:gd name="connsiteY3" fmla="*/ 791634 h 1519767"/>
              <a:gd name="connsiteX4" fmla="*/ 3640666 w 5579533"/>
              <a:gd name="connsiteY4" fmla="*/ 1333501 h 1519767"/>
              <a:gd name="connsiteX5" fmla="*/ 5579533 w 5579533"/>
              <a:gd name="connsiteY5" fmla="*/ 1519767 h 1519767"/>
              <a:gd name="connsiteX0" fmla="*/ 0 w 5579533"/>
              <a:gd name="connsiteY0" fmla="*/ 1231901 h 1519767"/>
              <a:gd name="connsiteX1" fmla="*/ 702733 w 5579533"/>
              <a:gd name="connsiteY1" fmla="*/ 207434 h 1519767"/>
              <a:gd name="connsiteX2" fmla="*/ 1109133 w 5579533"/>
              <a:gd name="connsiteY2" fmla="*/ 97367 h 1519767"/>
              <a:gd name="connsiteX3" fmla="*/ 2057400 w 5579533"/>
              <a:gd name="connsiteY3" fmla="*/ 791634 h 1519767"/>
              <a:gd name="connsiteX4" fmla="*/ 3640666 w 5579533"/>
              <a:gd name="connsiteY4" fmla="*/ 1333501 h 1519767"/>
              <a:gd name="connsiteX5" fmla="*/ 5105352 w 5579533"/>
              <a:gd name="connsiteY5" fmla="*/ 1481667 h 1519767"/>
              <a:gd name="connsiteX6" fmla="*/ 5579533 w 5579533"/>
              <a:gd name="connsiteY6" fmla="*/ 1519767 h 1519767"/>
              <a:gd name="connsiteX0" fmla="*/ 0 w 5721787"/>
              <a:gd name="connsiteY0" fmla="*/ 1231901 h 2357967"/>
              <a:gd name="connsiteX1" fmla="*/ 702733 w 5721787"/>
              <a:gd name="connsiteY1" fmla="*/ 207434 h 2357967"/>
              <a:gd name="connsiteX2" fmla="*/ 1109133 w 5721787"/>
              <a:gd name="connsiteY2" fmla="*/ 97367 h 2357967"/>
              <a:gd name="connsiteX3" fmla="*/ 2057400 w 5721787"/>
              <a:gd name="connsiteY3" fmla="*/ 791634 h 2357967"/>
              <a:gd name="connsiteX4" fmla="*/ 3640666 w 5721787"/>
              <a:gd name="connsiteY4" fmla="*/ 1333501 h 2357967"/>
              <a:gd name="connsiteX5" fmla="*/ 5105352 w 5721787"/>
              <a:gd name="connsiteY5" fmla="*/ 1481667 h 2357967"/>
              <a:gd name="connsiteX6" fmla="*/ 5721787 w 5721787"/>
              <a:gd name="connsiteY6" fmla="*/ 2357967 h 23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1787" h="2357967">
                <a:moveTo>
                  <a:pt x="0" y="1231901"/>
                </a:moveTo>
                <a:cubicBezTo>
                  <a:pt x="258939" y="814212"/>
                  <a:pt x="517878" y="396523"/>
                  <a:pt x="702733" y="207434"/>
                </a:cubicBezTo>
                <a:cubicBezTo>
                  <a:pt x="887589" y="18345"/>
                  <a:pt x="883355" y="0"/>
                  <a:pt x="1109133" y="97367"/>
                </a:cubicBezTo>
                <a:cubicBezTo>
                  <a:pt x="1334911" y="194734"/>
                  <a:pt x="1635478" y="585612"/>
                  <a:pt x="2057400" y="791634"/>
                </a:cubicBezTo>
                <a:cubicBezTo>
                  <a:pt x="2479322" y="997656"/>
                  <a:pt x="3132674" y="1218496"/>
                  <a:pt x="3640666" y="1333501"/>
                </a:cubicBezTo>
                <a:cubicBezTo>
                  <a:pt x="4148658" y="1448506"/>
                  <a:pt x="4758499" y="1310923"/>
                  <a:pt x="5105352" y="1481667"/>
                </a:cubicBezTo>
                <a:cubicBezTo>
                  <a:pt x="5452205" y="1652411"/>
                  <a:pt x="5642757" y="2351617"/>
                  <a:pt x="5721787" y="23579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" y="6019800"/>
            <a:ext cx="31242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41313" y="5295900"/>
            <a:ext cx="14493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629694" y="6361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00200" y="4648200"/>
            <a:ext cx="117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Impulse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4648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* Filter =</a:t>
            </a:r>
          </a:p>
        </p:txBody>
      </p:sp>
      <p:sp>
        <p:nvSpPr>
          <p:cNvPr id="17" name="Freeform 16"/>
          <p:cNvSpPr/>
          <p:nvPr/>
        </p:nvSpPr>
        <p:spPr>
          <a:xfrm>
            <a:off x="939800" y="2496775"/>
            <a:ext cx="965200" cy="559692"/>
          </a:xfrm>
          <a:custGeom>
            <a:avLst/>
            <a:gdLst>
              <a:gd name="connsiteX0" fmla="*/ 0 w 592667"/>
              <a:gd name="connsiteY0" fmla="*/ 559692 h 559692"/>
              <a:gd name="connsiteX1" fmla="*/ 160867 w 592667"/>
              <a:gd name="connsiteY1" fmla="*/ 551225 h 559692"/>
              <a:gd name="connsiteX2" fmla="*/ 203200 w 592667"/>
              <a:gd name="connsiteY2" fmla="*/ 508892 h 559692"/>
              <a:gd name="connsiteX3" fmla="*/ 220133 w 592667"/>
              <a:gd name="connsiteY3" fmla="*/ 491958 h 559692"/>
              <a:gd name="connsiteX4" fmla="*/ 279400 w 592667"/>
              <a:gd name="connsiteY4" fmla="*/ 441158 h 559692"/>
              <a:gd name="connsiteX5" fmla="*/ 304800 w 592667"/>
              <a:gd name="connsiteY5" fmla="*/ 390358 h 559692"/>
              <a:gd name="connsiteX6" fmla="*/ 364067 w 592667"/>
              <a:gd name="connsiteY6" fmla="*/ 314158 h 559692"/>
              <a:gd name="connsiteX7" fmla="*/ 372533 w 592667"/>
              <a:gd name="connsiteY7" fmla="*/ 288758 h 559692"/>
              <a:gd name="connsiteX8" fmla="*/ 381000 w 592667"/>
              <a:gd name="connsiteY8" fmla="*/ 254892 h 559692"/>
              <a:gd name="connsiteX9" fmla="*/ 397933 w 592667"/>
              <a:gd name="connsiteY9" fmla="*/ 237958 h 559692"/>
              <a:gd name="connsiteX10" fmla="*/ 406400 w 592667"/>
              <a:gd name="connsiteY10" fmla="*/ 204092 h 559692"/>
              <a:gd name="connsiteX11" fmla="*/ 431800 w 592667"/>
              <a:gd name="connsiteY11" fmla="*/ 127892 h 559692"/>
              <a:gd name="connsiteX12" fmla="*/ 440267 w 592667"/>
              <a:gd name="connsiteY12" fmla="*/ 102492 h 559692"/>
              <a:gd name="connsiteX13" fmla="*/ 465667 w 592667"/>
              <a:gd name="connsiteY13" fmla="*/ 94025 h 559692"/>
              <a:gd name="connsiteX14" fmla="*/ 482600 w 592667"/>
              <a:gd name="connsiteY14" fmla="*/ 60158 h 559692"/>
              <a:gd name="connsiteX15" fmla="*/ 508000 w 592667"/>
              <a:gd name="connsiteY15" fmla="*/ 43225 h 559692"/>
              <a:gd name="connsiteX16" fmla="*/ 533400 w 592667"/>
              <a:gd name="connsiteY16" fmla="*/ 17825 h 559692"/>
              <a:gd name="connsiteX17" fmla="*/ 592667 w 592667"/>
              <a:gd name="connsiteY17" fmla="*/ 892 h 5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2667" h="559692">
                <a:moveTo>
                  <a:pt x="0" y="559692"/>
                </a:moveTo>
                <a:cubicBezTo>
                  <a:pt x="53622" y="556870"/>
                  <a:pt x="107663" y="558480"/>
                  <a:pt x="160867" y="551225"/>
                </a:cubicBezTo>
                <a:cubicBezTo>
                  <a:pt x="183676" y="548115"/>
                  <a:pt x="191681" y="523292"/>
                  <a:pt x="203200" y="508892"/>
                </a:cubicBezTo>
                <a:cubicBezTo>
                  <a:pt x="208187" y="502659"/>
                  <a:pt x="213900" y="496945"/>
                  <a:pt x="220133" y="491958"/>
                </a:cubicBezTo>
                <a:cubicBezTo>
                  <a:pt x="247492" y="470071"/>
                  <a:pt x="256106" y="476099"/>
                  <a:pt x="279400" y="441158"/>
                </a:cubicBezTo>
                <a:cubicBezTo>
                  <a:pt x="354581" y="328385"/>
                  <a:pt x="246370" y="495531"/>
                  <a:pt x="304800" y="390358"/>
                </a:cubicBezTo>
                <a:cubicBezTo>
                  <a:pt x="330118" y="344786"/>
                  <a:pt x="333214" y="345011"/>
                  <a:pt x="364067" y="314158"/>
                </a:cubicBezTo>
                <a:cubicBezTo>
                  <a:pt x="366889" y="305691"/>
                  <a:pt x="370081" y="297339"/>
                  <a:pt x="372533" y="288758"/>
                </a:cubicBezTo>
                <a:cubicBezTo>
                  <a:pt x="375730" y="277570"/>
                  <a:pt x="375796" y="265300"/>
                  <a:pt x="381000" y="254892"/>
                </a:cubicBezTo>
                <a:cubicBezTo>
                  <a:pt x="384570" y="247752"/>
                  <a:pt x="392289" y="243603"/>
                  <a:pt x="397933" y="237958"/>
                </a:cubicBezTo>
                <a:cubicBezTo>
                  <a:pt x="400755" y="226669"/>
                  <a:pt x="403056" y="215237"/>
                  <a:pt x="406400" y="204092"/>
                </a:cubicBezTo>
                <a:cubicBezTo>
                  <a:pt x="406410" y="204057"/>
                  <a:pt x="427561" y="140609"/>
                  <a:pt x="431800" y="127892"/>
                </a:cubicBezTo>
                <a:cubicBezTo>
                  <a:pt x="434622" y="119425"/>
                  <a:pt x="431800" y="105314"/>
                  <a:pt x="440267" y="102492"/>
                </a:cubicBezTo>
                <a:lnTo>
                  <a:pt x="465667" y="94025"/>
                </a:lnTo>
                <a:cubicBezTo>
                  <a:pt x="471311" y="82736"/>
                  <a:pt x="474520" y="69854"/>
                  <a:pt x="482600" y="60158"/>
                </a:cubicBezTo>
                <a:cubicBezTo>
                  <a:pt x="489114" y="52341"/>
                  <a:pt x="500183" y="49739"/>
                  <a:pt x="508000" y="43225"/>
                </a:cubicBezTo>
                <a:cubicBezTo>
                  <a:pt x="517198" y="35560"/>
                  <a:pt x="522933" y="23640"/>
                  <a:pt x="533400" y="17825"/>
                </a:cubicBezTo>
                <a:cubicBezTo>
                  <a:pt x="565486" y="0"/>
                  <a:pt x="569733" y="892"/>
                  <a:pt x="592667" y="89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1524DA-763D-A345-A79F-203E22C5044E}"/>
              </a:ext>
            </a:extLst>
          </p:cNvPr>
          <p:cNvSpPr txBox="1"/>
          <p:nvPr/>
        </p:nvSpPr>
        <p:spPr>
          <a:xfrm>
            <a:off x="2843808" y="0"/>
            <a:ext cx="287883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Zusammenfassung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F2EF3-E691-734A-BA5D-18EF4FB6F46A}"/>
              </a:ext>
            </a:extLst>
          </p:cNvPr>
          <p:cNvSpPr txBox="1"/>
          <p:nvPr/>
        </p:nvSpPr>
        <p:spPr>
          <a:xfrm>
            <a:off x="1043608" y="47473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Die </a:t>
            </a:r>
            <a:r>
              <a:rPr lang="en-GB" dirty="0" err="1">
                <a:latin typeface="Calibri"/>
                <a:cs typeface="Calibri"/>
              </a:rPr>
              <a:t>Modellierung</a:t>
            </a:r>
            <a:r>
              <a:rPr lang="en-GB" dirty="0">
                <a:latin typeface="Calibri"/>
                <a:cs typeface="Calibri"/>
              </a:rPr>
              <a:t> der Intonation is </a:t>
            </a:r>
            <a:r>
              <a:rPr lang="en-GB" dirty="0" err="1">
                <a:latin typeface="Calibri"/>
                <a:cs typeface="Calibri"/>
              </a:rPr>
              <a:t>umstritten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139A01-79B2-5646-A858-9F0678E2646C}"/>
              </a:ext>
            </a:extLst>
          </p:cNvPr>
          <p:cNvSpPr txBox="1"/>
          <p:nvPr/>
        </p:nvSpPr>
        <p:spPr>
          <a:xfrm>
            <a:off x="251520" y="134076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1. Wie </a:t>
            </a:r>
            <a:r>
              <a:rPr lang="en-GB" dirty="0" err="1">
                <a:latin typeface="Calibri"/>
                <a:cs typeface="Calibri"/>
              </a:rPr>
              <a:t>passen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Akzentuierung</a:t>
            </a:r>
            <a:r>
              <a:rPr lang="en-GB" dirty="0">
                <a:latin typeface="Calibri"/>
                <a:cs typeface="Calibri"/>
              </a:rPr>
              <a:t> und Intonation </a:t>
            </a:r>
            <a:r>
              <a:rPr lang="en-GB" dirty="0" err="1">
                <a:latin typeface="Calibri"/>
                <a:cs typeface="Calibri"/>
              </a:rPr>
              <a:t>zusammen</a:t>
            </a:r>
            <a:r>
              <a:rPr lang="en-GB" dirty="0">
                <a:latin typeface="Calibri"/>
                <a:cs typeface="Calibri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B2215-AC50-A840-8B7B-7C04B26D9C66}"/>
              </a:ext>
            </a:extLst>
          </p:cNvPr>
          <p:cNvSpPr txBox="1"/>
          <p:nvPr/>
        </p:nvSpPr>
        <p:spPr>
          <a:xfrm>
            <a:off x="260617" y="22768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2. </a:t>
            </a:r>
            <a:r>
              <a:rPr lang="en-GB" dirty="0" err="1">
                <a:latin typeface="Calibri"/>
                <a:cs typeface="Calibri"/>
              </a:rPr>
              <a:t>Welche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Intonationseinheiten</a:t>
            </a:r>
            <a:r>
              <a:rPr lang="en-GB" dirty="0">
                <a:latin typeface="Calibri"/>
                <a:cs typeface="Calibri"/>
              </a:rPr>
              <a:t>: </a:t>
            </a:r>
            <a:r>
              <a:rPr lang="en-GB" dirty="0" err="1">
                <a:latin typeface="Calibri"/>
                <a:cs typeface="Calibri"/>
              </a:rPr>
              <a:t>Stufen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oder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Konturen</a:t>
            </a:r>
            <a:r>
              <a:rPr lang="en-GB" dirty="0">
                <a:latin typeface="Calibri"/>
                <a:cs typeface="Calibri"/>
              </a:rPr>
              <a:t>? </a:t>
            </a:r>
            <a:r>
              <a:rPr lang="en-GB" dirty="0" err="1">
                <a:latin typeface="Calibri"/>
                <a:cs typeface="Calibri"/>
              </a:rPr>
              <a:t>Mit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oder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ohne</a:t>
            </a:r>
            <a:r>
              <a:rPr lang="en-GB" dirty="0">
                <a:latin typeface="Calibri"/>
                <a:cs typeface="Calibri"/>
              </a:rPr>
              <a:t>  </a:t>
            </a:r>
            <a:r>
              <a:rPr lang="en-GB" dirty="0" err="1">
                <a:latin typeface="Calibri"/>
                <a:cs typeface="Calibri"/>
              </a:rPr>
              <a:t>Grenztönen</a:t>
            </a:r>
            <a:r>
              <a:rPr lang="en-GB" dirty="0">
                <a:latin typeface="Calibri"/>
                <a:cs typeface="Calibri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0B321-AA17-C74A-AE21-0A4126D30854}"/>
              </a:ext>
            </a:extLst>
          </p:cNvPr>
          <p:cNvSpPr txBox="1"/>
          <p:nvPr/>
        </p:nvSpPr>
        <p:spPr>
          <a:xfrm>
            <a:off x="278098" y="365983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3. Sind die </a:t>
            </a:r>
            <a:r>
              <a:rPr lang="en-GB" dirty="0" err="1">
                <a:latin typeface="Calibri"/>
                <a:cs typeface="Calibri"/>
              </a:rPr>
              <a:t>Einheiten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lokal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oder</a:t>
            </a:r>
            <a:r>
              <a:rPr lang="en-GB" dirty="0">
                <a:latin typeface="Calibri"/>
                <a:cs typeface="Calibri"/>
              </a:rPr>
              <a:t> global?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AFBC1-FABD-DB43-BD32-F3A3303C9557}"/>
              </a:ext>
            </a:extLst>
          </p:cNvPr>
          <p:cNvSpPr txBox="1"/>
          <p:nvPr/>
        </p:nvSpPr>
        <p:spPr>
          <a:xfrm>
            <a:off x="1070186" y="4166647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Lokal</a:t>
            </a:r>
            <a:r>
              <a:rPr lang="en-GB" dirty="0">
                <a:latin typeface="Calibri"/>
                <a:cs typeface="Calibri"/>
              </a:rPr>
              <a:t>: </a:t>
            </a:r>
            <a:r>
              <a:rPr lang="en-GB" dirty="0" err="1">
                <a:latin typeface="Calibri"/>
                <a:cs typeface="Calibri"/>
              </a:rPr>
              <a:t>Einfluss</a:t>
            </a:r>
            <a:r>
              <a:rPr lang="en-GB" dirty="0">
                <a:latin typeface="Calibri"/>
                <a:cs typeface="Calibri"/>
              </a:rPr>
              <a:t> in der </a:t>
            </a:r>
            <a:r>
              <a:rPr lang="en-GB" dirty="0" err="1">
                <a:latin typeface="Calibri"/>
                <a:cs typeface="Calibri"/>
              </a:rPr>
              <a:t>Nähe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einer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Silbe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A8D4B-BFEC-804E-AB70-ED98984FA387}"/>
              </a:ext>
            </a:extLst>
          </p:cNvPr>
          <p:cNvSpPr txBox="1"/>
          <p:nvPr/>
        </p:nvSpPr>
        <p:spPr>
          <a:xfrm>
            <a:off x="1052704" y="4676406"/>
            <a:ext cx="7623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Global: </a:t>
            </a:r>
            <a:r>
              <a:rPr lang="en-GB" dirty="0" err="1">
                <a:latin typeface="Calibri"/>
                <a:cs typeface="Calibri"/>
              </a:rPr>
              <a:t>Einfluss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über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mehrere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Silben</a:t>
            </a:r>
            <a:r>
              <a:rPr lang="en-GB" dirty="0">
                <a:latin typeface="Calibri"/>
                <a:cs typeface="Calibri"/>
              </a:rPr>
              <a:t> ((</a:t>
            </a:r>
            <a:r>
              <a:rPr lang="en-GB" dirty="0" err="1">
                <a:latin typeface="Calibri"/>
                <a:cs typeface="Calibri"/>
              </a:rPr>
              <a:t>britische</a:t>
            </a:r>
            <a:r>
              <a:rPr lang="en-GB" dirty="0">
                <a:latin typeface="Calibri"/>
                <a:cs typeface="Calibri"/>
              </a:rPr>
              <a:t> Schule: pre-head; Superposition: die </a:t>
            </a:r>
            <a:r>
              <a:rPr lang="en-GB" dirty="0" err="1">
                <a:latin typeface="Calibri"/>
                <a:cs typeface="Calibri"/>
              </a:rPr>
              <a:t>Deklination</a:t>
            </a:r>
            <a:r>
              <a:rPr lang="en-GB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515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105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Amerikanische Schule (1945-1960)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57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insbesondere </a:t>
            </a:r>
            <a:r>
              <a:rPr lang="en-US" dirty="0">
                <a:latin typeface="Calibri"/>
                <a:cs typeface="Calibri"/>
              </a:rPr>
              <a:t>Pike (1945), Wells (1945), </a:t>
            </a:r>
            <a:r>
              <a:rPr lang="en-US" dirty="0" err="1">
                <a:latin typeface="Calibri"/>
                <a:cs typeface="Calibri"/>
              </a:rPr>
              <a:t>Trager</a:t>
            </a:r>
            <a:r>
              <a:rPr lang="en-US" dirty="0">
                <a:latin typeface="Calibri"/>
                <a:cs typeface="Calibri"/>
              </a:rPr>
              <a:t> &amp; Smith(1951)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436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Pike (1945) </a:t>
            </a:r>
            <a:r>
              <a:rPr lang="de-DE" sz="1600" i="1" dirty="0" err="1">
                <a:latin typeface="Calibri"/>
                <a:cs typeface="Calibri"/>
              </a:rPr>
              <a:t>The</a:t>
            </a:r>
            <a:r>
              <a:rPr lang="de-DE" sz="1600" i="1" dirty="0">
                <a:latin typeface="Calibri"/>
                <a:cs typeface="Calibri"/>
              </a:rPr>
              <a:t> Intonation of American English</a:t>
            </a:r>
            <a:r>
              <a:rPr lang="de-DE" sz="1600" dirty="0">
                <a:latin typeface="Calibri"/>
                <a:cs typeface="Calibri"/>
              </a:rPr>
              <a:t>. Univ. Michigan Press: Ann </a:t>
            </a:r>
            <a:r>
              <a:rPr lang="de-DE" sz="1600" dirty="0" err="1">
                <a:latin typeface="Calibri"/>
                <a:cs typeface="Calibri"/>
              </a:rPr>
              <a:t>Arbor</a:t>
            </a:r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2484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Calibri"/>
                <a:cs typeface="Calibri"/>
              </a:rPr>
              <a:t>Trager</a:t>
            </a:r>
            <a:r>
              <a:rPr lang="de-DE" sz="1600" dirty="0">
                <a:latin typeface="Calibri"/>
                <a:cs typeface="Calibri"/>
              </a:rPr>
              <a:t> &amp; Smith (1951) </a:t>
            </a:r>
            <a:r>
              <a:rPr lang="de-DE" sz="1600" i="1" dirty="0" err="1">
                <a:latin typeface="Calibri"/>
                <a:cs typeface="Calibri"/>
              </a:rPr>
              <a:t>Outline</a:t>
            </a:r>
            <a:r>
              <a:rPr lang="de-DE" sz="1600" i="1" dirty="0">
                <a:latin typeface="Calibri"/>
                <a:cs typeface="Calibri"/>
              </a:rPr>
              <a:t> of English </a:t>
            </a:r>
            <a:r>
              <a:rPr lang="de-DE" sz="1600" i="1" dirty="0" err="1">
                <a:latin typeface="Calibri"/>
                <a:cs typeface="Calibri"/>
              </a:rPr>
              <a:t>Structure</a:t>
            </a:r>
            <a:r>
              <a:rPr lang="de-DE" sz="1600" dirty="0">
                <a:latin typeface="Calibri"/>
                <a:cs typeface="Calibri"/>
              </a:rPr>
              <a:t>. </a:t>
            </a:r>
            <a:r>
              <a:rPr lang="de-DE" sz="1600" dirty="0" err="1">
                <a:latin typeface="Calibri"/>
                <a:cs typeface="Calibri"/>
              </a:rPr>
              <a:t>Battenburg</a:t>
            </a:r>
            <a:r>
              <a:rPr lang="de-DE" sz="1600" dirty="0">
                <a:latin typeface="Calibri"/>
                <a:cs typeface="Calibri"/>
              </a:rPr>
              <a:t> Press, Oklahoma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519446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Wells (1945) </a:t>
            </a:r>
            <a:r>
              <a:rPr lang="de-DE" sz="1600" dirty="0" err="1">
                <a:latin typeface="Calibri"/>
                <a:cs typeface="Calibri"/>
              </a:rPr>
              <a:t>The</a:t>
            </a:r>
            <a:r>
              <a:rPr lang="de-DE" sz="1600" dirty="0">
                <a:latin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cs typeface="Calibri"/>
              </a:rPr>
              <a:t>pitch</a:t>
            </a:r>
            <a:r>
              <a:rPr lang="de-DE" sz="1600" dirty="0">
                <a:latin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cs typeface="Calibri"/>
              </a:rPr>
              <a:t>phonemes</a:t>
            </a:r>
            <a:r>
              <a:rPr lang="de-DE" sz="1600" dirty="0">
                <a:latin typeface="Calibri"/>
                <a:cs typeface="Calibri"/>
              </a:rPr>
              <a:t> of English. </a:t>
            </a:r>
            <a:r>
              <a:rPr lang="de-DE" sz="1600" i="1" dirty="0" err="1">
                <a:latin typeface="Calibri"/>
                <a:cs typeface="Calibri"/>
              </a:rPr>
              <a:t>Language</a:t>
            </a:r>
            <a:r>
              <a:rPr lang="de-DE" sz="1600" dirty="0">
                <a:latin typeface="Calibri"/>
                <a:cs typeface="Calibri"/>
              </a:rPr>
              <a:t>, 21, 27-40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Eine Intonationskontur besteht aus einer Zusammensetzung von 4 Ton-Stufen: 4, extra-hoch, 3, hoch, 2, mittel, 1, tief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600" y="3276600"/>
            <a:ext cx="7696200" cy="2419528"/>
            <a:chOff x="228600" y="3276600"/>
            <a:chExt cx="7696200" cy="2419528"/>
          </a:xfrm>
        </p:grpSpPr>
        <p:sp>
          <p:nvSpPr>
            <p:cNvPr id="9" name="TextBox 8"/>
            <p:cNvSpPr txBox="1"/>
            <p:nvPr/>
          </p:nvSpPr>
          <p:spPr>
            <a:xfrm>
              <a:off x="228600" y="3276600"/>
              <a:ext cx="76962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Diese Ton-Stufen sind </a:t>
              </a:r>
              <a:r>
                <a:rPr lang="de-DE" b="1" dirty="0">
                  <a:latin typeface="Calibri"/>
                  <a:cs typeface="Calibri"/>
                </a:rPr>
                <a:t>phonologische Einheiten</a:t>
              </a:r>
              <a:r>
                <a:rPr lang="de-DE" dirty="0">
                  <a:latin typeface="Calibri"/>
                  <a:cs typeface="Calibri"/>
                </a:rPr>
                <a:t>: aus deren Kombinationen entstehen </a:t>
              </a:r>
              <a:r>
                <a:rPr lang="de-DE" b="1" dirty="0">
                  <a:latin typeface="Calibri"/>
                  <a:cs typeface="Calibri"/>
                </a:rPr>
                <a:t>Intonationsmorpheme</a:t>
              </a:r>
              <a:r>
                <a:rPr lang="de-DE" dirty="0">
                  <a:latin typeface="Calibri"/>
                  <a:cs typeface="Calibri"/>
                </a:rPr>
                <a:t> mit unterschiedlichen Bedeutungen.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4495800"/>
              <a:ext cx="70104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Analogie: Bedeutungen entstehen dadurch im Lexikon weil Wörter (Morpheme) aus Kombinationen einer endlichen Anzahl von Phonemen gebaut werden.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" y="914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Ton-Stufen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895600"/>
            <a:ext cx="350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Das phonologische Prinzip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9E92DE-E8EB-A545-9D91-7DE7DB840DC3}"/>
              </a:ext>
            </a:extLst>
          </p:cNvPr>
          <p:cNvGrpSpPr/>
          <p:nvPr/>
        </p:nvGrpSpPr>
        <p:grpSpPr>
          <a:xfrm>
            <a:off x="228600" y="2057400"/>
            <a:ext cx="7086600" cy="995065"/>
            <a:chOff x="228600" y="2057400"/>
            <a:chExt cx="7086600" cy="995065"/>
          </a:xfrm>
        </p:grpSpPr>
        <p:grpSp>
          <p:nvGrpSpPr>
            <p:cNvPr id="22" name="Group 21"/>
            <p:cNvGrpSpPr/>
            <p:nvPr/>
          </p:nvGrpSpPr>
          <p:grpSpPr>
            <a:xfrm>
              <a:off x="228600" y="2057400"/>
              <a:ext cx="5791200" cy="995065"/>
              <a:chOff x="228600" y="2057400"/>
              <a:chExt cx="5791200" cy="9950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8600" y="2057400"/>
                <a:ext cx="403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Es sind </a:t>
                </a:r>
                <a:r>
                  <a:rPr lang="de-DE" dirty="0">
                    <a:solidFill>
                      <a:srgbClr val="008000"/>
                    </a:solidFill>
                    <a:latin typeface="Calibri"/>
                    <a:cs typeface="Calibri"/>
                  </a:rPr>
                  <a:t>Stufen</a:t>
                </a:r>
                <a:r>
                  <a:rPr lang="de-DE" dirty="0">
                    <a:latin typeface="Calibri"/>
                    <a:cs typeface="Calibri"/>
                  </a:rPr>
                  <a:t> keine </a:t>
                </a:r>
                <a:r>
                  <a:rPr lang="de-DE" dirty="0">
                    <a:solidFill>
                      <a:schemeClr val="bg2"/>
                    </a:solidFill>
                    <a:latin typeface="Calibri"/>
                    <a:cs typeface="Calibri"/>
                  </a:rPr>
                  <a:t>Konturen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800600" y="2209800"/>
                <a:ext cx="304800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715000" y="2819400"/>
                <a:ext cx="304800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267200" y="2133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81600" y="25908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1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919133" y="2209800"/>
              <a:ext cx="2396067" cy="627086"/>
              <a:chOff x="4919133" y="2209800"/>
              <a:chExt cx="2396067" cy="62708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919133" y="2243667"/>
                <a:ext cx="1049867" cy="593219"/>
              </a:xfrm>
              <a:custGeom>
                <a:avLst/>
                <a:gdLst>
                  <a:gd name="connsiteX0" fmla="*/ 0 w 1049867"/>
                  <a:gd name="connsiteY0" fmla="*/ 0 h 593219"/>
                  <a:gd name="connsiteX1" fmla="*/ 118534 w 1049867"/>
                  <a:gd name="connsiteY1" fmla="*/ 33866 h 593219"/>
                  <a:gd name="connsiteX2" fmla="*/ 169334 w 1049867"/>
                  <a:gd name="connsiteY2" fmla="*/ 42333 h 593219"/>
                  <a:gd name="connsiteX3" fmla="*/ 203200 w 1049867"/>
                  <a:gd name="connsiteY3" fmla="*/ 59266 h 593219"/>
                  <a:gd name="connsiteX4" fmla="*/ 228600 w 1049867"/>
                  <a:gd name="connsiteY4" fmla="*/ 76200 h 593219"/>
                  <a:gd name="connsiteX5" fmla="*/ 254000 w 1049867"/>
                  <a:gd name="connsiteY5" fmla="*/ 84666 h 593219"/>
                  <a:gd name="connsiteX6" fmla="*/ 321734 w 1049867"/>
                  <a:gd name="connsiteY6" fmla="*/ 143933 h 593219"/>
                  <a:gd name="connsiteX7" fmla="*/ 364067 w 1049867"/>
                  <a:gd name="connsiteY7" fmla="*/ 186266 h 593219"/>
                  <a:gd name="connsiteX8" fmla="*/ 381000 w 1049867"/>
                  <a:gd name="connsiteY8" fmla="*/ 211666 h 593219"/>
                  <a:gd name="connsiteX9" fmla="*/ 457200 w 1049867"/>
                  <a:gd name="connsiteY9" fmla="*/ 270933 h 593219"/>
                  <a:gd name="connsiteX10" fmla="*/ 499534 w 1049867"/>
                  <a:gd name="connsiteY10" fmla="*/ 313266 h 593219"/>
                  <a:gd name="connsiteX11" fmla="*/ 524934 w 1049867"/>
                  <a:gd name="connsiteY11" fmla="*/ 338666 h 593219"/>
                  <a:gd name="connsiteX12" fmla="*/ 550334 w 1049867"/>
                  <a:gd name="connsiteY12" fmla="*/ 347133 h 593219"/>
                  <a:gd name="connsiteX13" fmla="*/ 601134 w 1049867"/>
                  <a:gd name="connsiteY13" fmla="*/ 381000 h 593219"/>
                  <a:gd name="connsiteX14" fmla="*/ 626534 w 1049867"/>
                  <a:gd name="connsiteY14" fmla="*/ 389466 h 593219"/>
                  <a:gd name="connsiteX15" fmla="*/ 643467 w 1049867"/>
                  <a:gd name="connsiteY15" fmla="*/ 406400 h 593219"/>
                  <a:gd name="connsiteX16" fmla="*/ 694267 w 1049867"/>
                  <a:gd name="connsiteY16" fmla="*/ 440266 h 593219"/>
                  <a:gd name="connsiteX17" fmla="*/ 770467 w 1049867"/>
                  <a:gd name="connsiteY17" fmla="*/ 457200 h 593219"/>
                  <a:gd name="connsiteX18" fmla="*/ 914400 w 1049867"/>
                  <a:gd name="connsiteY18" fmla="*/ 533400 h 593219"/>
                  <a:gd name="connsiteX19" fmla="*/ 973667 w 1049867"/>
                  <a:gd name="connsiteY19" fmla="*/ 575733 h 593219"/>
                  <a:gd name="connsiteX20" fmla="*/ 999067 w 1049867"/>
                  <a:gd name="connsiteY20" fmla="*/ 584200 h 593219"/>
                  <a:gd name="connsiteX21" fmla="*/ 1049867 w 1049867"/>
                  <a:gd name="connsiteY21" fmla="*/ 592666 h 5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867" h="593219">
                    <a:moveTo>
                      <a:pt x="0" y="0"/>
                    </a:moveTo>
                    <a:cubicBezTo>
                      <a:pt x="53312" y="17770"/>
                      <a:pt x="58995" y="21108"/>
                      <a:pt x="118534" y="33866"/>
                    </a:cubicBezTo>
                    <a:cubicBezTo>
                      <a:pt x="135320" y="37463"/>
                      <a:pt x="152401" y="39511"/>
                      <a:pt x="169334" y="42333"/>
                    </a:cubicBezTo>
                    <a:cubicBezTo>
                      <a:pt x="180623" y="47977"/>
                      <a:pt x="192242" y="53004"/>
                      <a:pt x="203200" y="59266"/>
                    </a:cubicBezTo>
                    <a:cubicBezTo>
                      <a:pt x="212035" y="64315"/>
                      <a:pt x="219498" y="71649"/>
                      <a:pt x="228600" y="76200"/>
                    </a:cubicBezTo>
                    <a:cubicBezTo>
                      <a:pt x="236582" y="80191"/>
                      <a:pt x="245533" y="81844"/>
                      <a:pt x="254000" y="84666"/>
                    </a:cubicBezTo>
                    <a:cubicBezTo>
                      <a:pt x="303529" y="134195"/>
                      <a:pt x="279729" y="115930"/>
                      <a:pt x="321734" y="143933"/>
                    </a:cubicBezTo>
                    <a:cubicBezTo>
                      <a:pt x="366889" y="211666"/>
                      <a:pt x="307623" y="129822"/>
                      <a:pt x="364067" y="186266"/>
                    </a:cubicBezTo>
                    <a:cubicBezTo>
                      <a:pt x="371262" y="193461"/>
                      <a:pt x="374240" y="204061"/>
                      <a:pt x="381000" y="211666"/>
                    </a:cubicBezTo>
                    <a:cubicBezTo>
                      <a:pt x="429093" y="265771"/>
                      <a:pt x="412442" y="256013"/>
                      <a:pt x="457200" y="270933"/>
                    </a:cubicBezTo>
                    <a:lnTo>
                      <a:pt x="499534" y="313266"/>
                    </a:lnTo>
                    <a:cubicBezTo>
                      <a:pt x="508001" y="321733"/>
                      <a:pt x="513575" y="334879"/>
                      <a:pt x="524934" y="338666"/>
                    </a:cubicBezTo>
                    <a:cubicBezTo>
                      <a:pt x="533401" y="341488"/>
                      <a:pt x="542532" y="342799"/>
                      <a:pt x="550334" y="347133"/>
                    </a:cubicBezTo>
                    <a:cubicBezTo>
                      <a:pt x="568124" y="357017"/>
                      <a:pt x="581827" y="374565"/>
                      <a:pt x="601134" y="381000"/>
                    </a:cubicBezTo>
                    <a:lnTo>
                      <a:pt x="626534" y="389466"/>
                    </a:lnTo>
                    <a:cubicBezTo>
                      <a:pt x="632178" y="395111"/>
                      <a:pt x="637081" y="401610"/>
                      <a:pt x="643467" y="406400"/>
                    </a:cubicBezTo>
                    <a:cubicBezTo>
                      <a:pt x="659748" y="418611"/>
                      <a:pt x="674523" y="435330"/>
                      <a:pt x="694267" y="440266"/>
                    </a:cubicBezTo>
                    <a:cubicBezTo>
                      <a:pt x="742095" y="452223"/>
                      <a:pt x="716724" y="446451"/>
                      <a:pt x="770467" y="457200"/>
                    </a:cubicBezTo>
                    <a:cubicBezTo>
                      <a:pt x="878659" y="526049"/>
                      <a:pt x="828691" y="504829"/>
                      <a:pt x="914400" y="533400"/>
                    </a:cubicBezTo>
                    <a:cubicBezTo>
                      <a:pt x="934156" y="547511"/>
                      <a:pt x="952849" y="563242"/>
                      <a:pt x="973667" y="575733"/>
                    </a:cubicBezTo>
                    <a:cubicBezTo>
                      <a:pt x="981320" y="580325"/>
                      <a:pt x="990409" y="582035"/>
                      <a:pt x="999067" y="584200"/>
                    </a:cubicBezTo>
                    <a:cubicBezTo>
                      <a:pt x="1035145" y="593219"/>
                      <a:pt x="1028779" y="592666"/>
                      <a:pt x="1049867" y="592666"/>
                    </a:cubicBezTo>
                  </a:path>
                </a:pathLst>
              </a:custGeom>
              <a:ln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19800" y="2209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808080"/>
                    </a:solidFill>
                    <a:latin typeface="Calibri"/>
                    <a:cs typeface="Calibri"/>
                  </a:rPr>
                  <a:t>fallend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/>
                <a:cs typeface="Calibri"/>
              </a:rPr>
              <a:t>Grenztöne</a:t>
            </a:r>
            <a:endParaRPr lang="de-DE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678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(eingeführt von </a:t>
            </a:r>
            <a:r>
              <a:rPr lang="de-DE" dirty="0" err="1">
                <a:latin typeface="Calibri"/>
                <a:cs typeface="Calibri"/>
              </a:rPr>
              <a:t>Trager</a:t>
            </a:r>
            <a:r>
              <a:rPr lang="de-DE" dirty="0">
                <a:latin typeface="Calibri"/>
                <a:cs typeface="Calibri"/>
              </a:rPr>
              <a:t> &amp; Smith, 1951)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Es gibt auch </a:t>
            </a:r>
            <a:r>
              <a:rPr lang="de-DE" dirty="0" err="1">
                <a:solidFill>
                  <a:srgbClr val="FF0000"/>
                </a:solidFill>
                <a:latin typeface="Calibri"/>
                <a:cs typeface="Calibri"/>
              </a:rPr>
              <a:t>Grenztöne</a:t>
            </a:r>
            <a:r>
              <a:rPr lang="de-DE" dirty="0">
                <a:latin typeface="Calibri"/>
                <a:cs typeface="Calibri"/>
              </a:rPr>
              <a:t> am Ende einer Phrase oder Äußerung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752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#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tief</a:t>
            </a:r>
            <a:r>
              <a:rPr lang="en-US" dirty="0">
                <a:latin typeface="Calibri"/>
                <a:cs typeface="Calibri"/>
              </a:rPr>
              <a:t>   	  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||</a:t>
            </a:r>
            <a:r>
              <a:rPr lang="en-US" dirty="0" err="1">
                <a:latin typeface="Calibri"/>
                <a:cs typeface="Calibri"/>
              </a:rPr>
              <a:t>hoch</a:t>
            </a:r>
            <a:r>
              <a:rPr lang="en-US" dirty="0">
                <a:latin typeface="Calibri"/>
                <a:cs typeface="Calibri"/>
              </a:rPr>
              <a:t>     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| </a:t>
            </a:r>
            <a:r>
              <a:rPr lang="en-US" dirty="0" err="1">
                <a:latin typeface="Calibri"/>
                <a:cs typeface="Calibri"/>
              </a:rPr>
              <a:t>mittel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00800"/>
            <a:ext cx="929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*siehe Ladd (1980), </a:t>
            </a:r>
            <a:r>
              <a:rPr lang="de-DE" sz="1600" i="1" dirty="0" err="1">
                <a:latin typeface="Calibri"/>
                <a:cs typeface="Calibri"/>
              </a:rPr>
              <a:t>The</a:t>
            </a:r>
            <a:r>
              <a:rPr lang="de-DE" sz="1600" i="1" dirty="0">
                <a:latin typeface="Calibri"/>
                <a:cs typeface="Calibri"/>
              </a:rPr>
              <a:t> </a:t>
            </a:r>
            <a:r>
              <a:rPr lang="de-DE" sz="1600" i="1" dirty="0" err="1">
                <a:latin typeface="Calibri"/>
                <a:cs typeface="Calibri"/>
              </a:rPr>
              <a:t>Structure</a:t>
            </a:r>
            <a:r>
              <a:rPr lang="de-DE" sz="1600" i="1" dirty="0">
                <a:latin typeface="Calibri"/>
                <a:cs typeface="Calibri"/>
              </a:rPr>
              <a:t> of </a:t>
            </a:r>
            <a:r>
              <a:rPr lang="de-DE" sz="1600" i="1" dirty="0" err="1">
                <a:latin typeface="Calibri"/>
                <a:cs typeface="Calibri"/>
              </a:rPr>
              <a:t>Intonational</a:t>
            </a:r>
            <a:r>
              <a:rPr lang="de-DE" sz="1600" i="1" dirty="0">
                <a:latin typeface="Calibri"/>
                <a:cs typeface="Calibri"/>
              </a:rPr>
              <a:t> </a:t>
            </a:r>
            <a:r>
              <a:rPr lang="de-DE" sz="1600" i="1" dirty="0" err="1">
                <a:latin typeface="Calibri"/>
                <a:cs typeface="Calibri"/>
              </a:rPr>
              <a:t>Meaning</a:t>
            </a:r>
            <a:r>
              <a:rPr lang="de-DE" sz="1600" dirty="0">
                <a:latin typeface="Calibri"/>
                <a:cs typeface="Calibri"/>
              </a:rPr>
              <a:t>. Bloomington, Indiana. S. 4-5. </a:t>
            </a:r>
            <a:r>
              <a:rPr lang="de-DE" sz="1600" dirty="0" err="1">
                <a:latin typeface="Calibri"/>
                <a:cs typeface="Calibri"/>
              </a:rPr>
              <a:t>Phon-Bib</a:t>
            </a:r>
            <a:r>
              <a:rPr lang="de-DE" sz="1600" dirty="0">
                <a:latin typeface="Calibri"/>
                <a:cs typeface="Calibri"/>
              </a:rPr>
              <a:t>: Lad. 3.1 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362200"/>
            <a:ext cx="6858000" cy="1754188"/>
            <a:chOff x="457200" y="2362200"/>
            <a:chExt cx="6858000" cy="1754188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2362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Beispiele*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28956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dirty="0">
                  <a:latin typeface="Calibri"/>
                  <a:cs typeface="Calibri"/>
                </a:rPr>
                <a:t>2</a:t>
              </a:r>
              <a:r>
                <a:rPr lang="de-DE" dirty="0">
                  <a:latin typeface="Calibri"/>
                  <a:cs typeface="Calibri"/>
                </a:rPr>
                <a:t>Warum </a:t>
              </a:r>
              <a:r>
                <a:rPr lang="de-DE" baseline="30000" dirty="0">
                  <a:latin typeface="Calibri"/>
                  <a:cs typeface="Calibri"/>
                </a:rPr>
                <a:t>4</a:t>
              </a:r>
              <a:r>
                <a:rPr lang="de-DE" dirty="0">
                  <a:latin typeface="Calibri"/>
                  <a:cs typeface="Calibri"/>
                </a:rPr>
                <a:t>gehst Du jetzt</a:t>
              </a:r>
              <a:r>
                <a:rPr lang="de-DE" baseline="30000" dirty="0">
                  <a:latin typeface="Calibri"/>
                  <a:cs typeface="Calibri"/>
                </a:rPr>
                <a:t>1</a:t>
              </a:r>
              <a:r>
                <a:rPr lang="de-DE" dirty="0">
                  <a:solidFill>
                    <a:srgbClr val="FF0000"/>
                  </a:solidFill>
                  <a:latin typeface="Calibri"/>
                  <a:cs typeface="Calibri"/>
                </a:rPr>
                <a:t>#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09600" y="3352800"/>
              <a:ext cx="2819400" cy="762000"/>
            </a:xfrm>
            <a:custGeom>
              <a:avLst/>
              <a:gdLst>
                <a:gd name="connsiteX0" fmla="*/ 0 w 2654466"/>
                <a:gd name="connsiteY0" fmla="*/ 351723 h 686971"/>
                <a:gd name="connsiteX1" fmla="*/ 220134 w 2654466"/>
                <a:gd name="connsiteY1" fmla="*/ 343257 h 686971"/>
                <a:gd name="connsiteX2" fmla="*/ 254000 w 2654466"/>
                <a:gd name="connsiteY2" fmla="*/ 326323 h 686971"/>
                <a:gd name="connsiteX3" fmla="*/ 313267 w 2654466"/>
                <a:gd name="connsiteY3" fmla="*/ 317857 h 686971"/>
                <a:gd name="connsiteX4" fmla="*/ 338667 w 2654466"/>
                <a:gd name="connsiteY4" fmla="*/ 309390 h 686971"/>
                <a:gd name="connsiteX5" fmla="*/ 372534 w 2654466"/>
                <a:gd name="connsiteY5" fmla="*/ 300923 h 686971"/>
                <a:gd name="connsiteX6" fmla="*/ 406400 w 2654466"/>
                <a:gd name="connsiteY6" fmla="*/ 283990 h 686971"/>
                <a:gd name="connsiteX7" fmla="*/ 457200 w 2654466"/>
                <a:gd name="connsiteY7" fmla="*/ 267057 h 686971"/>
                <a:gd name="connsiteX8" fmla="*/ 482600 w 2654466"/>
                <a:gd name="connsiteY8" fmla="*/ 250123 h 686971"/>
                <a:gd name="connsiteX9" fmla="*/ 533400 w 2654466"/>
                <a:gd name="connsiteY9" fmla="*/ 233190 h 686971"/>
                <a:gd name="connsiteX10" fmla="*/ 550334 w 2654466"/>
                <a:gd name="connsiteY10" fmla="*/ 216257 h 686971"/>
                <a:gd name="connsiteX11" fmla="*/ 618067 w 2654466"/>
                <a:gd name="connsiteY11" fmla="*/ 199323 h 686971"/>
                <a:gd name="connsiteX12" fmla="*/ 643467 w 2654466"/>
                <a:gd name="connsiteY12" fmla="*/ 190857 h 686971"/>
                <a:gd name="connsiteX13" fmla="*/ 702734 w 2654466"/>
                <a:gd name="connsiteY13" fmla="*/ 173923 h 686971"/>
                <a:gd name="connsiteX14" fmla="*/ 762000 w 2654466"/>
                <a:gd name="connsiteY14" fmla="*/ 148523 h 686971"/>
                <a:gd name="connsiteX15" fmla="*/ 812800 w 2654466"/>
                <a:gd name="connsiteY15" fmla="*/ 123123 h 686971"/>
                <a:gd name="connsiteX16" fmla="*/ 855134 w 2654466"/>
                <a:gd name="connsiteY16" fmla="*/ 80790 h 686971"/>
                <a:gd name="connsiteX17" fmla="*/ 914400 w 2654466"/>
                <a:gd name="connsiteY17" fmla="*/ 63857 h 686971"/>
                <a:gd name="connsiteX18" fmla="*/ 999067 w 2654466"/>
                <a:gd name="connsiteY18" fmla="*/ 38457 h 686971"/>
                <a:gd name="connsiteX19" fmla="*/ 1032934 w 2654466"/>
                <a:gd name="connsiteY19" fmla="*/ 21523 h 686971"/>
                <a:gd name="connsiteX20" fmla="*/ 1286934 w 2654466"/>
                <a:gd name="connsiteY20" fmla="*/ 21523 h 686971"/>
                <a:gd name="connsiteX21" fmla="*/ 1337734 w 2654466"/>
                <a:gd name="connsiteY21" fmla="*/ 55390 h 686971"/>
                <a:gd name="connsiteX22" fmla="*/ 1371600 w 2654466"/>
                <a:gd name="connsiteY22" fmla="*/ 72323 h 686971"/>
                <a:gd name="connsiteX23" fmla="*/ 1397000 w 2654466"/>
                <a:gd name="connsiteY23" fmla="*/ 89257 h 686971"/>
                <a:gd name="connsiteX24" fmla="*/ 1430867 w 2654466"/>
                <a:gd name="connsiteY24" fmla="*/ 123123 h 686971"/>
                <a:gd name="connsiteX25" fmla="*/ 1464734 w 2654466"/>
                <a:gd name="connsiteY25" fmla="*/ 165457 h 686971"/>
                <a:gd name="connsiteX26" fmla="*/ 1490134 w 2654466"/>
                <a:gd name="connsiteY26" fmla="*/ 173923 h 686971"/>
                <a:gd name="connsiteX27" fmla="*/ 1524000 w 2654466"/>
                <a:gd name="connsiteY27" fmla="*/ 216257 h 686971"/>
                <a:gd name="connsiteX28" fmla="*/ 1549400 w 2654466"/>
                <a:gd name="connsiteY28" fmla="*/ 224723 h 686971"/>
                <a:gd name="connsiteX29" fmla="*/ 1600200 w 2654466"/>
                <a:gd name="connsiteY29" fmla="*/ 275523 h 686971"/>
                <a:gd name="connsiteX30" fmla="*/ 1642534 w 2654466"/>
                <a:gd name="connsiteY30" fmla="*/ 300923 h 686971"/>
                <a:gd name="connsiteX31" fmla="*/ 1676400 w 2654466"/>
                <a:gd name="connsiteY31" fmla="*/ 326323 h 686971"/>
                <a:gd name="connsiteX32" fmla="*/ 1710267 w 2654466"/>
                <a:gd name="connsiteY32" fmla="*/ 343257 h 686971"/>
                <a:gd name="connsiteX33" fmla="*/ 1794934 w 2654466"/>
                <a:gd name="connsiteY33" fmla="*/ 385590 h 686971"/>
                <a:gd name="connsiteX34" fmla="*/ 1820334 w 2654466"/>
                <a:gd name="connsiteY34" fmla="*/ 402523 h 686971"/>
                <a:gd name="connsiteX35" fmla="*/ 1871134 w 2654466"/>
                <a:gd name="connsiteY35" fmla="*/ 410990 h 686971"/>
                <a:gd name="connsiteX36" fmla="*/ 1913467 w 2654466"/>
                <a:gd name="connsiteY36" fmla="*/ 419457 h 686971"/>
                <a:gd name="connsiteX37" fmla="*/ 1964267 w 2654466"/>
                <a:gd name="connsiteY37" fmla="*/ 444857 h 686971"/>
                <a:gd name="connsiteX38" fmla="*/ 2006600 w 2654466"/>
                <a:gd name="connsiteY38" fmla="*/ 461790 h 686971"/>
                <a:gd name="connsiteX39" fmla="*/ 2032000 w 2654466"/>
                <a:gd name="connsiteY39" fmla="*/ 470257 h 686971"/>
                <a:gd name="connsiteX40" fmla="*/ 2074334 w 2654466"/>
                <a:gd name="connsiteY40" fmla="*/ 495657 h 686971"/>
                <a:gd name="connsiteX41" fmla="*/ 2108200 w 2654466"/>
                <a:gd name="connsiteY41" fmla="*/ 504123 h 686971"/>
                <a:gd name="connsiteX42" fmla="*/ 2159000 w 2654466"/>
                <a:gd name="connsiteY42" fmla="*/ 521057 h 686971"/>
                <a:gd name="connsiteX43" fmla="*/ 2235200 w 2654466"/>
                <a:gd name="connsiteY43" fmla="*/ 546457 h 686971"/>
                <a:gd name="connsiteX44" fmla="*/ 2286000 w 2654466"/>
                <a:gd name="connsiteY44" fmla="*/ 563390 h 686971"/>
                <a:gd name="connsiteX45" fmla="*/ 2336800 w 2654466"/>
                <a:gd name="connsiteY45" fmla="*/ 588790 h 686971"/>
                <a:gd name="connsiteX46" fmla="*/ 2362200 w 2654466"/>
                <a:gd name="connsiteY46" fmla="*/ 605723 h 686971"/>
                <a:gd name="connsiteX47" fmla="*/ 2396067 w 2654466"/>
                <a:gd name="connsiteY47" fmla="*/ 614190 h 686971"/>
                <a:gd name="connsiteX48" fmla="*/ 2489200 w 2654466"/>
                <a:gd name="connsiteY48" fmla="*/ 639590 h 686971"/>
                <a:gd name="connsiteX49" fmla="*/ 2573867 w 2654466"/>
                <a:gd name="connsiteY49" fmla="*/ 664990 h 686971"/>
                <a:gd name="connsiteX50" fmla="*/ 2641600 w 2654466"/>
                <a:gd name="connsiteY50" fmla="*/ 681923 h 6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54466" h="686971">
                  <a:moveTo>
                    <a:pt x="0" y="351723"/>
                  </a:moveTo>
                  <a:cubicBezTo>
                    <a:pt x="73378" y="348901"/>
                    <a:pt x="147066" y="350564"/>
                    <a:pt x="220134" y="343257"/>
                  </a:cubicBezTo>
                  <a:cubicBezTo>
                    <a:pt x="232693" y="342001"/>
                    <a:pt x="241823" y="329644"/>
                    <a:pt x="254000" y="326323"/>
                  </a:cubicBezTo>
                  <a:cubicBezTo>
                    <a:pt x="273253" y="321072"/>
                    <a:pt x="293511" y="320679"/>
                    <a:pt x="313267" y="317857"/>
                  </a:cubicBezTo>
                  <a:cubicBezTo>
                    <a:pt x="321734" y="315035"/>
                    <a:pt x="330086" y="311842"/>
                    <a:pt x="338667" y="309390"/>
                  </a:cubicBezTo>
                  <a:cubicBezTo>
                    <a:pt x="349856" y="306193"/>
                    <a:pt x="361638" y="305009"/>
                    <a:pt x="372534" y="300923"/>
                  </a:cubicBezTo>
                  <a:cubicBezTo>
                    <a:pt x="384352" y="296491"/>
                    <a:pt x="394682" y="288677"/>
                    <a:pt x="406400" y="283990"/>
                  </a:cubicBezTo>
                  <a:cubicBezTo>
                    <a:pt x="422973" y="277361"/>
                    <a:pt x="457200" y="267057"/>
                    <a:pt x="457200" y="267057"/>
                  </a:cubicBezTo>
                  <a:cubicBezTo>
                    <a:pt x="465667" y="261412"/>
                    <a:pt x="473301" y="254256"/>
                    <a:pt x="482600" y="250123"/>
                  </a:cubicBezTo>
                  <a:cubicBezTo>
                    <a:pt x="498911" y="242874"/>
                    <a:pt x="533400" y="233190"/>
                    <a:pt x="533400" y="233190"/>
                  </a:cubicBezTo>
                  <a:cubicBezTo>
                    <a:pt x="539045" y="227546"/>
                    <a:pt x="543489" y="220364"/>
                    <a:pt x="550334" y="216257"/>
                  </a:cubicBezTo>
                  <a:cubicBezTo>
                    <a:pt x="564159" y="207962"/>
                    <a:pt x="607660" y="201925"/>
                    <a:pt x="618067" y="199323"/>
                  </a:cubicBezTo>
                  <a:cubicBezTo>
                    <a:pt x="626725" y="197159"/>
                    <a:pt x="634886" y="193309"/>
                    <a:pt x="643467" y="190857"/>
                  </a:cubicBezTo>
                  <a:cubicBezTo>
                    <a:pt x="664949" y="184719"/>
                    <a:pt x="682434" y="182623"/>
                    <a:pt x="702734" y="173923"/>
                  </a:cubicBezTo>
                  <a:cubicBezTo>
                    <a:pt x="775969" y="142536"/>
                    <a:pt x="702432" y="168380"/>
                    <a:pt x="762000" y="148523"/>
                  </a:cubicBezTo>
                  <a:cubicBezTo>
                    <a:pt x="822849" y="87678"/>
                    <a:pt x="719170" y="185543"/>
                    <a:pt x="812800" y="123123"/>
                  </a:cubicBezTo>
                  <a:cubicBezTo>
                    <a:pt x="829405" y="112053"/>
                    <a:pt x="836202" y="87101"/>
                    <a:pt x="855134" y="80790"/>
                  </a:cubicBezTo>
                  <a:cubicBezTo>
                    <a:pt x="940497" y="52335"/>
                    <a:pt x="808088" y="95751"/>
                    <a:pt x="914400" y="63857"/>
                  </a:cubicBezTo>
                  <a:cubicBezTo>
                    <a:pt x="1017458" y="32939"/>
                    <a:pt x="921012" y="57969"/>
                    <a:pt x="999067" y="38457"/>
                  </a:cubicBezTo>
                  <a:cubicBezTo>
                    <a:pt x="1010356" y="32812"/>
                    <a:pt x="1020845" y="25150"/>
                    <a:pt x="1032934" y="21523"/>
                  </a:cubicBezTo>
                  <a:cubicBezTo>
                    <a:pt x="1104679" y="0"/>
                    <a:pt x="1247939" y="19898"/>
                    <a:pt x="1286934" y="21523"/>
                  </a:cubicBezTo>
                  <a:cubicBezTo>
                    <a:pt x="1341420" y="39686"/>
                    <a:pt x="1282240" y="15751"/>
                    <a:pt x="1337734" y="55390"/>
                  </a:cubicBezTo>
                  <a:cubicBezTo>
                    <a:pt x="1348004" y="62726"/>
                    <a:pt x="1360642" y="66061"/>
                    <a:pt x="1371600" y="72323"/>
                  </a:cubicBezTo>
                  <a:cubicBezTo>
                    <a:pt x="1380435" y="77372"/>
                    <a:pt x="1388533" y="83612"/>
                    <a:pt x="1397000" y="89257"/>
                  </a:cubicBezTo>
                  <a:cubicBezTo>
                    <a:pt x="1412053" y="134414"/>
                    <a:pt x="1393237" y="100545"/>
                    <a:pt x="1430867" y="123123"/>
                  </a:cubicBezTo>
                  <a:cubicBezTo>
                    <a:pt x="1465383" y="143833"/>
                    <a:pt x="1430129" y="137774"/>
                    <a:pt x="1464734" y="165457"/>
                  </a:cubicBezTo>
                  <a:cubicBezTo>
                    <a:pt x="1471703" y="171032"/>
                    <a:pt x="1481667" y="171101"/>
                    <a:pt x="1490134" y="173923"/>
                  </a:cubicBezTo>
                  <a:cubicBezTo>
                    <a:pt x="1497824" y="185458"/>
                    <a:pt x="1510597" y="208215"/>
                    <a:pt x="1524000" y="216257"/>
                  </a:cubicBezTo>
                  <a:cubicBezTo>
                    <a:pt x="1531653" y="220849"/>
                    <a:pt x="1540933" y="221901"/>
                    <a:pt x="1549400" y="224723"/>
                  </a:cubicBezTo>
                  <a:cubicBezTo>
                    <a:pt x="1566333" y="241656"/>
                    <a:pt x="1579665" y="263202"/>
                    <a:pt x="1600200" y="275523"/>
                  </a:cubicBezTo>
                  <a:cubicBezTo>
                    <a:pt x="1614311" y="283990"/>
                    <a:pt x="1628841" y="291795"/>
                    <a:pt x="1642534" y="300923"/>
                  </a:cubicBezTo>
                  <a:cubicBezTo>
                    <a:pt x="1654275" y="308750"/>
                    <a:pt x="1664434" y="318844"/>
                    <a:pt x="1676400" y="326323"/>
                  </a:cubicBezTo>
                  <a:cubicBezTo>
                    <a:pt x="1687103" y="333013"/>
                    <a:pt x="1699444" y="336763"/>
                    <a:pt x="1710267" y="343257"/>
                  </a:cubicBezTo>
                  <a:cubicBezTo>
                    <a:pt x="1782268" y="386457"/>
                    <a:pt x="1734737" y="370540"/>
                    <a:pt x="1794934" y="385590"/>
                  </a:cubicBezTo>
                  <a:cubicBezTo>
                    <a:pt x="1803401" y="391234"/>
                    <a:pt x="1810681" y="399305"/>
                    <a:pt x="1820334" y="402523"/>
                  </a:cubicBezTo>
                  <a:cubicBezTo>
                    <a:pt x="1836620" y="407952"/>
                    <a:pt x="1854244" y="407919"/>
                    <a:pt x="1871134" y="410990"/>
                  </a:cubicBezTo>
                  <a:cubicBezTo>
                    <a:pt x="1885292" y="413564"/>
                    <a:pt x="1899356" y="416635"/>
                    <a:pt x="1913467" y="419457"/>
                  </a:cubicBezTo>
                  <a:cubicBezTo>
                    <a:pt x="1930400" y="427924"/>
                    <a:pt x="1947032" y="437023"/>
                    <a:pt x="1964267" y="444857"/>
                  </a:cubicBezTo>
                  <a:cubicBezTo>
                    <a:pt x="1978103" y="451146"/>
                    <a:pt x="1992370" y="456454"/>
                    <a:pt x="2006600" y="461790"/>
                  </a:cubicBezTo>
                  <a:cubicBezTo>
                    <a:pt x="2014956" y="464924"/>
                    <a:pt x="2024018" y="466266"/>
                    <a:pt x="2032000" y="470257"/>
                  </a:cubicBezTo>
                  <a:cubicBezTo>
                    <a:pt x="2046719" y="477617"/>
                    <a:pt x="2059296" y="488974"/>
                    <a:pt x="2074334" y="495657"/>
                  </a:cubicBezTo>
                  <a:cubicBezTo>
                    <a:pt x="2084967" y="500383"/>
                    <a:pt x="2097055" y="500779"/>
                    <a:pt x="2108200" y="504123"/>
                  </a:cubicBezTo>
                  <a:cubicBezTo>
                    <a:pt x="2125297" y="509252"/>
                    <a:pt x="2142067" y="515413"/>
                    <a:pt x="2159000" y="521057"/>
                  </a:cubicBezTo>
                  <a:lnTo>
                    <a:pt x="2235200" y="546457"/>
                  </a:lnTo>
                  <a:cubicBezTo>
                    <a:pt x="2252133" y="552101"/>
                    <a:pt x="2271148" y="553489"/>
                    <a:pt x="2286000" y="563390"/>
                  </a:cubicBezTo>
                  <a:cubicBezTo>
                    <a:pt x="2358792" y="611917"/>
                    <a:pt x="2266693" y="553737"/>
                    <a:pt x="2336800" y="588790"/>
                  </a:cubicBezTo>
                  <a:cubicBezTo>
                    <a:pt x="2345901" y="593341"/>
                    <a:pt x="2352847" y="601715"/>
                    <a:pt x="2362200" y="605723"/>
                  </a:cubicBezTo>
                  <a:cubicBezTo>
                    <a:pt x="2372896" y="610307"/>
                    <a:pt x="2384841" y="611128"/>
                    <a:pt x="2396067" y="614190"/>
                  </a:cubicBezTo>
                  <a:cubicBezTo>
                    <a:pt x="2506796" y="644389"/>
                    <a:pt x="2412593" y="620437"/>
                    <a:pt x="2489200" y="639590"/>
                  </a:cubicBezTo>
                  <a:cubicBezTo>
                    <a:pt x="2542860" y="675363"/>
                    <a:pt x="2481668" y="639845"/>
                    <a:pt x="2573867" y="664990"/>
                  </a:cubicBezTo>
                  <a:cubicBezTo>
                    <a:pt x="2654466" y="686971"/>
                    <a:pt x="2562346" y="681923"/>
                    <a:pt x="2641600" y="681923"/>
                  </a:cubicBezTo>
                </a:path>
              </a:pathLst>
            </a:cu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33400" y="3733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00200" y="3352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4114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724400" y="28194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dirty="0">
                  <a:latin typeface="Calibri"/>
                  <a:cs typeface="Calibri"/>
                </a:rPr>
                <a:t>2</a:t>
              </a:r>
              <a:r>
                <a:rPr lang="de-DE" dirty="0">
                  <a:latin typeface="Calibri"/>
                  <a:cs typeface="Calibri"/>
                </a:rPr>
                <a:t>ich </a:t>
              </a:r>
              <a:r>
                <a:rPr lang="de-DE" baseline="30000" dirty="0">
                  <a:latin typeface="Calibri"/>
                  <a:cs typeface="Calibri"/>
                </a:rPr>
                <a:t>3</a:t>
              </a:r>
              <a:r>
                <a:rPr lang="de-DE" dirty="0">
                  <a:latin typeface="Calibri"/>
                  <a:cs typeface="Calibri"/>
                </a:rPr>
                <a:t>könnte</a:t>
              </a:r>
              <a:r>
                <a:rPr lang="de-DE" baseline="30000" dirty="0">
                  <a:latin typeface="Calibri"/>
                  <a:cs typeface="Calibri"/>
                </a:rPr>
                <a:t>1</a:t>
              </a:r>
              <a:r>
                <a:rPr lang="de-DE" dirty="0">
                  <a:solidFill>
                    <a:srgbClr val="FF0000"/>
                  </a:solidFill>
                  <a:latin typeface="Calibri"/>
                  <a:cs typeface="Calibri"/>
                </a:rPr>
                <a:t>||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00600" y="35814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486400" y="3352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19800" y="38862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72200" y="3352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4919133" y="3373276"/>
              <a:ext cx="1458944" cy="484701"/>
            </a:xfrm>
            <a:custGeom>
              <a:avLst/>
              <a:gdLst>
                <a:gd name="connsiteX0" fmla="*/ 0 w 1458944"/>
                <a:gd name="connsiteY0" fmla="*/ 241991 h 479057"/>
                <a:gd name="connsiteX1" fmla="*/ 84667 w 1458944"/>
                <a:gd name="connsiteY1" fmla="*/ 225057 h 479057"/>
                <a:gd name="connsiteX2" fmla="*/ 127000 w 1458944"/>
                <a:gd name="connsiteY2" fmla="*/ 208124 h 479057"/>
                <a:gd name="connsiteX3" fmla="*/ 186267 w 1458944"/>
                <a:gd name="connsiteY3" fmla="*/ 191191 h 479057"/>
                <a:gd name="connsiteX4" fmla="*/ 237067 w 1458944"/>
                <a:gd name="connsiteY4" fmla="*/ 165791 h 479057"/>
                <a:gd name="connsiteX5" fmla="*/ 262467 w 1458944"/>
                <a:gd name="connsiteY5" fmla="*/ 148857 h 479057"/>
                <a:gd name="connsiteX6" fmla="*/ 313267 w 1458944"/>
                <a:gd name="connsiteY6" fmla="*/ 131924 h 479057"/>
                <a:gd name="connsiteX7" fmla="*/ 338667 w 1458944"/>
                <a:gd name="connsiteY7" fmla="*/ 123457 h 479057"/>
                <a:gd name="connsiteX8" fmla="*/ 389467 w 1458944"/>
                <a:gd name="connsiteY8" fmla="*/ 106524 h 479057"/>
                <a:gd name="connsiteX9" fmla="*/ 414867 w 1458944"/>
                <a:gd name="connsiteY9" fmla="*/ 98057 h 479057"/>
                <a:gd name="connsiteX10" fmla="*/ 448734 w 1458944"/>
                <a:gd name="connsiteY10" fmla="*/ 89591 h 479057"/>
                <a:gd name="connsiteX11" fmla="*/ 474134 w 1458944"/>
                <a:gd name="connsiteY11" fmla="*/ 81124 h 479057"/>
                <a:gd name="connsiteX12" fmla="*/ 567267 w 1458944"/>
                <a:gd name="connsiteY12" fmla="*/ 55724 h 479057"/>
                <a:gd name="connsiteX13" fmla="*/ 592667 w 1458944"/>
                <a:gd name="connsiteY13" fmla="*/ 47257 h 479057"/>
                <a:gd name="connsiteX14" fmla="*/ 618067 w 1458944"/>
                <a:gd name="connsiteY14" fmla="*/ 38791 h 479057"/>
                <a:gd name="connsiteX15" fmla="*/ 635000 w 1458944"/>
                <a:gd name="connsiteY15" fmla="*/ 21857 h 479057"/>
                <a:gd name="connsiteX16" fmla="*/ 812800 w 1458944"/>
                <a:gd name="connsiteY16" fmla="*/ 21857 h 479057"/>
                <a:gd name="connsiteX17" fmla="*/ 863600 w 1458944"/>
                <a:gd name="connsiteY17" fmla="*/ 47257 h 479057"/>
                <a:gd name="connsiteX18" fmla="*/ 880534 w 1458944"/>
                <a:gd name="connsiteY18" fmla="*/ 64191 h 479057"/>
                <a:gd name="connsiteX19" fmla="*/ 905934 w 1458944"/>
                <a:gd name="connsiteY19" fmla="*/ 72657 h 479057"/>
                <a:gd name="connsiteX20" fmla="*/ 922867 w 1458944"/>
                <a:gd name="connsiteY20" fmla="*/ 89591 h 479057"/>
                <a:gd name="connsiteX21" fmla="*/ 939800 w 1458944"/>
                <a:gd name="connsiteY21" fmla="*/ 114991 h 479057"/>
                <a:gd name="connsiteX22" fmla="*/ 965200 w 1458944"/>
                <a:gd name="connsiteY22" fmla="*/ 131924 h 479057"/>
                <a:gd name="connsiteX23" fmla="*/ 999067 w 1458944"/>
                <a:gd name="connsiteY23" fmla="*/ 174257 h 479057"/>
                <a:gd name="connsiteX24" fmla="*/ 1016000 w 1458944"/>
                <a:gd name="connsiteY24" fmla="*/ 191191 h 479057"/>
                <a:gd name="connsiteX25" fmla="*/ 1049867 w 1458944"/>
                <a:gd name="connsiteY25" fmla="*/ 241991 h 479057"/>
                <a:gd name="connsiteX26" fmla="*/ 1066800 w 1458944"/>
                <a:gd name="connsiteY26" fmla="*/ 267391 h 479057"/>
                <a:gd name="connsiteX27" fmla="*/ 1083734 w 1458944"/>
                <a:gd name="connsiteY27" fmla="*/ 318191 h 479057"/>
                <a:gd name="connsiteX28" fmla="*/ 1100667 w 1458944"/>
                <a:gd name="connsiteY28" fmla="*/ 352057 h 479057"/>
                <a:gd name="connsiteX29" fmla="*/ 1134534 w 1458944"/>
                <a:gd name="connsiteY29" fmla="*/ 419791 h 479057"/>
                <a:gd name="connsiteX30" fmla="*/ 1151467 w 1458944"/>
                <a:gd name="connsiteY30" fmla="*/ 445191 h 479057"/>
                <a:gd name="connsiteX31" fmla="*/ 1202267 w 1458944"/>
                <a:gd name="connsiteY31" fmla="*/ 479057 h 479057"/>
                <a:gd name="connsiteX32" fmla="*/ 1270000 w 1458944"/>
                <a:gd name="connsiteY32" fmla="*/ 470591 h 479057"/>
                <a:gd name="connsiteX33" fmla="*/ 1295400 w 1458944"/>
                <a:gd name="connsiteY33" fmla="*/ 462124 h 479057"/>
                <a:gd name="connsiteX34" fmla="*/ 1337734 w 1458944"/>
                <a:gd name="connsiteY34" fmla="*/ 428257 h 479057"/>
                <a:gd name="connsiteX35" fmla="*/ 1363134 w 1458944"/>
                <a:gd name="connsiteY35" fmla="*/ 368991 h 479057"/>
                <a:gd name="connsiteX36" fmla="*/ 1380067 w 1458944"/>
                <a:gd name="connsiteY36" fmla="*/ 318191 h 479057"/>
                <a:gd name="connsiteX37" fmla="*/ 1388534 w 1458944"/>
                <a:gd name="connsiteY37" fmla="*/ 292791 h 479057"/>
                <a:gd name="connsiteX38" fmla="*/ 1405467 w 1458944"/>
                <a:gd name="connsiteY38" fmla="*/ 267391 h 479057"/>
                <a:gd name="connsiteX39" fmla="*/ 1413934 w 1458944"/>
                <a:gd name="connsiteY39" fmla="*/ 225057 h 479057"/>
                <a:gd name="connsiteX40" fmla="*/ 1439334 w 1458944"/>
                <a:gd name="connsiteY40" fmla="*/ 114991 h 479057"/>
                <a:gd name="connsiteX41" fmla="*/ 1447800 w 1458944"/>
                <a:gd name="connsiteY41" fmla="*/ 55724 h 479057"/>
                <a:gd name="connsiteX42" fmla="*/ 1456267 w 1458944"/>
                <a:gd name="connsiteY42" fmla="*/ 4924 h 479057"/>
                <a:gd name="connsiteX0" fmla="*/ 0 w 1458944"/>
                <a:gd name="connsiteY0" fmla="*/ 241991 h 484701"/>
                <a:gd name="connsiteX1" fmla="*/ 84667 w 1458944"/>
                <a:gd name="connsiteY1" fmla="*/ 225057 h 484701"/>
                <a:gd name="connsiteX2" fmla="*/ 127000 w 1458944"/>
                <a:gd name="connsiteY2" fmla="*/ 208124 h 484701"/>
                <a:gd name="connsiteX3" fmla="*/ 186267 w 1458944"/>
                <a:gd name="connsiteY3" fmla="*/ 191191 h 484701"/>
                <a:gd name="connsiteX4" fmla="*/ 237067 w 1458944"/>
                <a:gd name="connsiteY4" fmla="*/ 165791 h 484701"/>
                <a:gd name="connsiteX5" fmla="*/ 262467 w 1458944"/>
                <a:gd name="connsiteY5" fmla="*/ 148857 h 484701"/>
                <a:gd name="connsiteX6" fmla="*/ 313267 w 1458944"/>
                <a:gd name="connsiteY6" fmla="*/ 131924 h 484701"/>
                <a:gd name="connsiteX7" fmla="*/ 338667 w 1458944"/>
                <a:gd name="connsiteY7" fmla="*/ 123457 h 484701"/>
                <a:gd name="connsiteX8" fmla="*/ 389467 w 1458944"/>
                <a:gd name="connsiteY8" fmla="*/ 106524 h 484701"/>
                <a:gd name="connsiteX9" fmla="*/ 414867 w 1458944"/>
                <a:gd name="connsiteY9" fmla="*/ 98057 h 484701"/>
                <a:gd name="connsiteX10" fmla="*/ 448734 w 1458944"/>
                <a:gd name="connsiteY10" fmla="*/ 89591 h 484701"/>
                <a:gd name="connsiteX11" fmla="*/ 474134 w 1458944"/>
                <a:gd name="connsiteY11" fmla="*/ 81124 h 484701"/>
                <a:gd name="connsiteX12" fmla="*/ 567267 w 1458944"/>
                <a:gd name="connsiteY12" fmla="*/ 55724 h 484701"/>
                <a:gd name="connsiteX13" fmla="*/ 592667 w 1458944"/>
                <a:gd name="connsiteY13" fmla="*/ 47257 h 484701"/>
                <a:gd name="connsiteX14" fmla="*/ 618067 w 1458944"/>
                <a:gd name="connsiteY14" fmla="*/ 38791 h 484701"/>
                <a:gd name="connsiteX15" fmla="*/ 635000 w 1458944"/>
                <a:gd name="connsiteY15" fmla="*/ 21857 h 484701"/>
                <a:gd name="connsiteX16" fmla="*/ 812800 w 1458944"/>
                <a:gd name="connsiteY16" fmla="*/ 21857 h 484701"/>
                <a:gd name="connsiteX17" fmla="*/ 863600 w 1458944"/>
                <a:gd name="connsiteY17" fmla="*/ 47257 h 484701"/>
                <a:gd name="connsiteX18" fmla="*/ 880534 w 1458944"/>
                <a:gd name="connsiteY18" fmla="*/ 64191 h 484701"/>
                <a:gd name="connsiteX19" fmla="*/ 905934 w 1458944"/>
                <a:gd name="connsiteY19" fmla="*/ 72657 h 484701"/>
                <a:gd name="connsiteX20" fmla="*/ 922867 w 1458944"/>
                <a:gd name="connsiteY20" fmla="*/ 89591 h 484701"/>
                <a:gd name="connsiteX21" fmla="*/ 939800 w 1458944"/>
                <a:gd name="connsiteY21" fmla="*/ 114991 h 484701"/>
                <a:gd name="connsiteX22" fmla="*/ 965200 w 1458944"/>
                <a:gd name="connsiteY22" fmla="*/ 131924 h 484701"/>
                <a:gd name="connsiteX23" fmla="*/ 999067 w 1458944"/>
                <a:gd name="connsiteY23" fmla="*/ 174257 h 484701"/>
                <a:gd name="connsiteX24" fmla="*/ 1016000 w 1458944"/>
                <a:gd name="connsiteY24" fmla="*/ 191191 h 484701"/>
                <a:gd name="connsiteX25" fmla="*/ 1049867 w 1458944"/>
                <a:gd name="connsiteY25" fmla="*/ 241991 h 484701"/>
                <a:gd name="connsiteX26" fmla="*/ 1066800 w 1458944"/>
                <a:gd name="connsiteY26" fmla="*/ 267391 h 484701"/>
                <a:gd name="connsiteX27" fmla="*/ 1083734 w 1458944"/>
                <a:gd name="connsiteY27" fmla="*/ 318191 h 484701"/>
                <a:gd name="connsiteX28" fmla="*/ 1100667 w 1458944"/>
                <a:gd name="connsiteY28" fmla="*/ 352057 h 484701"/>
                <a:gd name="connsiteX29" fmla="*/ 1134534 w 1458944"/>
                <a:gd name="connsiteY29" fmla="*/ 419791 h 484701"/>
                <a:gd name="connsiteX30" fmla="*/ 1151467 w 1458944"/>
                <a:gd name="connsiteY30" fmla="*/ 445191 h 484701"/>
                <a:gd name="connsiteX31" fmla="*/ 1202267 w 1458944"/>
                <a:gd name="connsiteY31" fmla="*/ 479057 h 484701"/>
                <a:gd name="connsiteX32" fmla="*/ 1219200 w 1458944"/>
                <a:gd name="connsiteY32" fmla="*/ 479057 h 484701"/>
                <a:gd name="connsiteX33" fmla="*/ 1270000 w 1458944"/>
                <a:gd name="connsiteY33" fmla="*/ 470591 h 484701"/>
                <a:gd name="connsiteX34" fmla="*/ 1295400 w 1458944"/>
                <a:gd name="connsiteY34" fmla="*/ 462124 h 484701"/>
                <a:gd name="connsiteX35" fmla="*/ 1337734 w 1458944"/>
                <a:gd name="connsiteY35" fmla="*/ 428257 h 484701"/>
                <a:gd name="connsiteX36" fmla="*/ 1363134 w 1458944"/>
                <a:gd name="connsiteY36" fmla="*/ 368991 h 484701"/>
                <a:gd name="connsiteX37" fmla="*/ 1380067 w 1458944"/>
                <a:gd name="connsiteY37" fmla="*/ 318191 h 484701"/>
                <a:gd name="connsiteX38" fmla="*/ 1388534 w 1458944"/>
                <a:gd name="connsiteY38" fmla="*/ 292791 h 484701"/>
                <a:gd name="connsiteX39" fmla="*/ 1405467 w 1458944"/>
                <a:gd name="connsiteY39" fmla="*/ 267391 h 484701"/>
                <a:gd name="connsiteX40" fmla="*/ 1413934 w 1458944"/>
                <a:gd name="connsiteY40" fmla="*/ 225057 h 484701"/>
                <a:gd name="connsiteX41" fmla="*/ 1439334 w 1458944"/>
                <a:gd name="connsiteY41" fmla="*/ 114991 h 484701"/>
                <a:gd name="connsiteX42" fmla="*/ 1447800 w 1458944"/>
                <a:gd name="connsiteY42" fmla="*/ 55724 h 484701"/>
                <a:gd name="connsiteX43" fmla="*/ 1456267 w 1458944"/>
                <a:gd name="connsiteY43" fmla="*/ 4924 h 484701"/>
                <a:gd name="connsiteX0" fmla="*/ 0 w 1458944"/>
                <a:gd name="connsiteY0" fmla="*/ 241991 h 484701"/>
                <a:gd name="connsiteX1" fmla="*/ 84667 w 1458944"/>
                <a:gd name="connsiteY1" fmla="*/ 225057 h 484701"/>
                <a:gd name="connsiteX2" fmla="*/ 127000 w 1458944"/>
                <a:gd name="connsiteY2" fmla="*/ 208124 h 484701"/>
                <a:gd name="connsiteX3" fmla="*/ 186267 w 1458944"/>
                <a:gd name="connsiteY3" fmla="*/ 191191 h 484701"/>
                <a:gd name="connsiteX4" fmla="*/ 237067 w 1458944"/>
                <a:gd name="connsiteY4" fmla="*/ 165791 h 484701"/>
                <a:gd name="connsiteX5" fmla="*/ 262467 w 1458944"/>
                <a:gd name="connsiteY5" fmla="*/ 148857 h 484701"/>
                <a:gd name="connsiteX6" fmla="*/ 313267 w 1458944"/>
                <a:gd name="connsiteY6" fmla="*/ 131924 h 484701"/>
                <a:gd name="connsiteX7" fmla="*/ 338667 w 1458944"/>
                <a:gd name="connsiteY7" fmla="*/ 123457 h 484701"/>
                <a:gd name="connsiteX8" fmla="*/ 389467 w 1458944"/>
                <a:gd name="connsiteY8" fmla="*/ 106524 h 484701"/>
                <a:gd name="connsiteX9" fmla="*/ 414867 w 1458944"/>
                <a:gd name="connsiteY9" fmla="*/ 98057 h 484701"/>
                <a:gd name="connsiteX10" fmla="*/ 448734 w 1458944"/>
                <a:gd name="connsiteY10" fmla="*/ 89591 h 484701"/>
                <a:gd name="connsiteX11" fmla="*/ 474134 w 1458944"/>
                <a:gd name="connsiteY11" fmla="*/ 81124 h 484701"/>
                <a:gd name="connsiteX12" fmla="*/ 567267 w 1458944"/>
                <a:gd name="connsiteY12" fmla="*/ 55724 h 484701"/>
                <a:gd name="connsiteX13" fmla="*/ 592667 w 1458944"/>
                <a:gd name="connsiteY13" fmla="*/ 47257 h 484701"/>
                <a:gd name="connsiteX14" fmla="*/ 618067 w 1458944"/>
                <a:gd name="connsiteY14" fmla="*/ 38791 h 484701"/>
                <a:gd name="connsiteX15" fmla="*/ 635000 w 1458944"/>
                <a:gd name="connsiteY15" fmla="*/ 21857 h 484701"/>
                <a:gd name="connsiteX16" fmla="*/ 812800 w 1458944"/>
                <a:gd name="connsiteY16" fmla="*/ 21857 h 484701"/>
                <a:gd name="connsiteX17" fmla="*/ 863600 w 1458944"/>
                <a:gd name="connsiteY17" fmla="*/ 47257 h 484701"/>
                <a:gd name="connsiteX18" fmla="*/ 880534 w 1458944"/>
                <a:gd name="connsiteY18" fmla="*/ 64191 h 484701"/>
                <a:gd name="connsiteX19" fmla="*/ 905934 w 1458944"/>
                <a:gd name="connsiteY19" fmla="*/ 72657 h 484701"/>
                <a:gd name="connsiteX20" fmla="*/ 922867 w 1458944"/>
                <a:gd name="connsiteY20" fmla="*/ 89591 h 484701"/>
                <a:gd name="connsiteX21" fmla="*/ 939800 w 1458944"/>
                <a:gd name="connsiteY21" fmla="*/ 114991 h 484701"/>
                <a:gd name="connsiteX22" fmla="*/ 965200 w 1458944"/>
                <a:gd name="connsiteY22" fmla="*/ 131924 h 484701"/>
                <a:gd name="connsiteX23" fmla="*/ 999067 w 1458944"/>
                <a:gd name="connsiteY23" fmla="*/ 174257 h 484701"/>
                <a:gd name="connsiteX24" fmla="*/ 1016000 w 1458944"/>
                <a:gd name="connsiteY24" fmla="*/ 191191 h 484701"/>
                <a:gd name="connsiteX25" fmla="*/ 1049867 w 1458944"/>
                <a:gd name="connsiteY25" fmla="*/ 241991 h 484701"/>
                <a:gd name="connsiteX26" fmla="*/ 1066800 w 1458944"/>
                <a:gd name="connsiteY26" fmla="*/ 267391 h 484701"/>
                <a:gd name="connsiteX27" fmla="*/ 1083734 w 1458944"/>
                <a:gd name="connsiteY27" fmla="*/ 318191 h 484701"/>
                <a:gd name="connsiteX28" fmla="*/ 1100667 w 1458944"/>
                <a:gd name="connsiteY28" fmla="*/ 352057 h 484701"/>
                <a:gd name="connsiteX29" fmla="*/ 1134534 w 1458944"/>
                <a:gd name="connsiteY29" fmla="*/ 419791 h 484701"/>
                <a:gd name="connsiteX30" fmla="*/ 1151467 w 1458944"/>
                <a:gd name="connsiteY30" fmla="*/ 445191 h 484701"/>
                <a:gd name="connsiteX31" fmla="*/ 1202267 w 1458944"/>
                <a:gd name="connsiteY31" fmla="*/ 479057 h 484701"/>
                <a:gd name="connsiteX32" fmla="*/ 1219200 w 1458944"/>
                <a:gd name="connsiteY32" fmla="*/ 479057 h 484701"/>
                <a:gd name="connsiteX33" fmla="*/ 1270000 w 1458944"/>
                <a:gd name="connsiteY33" fmla="*/ 470591 h 484701"/>
                <a:gd name="connsiteX34" fmla="*/ 1295400 w 1458944"/>
                <a:gd name="connsiteY34" fmla="*/ 462124 h 484701"/>
                <a:gd name="connsiteX35" fmla="*/ 1337734 w 1458944"/>
                <a:gd name="connsiteY35" fmla="*/ 428257 h 484701"/>
                <a:gd name="connsiteX36" fmla="*/ 1363134 w 1458944"/>
                <a:gd name="connsiteY36" fmla="*/ 368991 h 484701"/>
                <a:gd name="connsiteX37" fmla="*/ 1380067 w 1458944"/>
                <a:gd name="connsiteY37" fmla="*/ 318191 h 484701"/>
                <a:gd name="connsiteX38" fmla="*/ 1388534 w 1458944"/>
                <a:gd name="connsiteY38" fmla="*/ 292791 h 484701"/>
                <a:gd name="connsiteX39" fmla="*/ 1405467 w 1458944"/>
                <a:gd name="connsiteY39" fmla="*/ 267391 h 484701"/>
                <a:gd name="connsiteX40" fmla="*/ 1413934 w 1458944"/>
                <a:gd name="connsiteY40" fmla="*/ 225057 h 484701"/>
                <a:gd name="connsiteX41" fmla="*/ 1439334 w 1458944"/>
                <a:gd name="connsiteY41" fmla="*/ 114991 h 484701"/>
                <a:gd name="connsiteX42" fmla="*/ 1447800 w 1458944"/>
                <a:gd name="connsiteY42" fmla="*/ 55724 h 484701"/>
                <a:gd name="connsiteX43" fmla="*/ 1456267 w 1458944"/>
                <a:gd name="connsiteY43" fmla="*/ 4924 h 48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58944" h="484701">
                  <a:moveTo>
                    <a:pt x="0" y="241991"/>
                  </a:moveTo>
                  <a:cubicBezTo>
                    <a:pt x="28222" y="236346"/>
                    <a:pt x="56858" y="232473"/>
                    <a:pt x="84667" y="225057"/>
                  </a:cubicBezTo>
                  <a:cubicBezTo>
                    <a:pt x="99352" y="221141"/>
                    <a:pt x="112770" y="213460"/>
                    <a:pt x="127000" y="208124"/>
                  </a:cubicBezTo>
                  <a:cubicBezTo>
                    <a:pt x="151298" y="199012"/>
                    <a:pt x="159571" y="197864"/>
                    <a:pt x="186267" y="191191"/>
                  </a:cubicBezTo>
                  <a:cubicBezTo>
                    <a:pt x="259061" y="142660"/>
                    <a:pt x="166960" y="200845"/>
                    <a:pt x="237067" y="165791"/>
                  </a:cubicBezTo>
                  <a:cubicBezTo>
                    <a:pt x="246169" y="161240"/>
                    <a:pt x="253168" y="152990"/>
                    <a:pt x="262467" y="148857"/>
                  </a:cubicBezTo>
                  <a:cubicBezTo>
                    <a:pt x="278778" y="141608"/>
                    <a:pt x="296334" y="137568"/>
                    <a:pt x="313267" y="131924"/>
                  </a:cubicBezTo>
                  <a:lnTo>
                    <a:pt x="338667" y="123457"/>
                  </a:lnTo>
                  <a:lnTo>
                    <a:pt x="389467" y="106524"/>
                  </a:lnTo>
                  <a:cubicBezTo>
                    <a:pt x="397934" y="103702"/>
                    <a:pt x="406209" y="100221"/>
                    <a:pt x="414867" y="98057"/>
                  </a:cubicBezTo>
                  <a:cubicBezTo>
                    <a:pt x="426156" y="95235"/>
                    <a:pt x="437545" y="92788"/>
                    <a:pt x="448734" y="89591"/>
                  </a:cubicBezTo>
                  <a:cubicBezTo>
                    <a:pt x="457315" y="87139"/>
                    <a:pt x="465476" y="83289"/>
                    <a:pt x="474134" y="81124"/>
                  </a:cubicBezTo>
                  <a:cubicBezTo>
                    <a:pt x="569873" y="57188"/>
                    <a:pt x="458282" y="92052"/>
                    <a:pt x="567267" y="55724"/>
                  </a:cubicBezTo>
                  <a:lnTo>
                    <a:pt x="592667" y="47257"/>
                  </a:lnTo>
                  <a:lnTo>
                    <a:pt x="618067" y="38791"/>
                  </a:lnTo>
                  <a:cubicBezTo>
                    <a:pt x="623711" y="33146"/>
                    <a:pt x="627526" y="24660"/>
                    <a:pt x="635000" y="21857"/>
                  </a:cubicBezTo>
                  <a:cubicBezTo>
                    <a:pt x="683944" y="3503"/>
                    <a:pt x="776690" y="19450"/>
                    <a:pt x="812800" y="21857"/>
                  </a:cubicBezTo>
                  <a:cubicBezTo>
                    <a:pt x="852236" y="61293"/>
                    <a:pt x="801183" y="16049"/>
                    <a:pt x="863600" y="47257"/>
                  </a:cubicBezTo>
                  <a:cubicBezTo>
                    <a:pt x="870740" y="50827"/>
                    <a:pt x="873689" y="60084"/>
                    <a:pt x="880534" y="64191"/>
                  </a:cubicBezTo>
                  <a:cubicBezTo>
                    <a:pt x="888187" y="68783"/>
                    <a:pt x="897467" y="69835"/>
                    <a:pt x="905934" y="72657"/>
                  </a:cubicBezTo>
                  <a:cubicBezTo>
                    <a:pt x="911578" y="78302"/>
                    <a:pt x="917880" y="83358"/>
                    <a:pt x="922867" y="89591"/>
                  </a:cubicBezTo>
                  <a:cubicBezTo>
                    <a:pt x="929224" y="97537"/>
                    <a:pt x="932605" y="107796"/>
                    <a:pt x="939800" y="114991"/>
                  </a:cubicBezTo>
                  <a:cubicBezTo>
                    <a:pt x="946995" y="122186"/>
                    <a:pt x="957254" y="125567"/>
                    <a:pt x="965200" y="131924"/>
                  </a:cubicBezTo>
                  <a:cubicBezTo>
                    <a:pt x="987916" y="150096"/>
                    <a:pt x="979508" y="149807"/>
                    <a:pt x="999067" y="174257"/>
                  </a:cubicBezTo>
                  <a:cubicBezTo>
                    <a:pt x="1004054" y="180490"/>
                    <a:pt x="1011211" y="184805"/>
                    <a:pt x="1016000" y="191191"/>
                  </a:cubicBezTo>
                  <a:cubicBezTo>
                    <a:pt x="1028211" y="207472"/>
                    <a:pt x="1038578" y="225058"/>
                    <a:pt x="1049867" y="241991"/>
                  </a:cubicBezTo>
                  <a:cubicBezTo>
                    <a:pt x="1055511" y="250458"/>
                    <a:pt x="1063582" y="257738"/>
                    <a:pt x="1066800" y="267391"/>
                  </a:cubicBezTo>
                  <a:cubicBezTo>
                    <a:pt x="1072445" y="284324"/>
                    <a:pt x="1075752" y="302226"/>
                    <a:pt x="1083734" y="318191"/>
                  </a:cubicBezTo>
                  <a:cubicBezTo>
                    <a:pt x="1089378" y="329480"/>
                    <a:pt x="1095980" y="340339"/>
                    <a:pt x="1100667" y="352057"/>
                  </a:cubicBezTo>
                  <a:cubicBezTo>
                    <a:pt x="1141125" y="453203"/>
                    <a:pt x="1095587" y="371106"/>
                    <a:pt x="1134534" y="419791"/>
                  </a:cubicBezTo>
                  <a:cubicBezTo>
                    <a:pt x="1140891" y="427737"/>
                    <a:pt x="1143809" y="438490"/>
                    <a:pt x="1151467" y="445191"/>
                  </a:cubicBezTo>
                  <a:cubicBezTo>
                    <a:pt x="1166783" y="458592"/>
                    <a:pt x="1202267" y="479057"/>
                    <a:pt x="1202267" y="479057"/>
                  </a:cubicBezTo>
                  <a:cubicBezTo>
                    <a:pt x="1213556" y="484701"/>
                    <a:pt x="1233311" y="395801"/>
                    <a:pt x="1219200" y="479057"/>
                  </a:cubicBezTo>
                  <a:cubicBezTo>
                    <a:pt x="1230489" y="477646"/>
                    <a:pt x="1257300" y="473413"/>
                    <a:pt x="1270000" y="470591"/>
                  </a:cubicBezTo>
                  <a:cubicBezTo>
                    <a:pt x="1278781" y="468995"/>
                    <a:pt x="1288431" y="467699"/>
                    <a:pt x="1295400" y="462124"/>
                  </a:cubicBezTo>
                  <a:cubicBezTo>
                    <a:pt x="1350110" y="418356"/>
                    <a:pt x="1273891" y="449539"/>
                    <a:pt x="1337734" y="428257"/>
                  </a:cubicBezTo>
                  <a:cubicBezTo>
                    <a:pt x="1364981" y="346509"/>
                    <a:pt x="1321292" y="473594"/>
                    <a:pt x="1363134" y="368991"/>
                  </a:cubicBezTo>
                  <a:cubicBezTo>
                    <a:pt x="1369763" y="352418"/>
                    <a:pt x="1374423" y="335124"/>
                    <a:pt x="1380067" y="318191"/>
                  </a:cubicBezTo>
                  <a:cubicBezTo>
                    <a:pt x="1382889" y="309724"/>
                    <a:pt x="1383584" y="300217"/>
                    <a:pt x="1388534" y="292791"/>
                  </a:cubicBezTo>
                  <a:lnTo>
                    <a:pt x="1405467" y="267391"/>
                  </a:lnTo>
                  <a:cubicBezTo>
                    <a:pt x="1408289" y="253280"/>
                    <a:pt x="1410698" y="239079"/>
                    <a:pt x="1413934" y="225057"/>
                  </a:cubicBezTo>
                  <a:cubicBezTo>
                    <a:pt x="1425793" y="173670"/>
                    <a:pt x="1431599" y="161405"/>
                    <a:pt x="1439334" y="114991"/>
                  </a:cubicBezTo>
                  <a:cubicBezTo>
                    <a:pt x="1442615" y="95306"/>
                    <a:pt x="1443886" y="75293"/>
                    <a:pt x="1447800" y="55724"/>
                  </a:cubicBezTo>
                  <a:cubicBezTo>
                    <a:pt x="1458944" y="0"/>
                    <a:pt x="1456267" y="60396"/>
                    <a:pt x="1456267" y="4924"/>
                  </a:cubicBezTo>
                </a:path>
              </a:pathLst>
            </a:cu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05000" y="0"/>
            <a:ext cx="5105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Amerikanische Schule (1945-1960)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3962400"/>
            <a:ext cx="8610600" cy="2114729"/>
            <a:chOff x="381000" y="3962400"/>
            <a:chExt cx="8610600" cy="2114729"/>
          </a:xfrm>
        </p:grpSpPr>
        <p:sp>
          <p:nvSpPr>
            <p:cNvPr id="25" name="TextBox 24"/>
            <p:cNvSpPr txBox="1"/>
            <p:nvPr/>
          </p:nvSpPr>
          <p:spPr>
            <a:xfrm>
              <a:off x="381000" y="3962400"/>
              <a:ext cx="231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Akzentuierung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1000" y="4876800"/>
              <a:ext cx="746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Intonation beeinflusst f0, Akzentuierung die Lautstärke</a:t>
              </a:r>
              <a:r>
                <a:rPr lang="de-DE" b="1" dirty="0">
                  <a:latin typeface="Calibri"/>
                  <a:cs typeface="Calibri"/>
                </a:rPr>
                <a:t>. </a:t>
              </a:r>
              <a:r>
                <a:rPr lang="de-DE" dirty="0">
                  <a:latin typeface="Calibri"/>
                  <a:cs typeface="Calibri"/>
                </a:rPr>
                <a:t> Beide Prinzipien wurden später in Chomsky &amp; Halle (1968) </a:t>
              </a:r>
              <a:r>
                <a:rPr lang="de-DE" i="1" dirty="0">
                  <a:latin typeface="Calibri"/>
                  <a:cs typeface="Calibri"/>
                </a:rPr>
                <a:t>Sound Pattern of English </a:t>
              </a:r>
              <a:r>
                <a:rPr lang="de-DE" dirty="0">
                  <a:latin typeface="Calibri"/>
                  <a:cs typeface="Calibri"/>
                </a:rPr>
                <a:t>übernommen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1000" y="4419600"/>
              <a:ext cx="8610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Es gibt 4 Akzentstufen (1 = nuklear </a:t>
              </a:r>
              <a:r>
                <a:rPr lang="de-DE" dirty="0" err="1">
                  <a:latin typeface="Calibri"/>
                  <a:cs typeface="Calibri"/>
                </a:rPr>
                <a:t>akzent</a:t>
              </a:r>
              <a:r>
                <a:rPr lang="de-DE" dirty="0">
                  <a:latin typeface="Calibri"/>
                  <a:cs typeface="Calibri"/>
                </a:rPr>
                <a:t>; 0 = unbetont)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858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Amerikanische Schule (1945-1960): Kritikpunkte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33400"/>
            <a:ext cx="84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1. Akzentuierung wird </a:t>
            </a:r>
            <a:r>
              <a:rPr lang="de-DE" i="1" dirty="0">
                <a:solidFill>
                  <a:srgbClr val="0000FF"/>
                </a:solidFill>
                <a:latin typeface="Calibri"/>
                <a:cs typeface="Calibri"/>
              </a:rPr>
              <a:t>nicht 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durch die Lautstärke übertragen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" y="1058732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Bolinger</a:t>
            </a:r>
            <a:r>
              <a:rPr lang="de-DE" dirty="0">
                <a:latin typeface="Calibri"/>
                <a:cs typeface="Calibri"/>
              </a:rPr>
              <a:t> (1958): Ein Wort wird akzentuiert </a:t>
            </a:r>
            <a:r>
              <a:rPr lang="de-DE" b="1" dirty="0">
                <a:latin typeface="Calibri"/>
                <a:cs typeface="Calibri"/>
              </a:rPr>
              <a:t>hauptsächlich wegen Änderungen in f0</a:t>
            </a:r>
            <a:r>
              <a:rPr lang="de-DE" dirty="0">
                <a:latin typeface="Calibri"/>
                <a:cs typeface="Calibri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477001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* Siehe </a:t>
            </a:r>
            <a:r>
              <a:rPr lang="de-DE" sz="1600" dirty="0" err="1">
                <a:latin typeface="Calibri"/>
                <a:cs typeface="Calibri"/>
              </a:rPr>
              <a:t>Lehiste</a:t>
            </a:r>
            <a:r>
              <a:rPr lang="de-DE" sz="1600" dirty="0">
                <a:latin typeface="Calibri"/>
                <a:cs typeface="Calibri"/>
              </a:rPr>
              <a:t> (1970) </a:t>
            </a:r>
            <a:r>
              <a:rPr lang="de-DE" sz="1600" i="1" dirty="0" err="1">
                <a:latin typeface="Calibri"/>
                <a:cs typeface="Calibri"/>
              </a:rPr>
              <a:t>Suprasegmentals</a:t>
            </a:r>
            <a:r>
              <a:rPr lang="de-DE" sz="1600" dirty="0">
                <a:latin typeface="Calibri"/>
                <a:cs typeface="Calibri"/>
              </a:rPr>
              <a:t> für einen Überblick dieser Forschung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39451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2. Redundanz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75783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/>
                <a:cs typeface="Calibri"/>
              </a:rPr>
              <a:t>Viele kombinatorische Möglichkeiten haben nicht unterschiedliche Bedeutungen</a:t>
            </a:r>
            <a:r>
              <a:rPr lang="de-DE" dirty="0">
                <a:latin typeface="Calibri"/>
                <a:cs typeface="Calibri"/>
              </a:rPr>
              <a:t>. z.B. fallende Konturen 41, 31, 21 unterscheiden sich eventuell in der Emphase, nicht in der Bedeutung (sie sind daher eher </a:t>
            </a:r>
            <a:r>
              <a:rPr lang="de-DE" dirty="0" err="1">
                <a:latin typeface="Calibri"/>
                <a:cs typeface="Calibri"/>
              </a:rPr>
              <a:t>Allotone</a:t>
            </a:r>
            <a:r>
              <a:rPr lang="de-DE" dirty="0">
                <a:latin typeface="Calibri"/>
                <a:cs typeface="Calibri"/>
              </a:rPr>
              <a:t> vom selben Intonationsmorphem)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4953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5867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5257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5867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5486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5867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164272" y="4961527"/>
            <a:ext cx="850795" cy="940425"/>
          </a:xfrm>
          <a:custGeom>
            <a:avLst/>
            <a:gdLst>
              <a:gd name="connsiteX0" fmla="*/ 37995 w 850795"/>
              <a:gd name="connsiteY0" fmla="*/ 16873 h 940425"/>
              <a:gd name="connsiteX1" fmla="*/ 88795 w 850795"/>
              <a:gd name="connsiteY1" fmla="*/ 50740 h 940425"/>
              <a:gd name="connsiteX2" fmla="*/ 122661 w 850795"/>
              <a:gd name="connsiteY2" fmla="*/ 59206 h 940425"/>
              <a:gd name="connsiteX3" fmla="*/ 181928 w 850795"/>
              <a:gd name="connsiteY3" fmla="*/ 84606 h 940425"/>
              <a:gd name="connsiteX4" fmla="*/ 232728 w 850795"/>
              <a:gd name="connsiteY4" fmla="*/ 126940 h 940425"/>
              <a:gd name="connsiteX5" fmla="*/ 241195 w 850795"/>
              <a:gd name="connsiteY5" fmla="*/ 152340 h 940425"/>
              <a:gd name="connsiteX6" fmla="*/ 291995 w 850795"/>
              <a:gd name="connsiteY6" fmla="*/ 186206 h 940425"/>
              <a:gd name="connsiteX7" fmla="*/ 308928 w 850795"/>
              <a:gd name="connsiteY7" fmla="*/ 220073 h 940425"/>
              <a:gd name="connsiteX8" fmla="*/ 351261 w 850795"/>
              <a:gd name="connsiteY8" fmla="*/ 270873 h 940425"/>
              <a:gd name="connsiteX9" fmla="*/ 368195 w 850795"/>
              <a:gd name="connsiteY9" fmla="*/ 321673 h 940425"/>
              <a:gd name="connsiteX10" fmla="*/ 427461 w 850795"/>
              <a:gd name="connsiteY10" fmla="*/ 372473 h 940425"/>
              <a:gd name="connsiteX11" fmla="*/ 452861 w 850795"/>
              <a:gd name="connsiteY11" fmla="*/ 406340 h 940425"/>
              <a:gd name="connsiteX12" fmla="*/ 495195 w 850795"/>
              <a:gd name="connsiteY12" fmla="*/ 499473 h 940425"/>
              <a:gd name="connsiteX13" fmla="*/ 520595 w 850795"/>
              <a:gd name="connsiteY13" fmla="*/ 516406 h 940425"/>
              <a:gd name="connsiteX14" fmla="*/ 562928 w 850795"/>
              <a:gd name="connsiteY14" fmla="*/ 592606 h 940425"/>
              <a:gd name="connsiteX15" fmla="*/ 588328 w 850795"/>
              <a:gd name="connsiteY15" fmla="*/ 609540 h 940425"/>
              <a:gd name="connsiteX16" fmla="*/ 622195 w 850795"/>
              <a:gd name="connsiteY16" fmla="*/ 651873 h 940425"/>
              <a:gd name="connsiteX17" fmla="*/ 639128 w 850795"/>
              <a:gd name="connsiteY17" fmla="*/ 677273 h 940425"/>
              <a:gd name="connsiteX18" fmla="*/ 689928 w 850795"/>
              <a:gd name="connsiteY18" fmla="*/ 728073 h 940425"/>
              <a:gd name="connsiteX19" fmla="*/ 723795 w 850795"/>
              <a:gd name="connsiteY19" fmla="*/ 787340 h 940425"/>
              <a:gd name="connsiteX20" fmla="*/ 749195 w 850795"/>
              <a:gd name="connsiteY20" fmla="*/ 846606 h 940425"/>
              <a:gd name="connsiteX21" fmla="*/ 799995 w 850795"/>
              <a:gd name="connsiteY21" fmla="*/ 905873 h 940425"/>
              <a:gd name="connsiteX22" fmla="*/ 842328 w 850795"/>
              <a:gd name="connsiteY22" fmla="*/ 939740 h 940425"/>
              <a:gd name="connsiteX23" fmla="*/ 850795 w 850795"/>
              <a:gd name="connsiteY23" fmla="*/ 939740 h 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795" h="940425">
                <a:moveTo>
                  <a:pt x="37995" y="16873"/>
                </a:moveTo>
                <a:cubicBezTo>
                  <a:pt x="117302" y="43310"/>
                  <a:pt x="0" y="0"/>
                  <a:pt x="88795" y="50740"/>
                </a:cubicBezTo>
                <a:cubicBezTo>
                  <a:pt x="98898" y="56513"/>
                  <a:pt x="111372" y="56384"/>
                  <a:pt x="122661" y="59206"/>
                </a:cubicBezTo>
                <a:cubicBezTo>
                  <a:pt x="186429" y="101720"/>
                  <a:pt x="105385" y="51802"/>
                  <a:pt x="181928" y="84606"/>
                </a:cubicBezTo>
                <a:cubicBezTo>
                  <a:pt x="202554" y="93446"/>
                  <a:pt x="217472" y="111684"/>
                  <a:pt x="232728" y="126940"/>
                </a:cubicBezTo>
                <a:cubicBezTo>
                  <a:pt x="235550" y="135407"/>
                  <a:pt x="234884" y="146029"/>
                  <a:pt x="241195" y="152340"/>
                </a:cubicBezTo>
                <a:cubicBezTo>
                  <a:pt x="255586" y="166730"/>
                  <a:pt x="291995" y="186206"/>
                  <a:pt x="291995" y="186206"/>
                </a:cubicBezTo>
                <a:cubicBezTo>
                  <a:pt x="297639" y="197495"/>
                  <a:pt x="301592" y="209802"/>
                  <a:pt x="308928" y="220073"/>
                </a:cubicBezTo>
                <a:cubicBezTo>
                  <a:pt x="332387" y="252916"/>
                  <a:pt x="335450" y="235299"/>
                  <a:pt x="351261" y="270873"/>
                </a:cubicBezTo>
                <a:cubicBezTo>
                  <a:pt x="358510" y="287184"/>
                  <a:pt x="353916" y="310963"/>
                  <a:pt x="368195" y="321673"/>
                </a:cubicBezTo>
                <a:cubicBezTo>
                  <a:pt x="394962" y="341748"/>
                  <a:pt x="406235" y="347709"/>
                  <a:pt x="427461" y="372473"/>
                </a:cubicBezTo>
                <a:cubicBezTo>
                  <a:pt x="436644" y="383187"/>
                  <a:pt x="444394" y="395051"/>
                  <a:pt x="452861" y="406340"/>
                </a:cubicBezTo>
                <a:cubicBezTo>
                  <a:pt x="461662" y="432742"/>
                  <a:pt x="478971" y="488657"/>
                  <a:pt x="495195" y="499473"/>
                </a:cubicBezTo>
                <a:lnTo>
                  <a:pt x="520595" y="516406"/>
                </a:lnTo>
                <a:cubicBezTo>
                  <a:pt x="529418" y="542876"/>
                  <a:pt x="537972" y="575968"/>
                  <a:pt x="562928" y="592606"/>
                </a:cubicBezTo>
                <a:lnTo>
                  <a:pt x="588328" y="609540"/>
                </a:lnTo>
                <a:cubicBezTo>
                  <a:pt x="640446" y="687718"/>
                  <a:pt x="573938" y="591552"/>
                  <a:pt x="622195" y="651873"/>
                </a:cubicBezTo>
                <a:cubicBezTo>
                  <a:pt x="628552" y="659819"/>
                  <a:pt x="632368" y="669668"/>
                  <a:pt x="639128" y="677273"/>
                </a:cubicBezTo>
                <a:cubicBezTo>
                  <a:pt x="655038" y="695172"/>
                  <a:pt x="689928" y="728073"/>
                  <a:pt x="689928" y="728073"/>
                </a:cubicBezTo>
                <a:cubicBezTo>
                  <a:pt x="706563" y="777975"/>
                  <a:pt x="687182" y="728759"/>
                  <a:pt x="723795" y="787340"/>
                </a:cubicBezTo>
                <a:cubicBezTo>
                  <a:pt x="767836" y="857806"/>
                  <a:pt x="720390" y="788997"/>
                  <a:pt x="749195" y="846606"/>
                </a:cubicBezTo>
                <a:cubicBezTo>
                  <a:pt x="775370" y="898956"/>
                  <a:pt x="758327" y="843370"/>
                  <a:pt x="799995" y="905873"/>
                </a:cubicBezTo>
                <a:cubicBezTo>
                  <a:pt x="819214" y="934702"/>
                  <a:pt x="809612" y="931561"/>
                  <a:pt x="842328" y="939740"/>
                </a:cubicBezTo>
                <a:cubicBezTo>
                  <a:pt x="845066" y="940425"/>
                  <a:pt x="847973" y="939740"/>
                  <a:pt x="850795" y="93974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eform 16"/>
          <p:cNvSpPr/>
          <p:nvPr/>
        </p:nvSpPr>
        <p:spPr>
          <a:xfrm>
            <a:off x="2590800" y="5257800"/>
            <a:ext cx="774595" cy="635625"/>
          </a:xfrm>
          <a:custGeom>
            <a:avLst/>
            <a:gdLst>
              <a:gd name="connsiteX0" fmla="*/ 37995 w 850795"/>
              <a:gd name="connsiteY0" fmla="*/ 16873 h 940425"/>
              <a:gd name="connsiteX1" fmla="*/ 88795 w 850795"/>
              <a:gd name="connsiteY1" fmla="*/ 50740 h 940425"/>
              <a:gd name="connsiteX2" fmla="*/ 122661 w 850795"/>
              <a:gd name="connsiteY2" fmla="*/ 59206 h 940425"/>
              <a:gd name="connsiteX3" fmla="*/ 181928 w 850795"/>
              <a:gd name="connsiteY3" fmla="*/ 84606 h 940425"/>
              <a:gd name="connsiteX4" fmla="*/ 232728 w 850795"/>
              <a:gd name="connsiteY4" fmla="*/ 126940 h 940425"/>
              <a:gd name="connsiteX5" fmla="*/ 241195 w 850795"/>
              <a:gd name="connsiteY5" fmla="*/ 152340 h 940425"/>
              <a:gd name="connsiteX6" fmla="*/ 291995 w 850795"/>
              <a:gd name="connsiteY6" fmla="*/ 186206 h 940425"/>
              <a:gd name="connsiteX7" fmla="*/ 308928 w 850795"/>
              <a:gd name="connsiteY7" fmla="*/ 220073 h 940425"/>
              <a:gd name="connsiteX8" fmla="*/ 351261 w 850795"/>
              <a:gd name="connsiteY8" fmla="*/ 270873 h 940425"/>
              <a:gd name="connsiteX9" fmla="*/ 368195 w 850795"/>
              <a:gd name="connsiteY9" fmla="*/ 321673 h 940425"/>
              <a:gd name="connsiteX10" fmla="*/ 427461 w 850795"/>
              <a:gd name="connsiteY10" fmla="*/ 372473 h 940425"/>
              <a:gd name="connsiteX11" fmla="*/ 452861 w 850795"/>
              <a:gd name="connsiteY11" fmla="*/ 406340 h 940425"/>
              <a:gd name="connsiteX12" fmla="*/ 495195 w 850795"/>
              <a:gd name="connsiteY12" fmla="*/ 499473 h 940425"/>
              <a:gd name="connsiteX13" fmla="*/ 520595 w 850795"/>
              <a:gd name="connsiteY13" fmla="*/ 516406 h 940425"/>
              <a:gd name="connsiteX14" fmla="*/ 562928 w 850795"/>
              <a:gd name="connsiteY14" fmla="*/ 592606 h 940425"/>
              <a:gd name="connsiteX15" fmla="*/ 588328 w 850795"/>
              <a:gd name="connsiteY15" fmla="*/ 609540 h 940425"/>
              <a:gd name="connsiteX16" fmla="*/ 622195 w 850795"/>
              <a:gd name="connsiteY16" fmla="*/ 651873 h 940425"/>
              <a:gd name="connsiteX17" fmla="*/ 639128 w 850795"/>
              <a:gd name="connsiteY17" fmla="*/ 677273 h 940425"/>
              <a:gd name="connsiteX18" fmla="*/ 689928 w 850795"/>
              <a:gd name="connsiteY18" fmla="*/ 728073 h 940425"/>
              <a:gd name="connsiteX19" fmla="*/ 723795 w 850795"/>
              <a:gd name="connsiteY19" fmla="*/ 787340 h 940425"/>
              <a:gd name="connsiteX20" fmla="*/ 749195 w 850795"/>
              <a:gd name="connsiteY20" fmla="*/ 846606 h 940425"/>
              <a:gd name="connsiteX21" fmla="*/ 799995 w 850795"/>
              <a:gd name="connsiteY21" fmla="*/ 905873 h 940425"/>
              <a:gd name="connsiteX22" fmla="*/ 842328 w 850795"/>
              <a:gd name="connsiteY22" fmla="*/ 939740 h 940425"/>
              <a:gd name="connsiteX23" fmla="*/ 850795 w 850795"/>
              <a:gd name="connsiteY23" fmla="*/ 939740 h 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795" h="940425">
                <a:moveTo>
                  <a:pt x="37995" y="16873"/>
                </a:moveTo>
                <a:cubicBezTo>
                  <a:pt x="117302" y="43310"/>
                  <a:pt x="0" y="0"/>
                  <a:pt x="88795" y="50740"/>
                </a:cubicBezTo>
                <a:cubicBezTo>
                  <a:pt x="98898" y="56513"/>
                  <a:pt x="111372" y="56384"/>
                  <a:pt x="122661" y="59206"/>
                </a:cubicBezTo>
                <a:cubicBezTo>
                  <a:pt x="186429" y="101720"/>
                  <a:pt x="105385" y="51802"/>
                  <a:pt x="181928" y="84606"/>
                </a:cubicBezTo>
                <a:cubicBezTo>
                  <a:pt x="202554" y="93446"/>
                  <a:pt x="217472" y="111684"/>
                  <a:pt x="232728" y="126940"/>
                </a:cubicBezTo>
                <a:cubicBezTo>
                  <a:pt x="235550" y="135407"/>
                  <a:pt x="234884" y="146029"/>
                  <a:pt x="241195" y="152340"/>
                </a:cubicBezTo>
                <a:cubicBezTo>
                  <a:pt x="255586" y="166730"/>
                  <a:pt x="291995" y="186206"/>
                  <a:pt x="291995" y="186206"/>
                </a:cubicBezTo>
                <a:cubicBezTo>
                  <a:pt x="297639" y="197495"/>
                  <a:pt x="301592" y="209802"/>
                  <a:pt x="308928" y="220073"/>
                </a:cubicBezTo>
                <a:cubicBezTo>
                  <a:pt x="332387" y="252916"/>
                  <a:pt x="335450" y="235299"/>
                  <a:pt x="351261" y="270873"/>
                </a:cubicBezTo>
                <a:cubicBezTo>
                  <a:pt x="358510" y="287184"/>
                  <a:pt x="353916" y="310963"/>
                  <a:pt x="368195" y="321673"/>
                </a:cubicBezTo>
                <a:cubicBezTo>
                  <a:pt x="394962" y="341748"/>
                  <a:pt x="406235" y="347709"/>
                  <a:pt x="427461" y="372473"/>
                </a:cubicBezTo>
                <a:cubicBezTo>
                  <a:pt x="436644" y="383187"/>
                  <a:pt x="444394" y="395051"/>
                  <a:pt x="452861" y="406340"/>
                </a:cubicBezTo>
                <a:cubicBezTo>
                  <a:pt x="461662" y="432742"/>
                  <a:pt x="478971" y="488657"/>
                  <a:pt x="495195" y="499473"/>
                </a:cubicBezTo>
                <a:lnTo>
                  <a:pt x="520595" y="516406"/>
                </a:lnTo>
                <a:cubicBezTo>
                  <a:pt x="529418" y="542876"/>
                  <a:pt x="537972" y="575968"/>
                  <a:pt x="562928" y="592606"/>
                </a:cubicBezTo>
                <a:lnTo>
                  <a:pt x="588328" y="609540"/>
                </a:lnTo>
                <a:cubicBezTo>
                  <a:pt x="640446" y="687718"/>
                  <a:pt x="573938" y="591552"/>
                  <a:pt x="622195" y="651873"/>
                </a:cubicBezTo>
                <a:cubicBezTo>
                  <a:pt x="628552" y="659819"/>
                  <a:pt x="632368" y="669668"/>
                  <a:pt x="639128" y="677273"/>
                </a:cubicBezTo>
                <a:cubicBezTo>
                  <a:pt x="655038" y="695172"/>
                  <a:pt x="689928" y="728073"/>
                  <a:pt x="689928" y="728073"/>
                </a:cubicBezTo>
                <a:cubicBezTo>
                  <a:pt x="706563" y="777975"/>
                  <a:pt x="687182" y="728759"/>
                  <a:pt x="723795" y="787340"/>
                </a:cubicBezTo>
                <a:cubicBezTo>
                  <a:pt x="767836" y="857806"/>
                  <a:pt x="720390" y="788997"/>
                  <a:pt x="749195" y="846606"/>
                </a:cubicBezTo>
                <a:cubicBezTo>
                  <a:pt x="775370" y="898956"/>
                  <a:pt x="758327" y="843370"/>
                  <a:pt x="799995" y="905873"/>
                </a:cubicBezTo>
                <a:cubicBezTo>
                  <a:pt x="819214" y="934702"/>
                  <a:pt x="809612" y="931561"/>
                  <a:pt x="842328" y="939740"/>
                </a:cubicBezTo>
                <a:cubicBezTo>
                  <a:pt x="845066" y="940425"/>
                  <a:pt x="847973" y="939740"/>
                  <a:pt x="850795" y="93974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3886200" y="5486400"/>
            <a:ext cx="545995" cy="407025"/>
          </a:xfrm>
          <a:custGeom>
            <a:avLst/>
            <a:gdLst>
              <a:gd name="connsiteX0" fmla="*/ 37995 w 850795"/>
              <a:gd name="connsiteY0" fmla="*/ 16873 h 940425"/>
              <a:gd name="connsiteX1" fmla="*/ 88795 w 850795"/>
              <a:gd name="connsiteY1" fmla="*/ 50740 h 940425"/>
              <a:gd name="connsiteX2" fmla="*/ 122661 w 850795"/>
              <a:gd name="connsiteY2" fmla="*/ 59206 h 940425"/>
              <a:gd name="connsiteX3" fmla="*/ 181928 w 850795"/>
              <a:gd name="connsiteY3" fmla="*/ 84606 h 940425"/>
              <a:gd name="connsiteX4" fmla="*/ 232728 w 850795"/>
              <a:gd name="connsiteY4" fmla="*/ 126940 h 940425"/>
              <a:gd name="connsiteX5" fmla="*/ 241195 w 850795"/>
              <a:gd name="connsiteY5" fmla="*/ 152340 h 940425"/>
              <a:gd name="connsiteX6" fmla="*/ 291995 w 850795"/>
              <a:gd name="connsiteY6" fmla="*/ 186206 h 940425"/>
              <a:gd name="connsiteX7" fmla="*/ 308928 w 850795"/>
              <a:gd name="connsiteY7" fmla="*/ 220073 h 940425"/>
              <a:gd name="connsiteX8" fmla="*/ 351261 w 850795"/>
              <a:gd name="connsiteY8" fmla="*/ 270873 h 940425"/>
              <a:gd name="connsiteX9" fmla="*/ 368195 w 850795"/>
              <a:gd name="connsiteY9" fmla="*/ 321673 h 940425"/>
              <a:gd name="connsiteX10" fmla="*/ 427461 w 850795"/>
              <a:gd name="connsiteY10" fmla="*/ 372473 h 940425"/>
              <a:gd name="connsiteX11" fmla="*/ 452861 w 850795"/>
              <a:gd name="connsiteY11" fmla="*/ 406340 h 940425"/>
              <a:gd name="connsiteX12" fmla="*/ 495195 w 850795"/>
              <a:gd name="connsiteY12" fmla="*/ 499473 h 940425"/>
              <a:gd name="connsiteX13" fmla="*/ 520595 w 850795"/>
              <a:gd name="connsiteY13" fmla="*/ 516406 h 940425"/>
              <a:gd name="connsiteX14" fmla="*/ 562928 w 850795"/>
              <a:gd name="connsiteY14" fmla="*/ 592606 h 940425"/>
              <a:gd name="connsiteX15" fmla="*/ 588328 w 850795"/>
              <a:gd name="connsiteY15" fmla="*/ 609540 h 940425"/>
              <a:gd name="connsiteX16" fmla="*/ 622195 w 850795"/>
              <a:gd name="connsiteY16" fmla="*/ 651873 h 940425"/>
              <a:gd name="connsiteX17" fmla="*/ 639128 w 850795"/>
              <a:gd name="connsiteY17" fmla="*/ 677273 h 940425"/>
              <a:gd name="connsiteX18" fmla="*/ 689928 w 850795"/>
              <a:gd name="connsiteY18" fmla="*/ 728073 h 940425"/>
              <a:gd name="connsiteX19" fmla="*/ 723795 w 850795"/>
              <a:gd name="connsiteY19" fmla="*/ 787340 h 940425"/>
              <a:gd name="connsiteX20" fmla="*/ 749195 w 850795"/>
              <a:gd name="connsiteY20" fmla="*/ 846606 h 940425"/>
              <a:gd name="connsiteX21" fmla="*/ 799995 w 850795"/>
              <a:gd name="connsiteY21" fmla="*/ 905873 h 940425"/>
              <a:gd name="connsiteX22" fmla="*/ 842328 w 850795"/>
              <a:gd name="connsiteY22" fmla="*/ 939740 h 940425"/>
              <a:gd name="connsiteX23" fmla="*/ 850795 w 850795"/>
              <a:gd name="connsiteY23" fmla="*/ 939740 h 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795" h="940425">
                <a:moveTo>
                  <a:pt x="37995" y="16873"/>
                </a:moveTo>
                <a:cubicBezTo>
                  <a:pt x="117302" y="43310"/>
                  <a:pt x="0" y="0"/>
                  <a:pt x="88795" y="50740"/>
                </a:cubicBezTo>
                <a:cubicBezTo>
                  <a:pt x="98898" y="56513"/>
                  <a:pt x="111372" y="56384"/>
                  <a:pt x="122661" y="59206"/>
                </a:cubicBezTo>
                <a:cubicBezTo>
                  <a:pt x="186429" y="101720"/>
                  <a:pt x="105385" y="51802"/>
                  <a:pt x="181928" y="84606"/>
                </a:cubicBezTo>
                <a:cubicBezTo>
                  <a:pt x="202554" y="93446"/>
                  <a:pt x="217472" y="111684"/>
                  <a:pt x="232728" y="126940"/>
                </a:cubicBezTo>
                <a:cubicBezTo>
                  <a:pt x="235550" y="135407"/>
                  <a:pt x="234884" y="146029"/>
                  <a:pt x="241195" y="152340"/>
                </a:cubicBezTo>
                <a:cubicBezTo>
                  <a:pt x="255586" y="166730"/>
                  <a:pt x="291995" y="186206"/>
                  <a:pt x="291995" y="186206"/>
                </a:cubicBezTo>
                <a:cubicBezTo>
                  <a:pt x="297639" y="197495"/>
                  <a:pt x="301592" y="209802"/>
                  <a:pt x="308928" y="220073"/>
                </a:cubicBezTo>
                <a:cubicBezTo>
                  <a:pt x="332387" y="252916"/>
                  <a:pt x="335450" y="235299"/>
                  <a:pt x="351261" y="270873"/>
                </a:cubicBezTo>
                <a:cubicBezTo>
                  <a:pt x="358510" y="287184"/>
                  <a:pt x="353916" y="310963"/>
                  <a:pt x="368195" y="321673"/>
                </a:cubicBezTo>
                <a:cubicBezTo>
                  <a:pt x="394962" y="341748"/>
                  <a:pt x="406235" y="347709"/>
                  <a:pt x="427461" y="372473"/>
                </a:cubicBezTo>
                <a:cubicBezTo>
                  <a:pt x="436644" y="383187"/>
                  <a:pt x="444394" y="395051"/>
                  <a:pt x="452861" y="406340"/>
                </a:cubicBezTo>
                <a:cubicBezTo>
                  <a:pt x="461662" y="432742"/>
                  <a:pt x="478971" y="488657"/>
                  <a:pt x="495195" y="499473"/>
                </a:cubicBezTo>
                <a:lnTo>
                  <a:pt x="520595" y="516406"/>
                </a:lnTo>
                <a:cubicBezTo>
                  <a:pt x="529418" y="542876"/>
                  <a:pt x="537972" y="575968"/>
                  <a:pt x="562928" y="592606"/>
                </a:cubicBezTo>
                <a:lnTo>
                  <a:pt x="588328" y="609540"/>
                </a:lnTo>
                <a:cubicBezTo>
                  <a:pt x="640446" y="687718"/>
                  <a:pt x="573938" y="591552"/>
                  <a:pt x="622195" y="651873"/>
                </a:cubicBezTo>
                <a:cubicBezTo>
                  <a:pt x="628552" y="659819"/>
                  <a:pt x="632368" y="669668"/>
                  <a:pt x="639128" y="677273"/>
                </a:cubicBezTo>
                <a:cubicBezTo>
                  <a:pt x="655038" y="695172"/>
                  <a:pt x="689928" y="728073"/>
                  <a:pt x="689928" y="728073"/>
                </a:cubicBezTo>
                <a:cubicBezTo>
                  <a:pt x="706563" y="777975"/>
                  <a:pt x="687182" y="728759"/>
                  <a:pt x="723795" y="787340"/>
                </a:cubicBezTo>
                <a:cubicBezTo>
                  <a:pt x="767836" y="857806"/>
                  <a:pt x="720390" y="788997"/>
                  <a:pt x="749195" y="846606"/>
                </a:cubicBezTo>
                <a:cubicBezTo>
                  <a:pt x="775370" y="898956"/>
                  <a:pt x="758327" y="843370"/>
                  <a:pt x="799995" y="905873"/>
                </a:cubicBezTo>
                <a:cubicBezTo>
                  <a:pt x="819214" y="934702"/>
                  <a:pt x="809612" y="931561"/>
                  <a:pt x="842328" y="939740"/>
                </a:cubicBezTo>
                <a:cubicBezTo>
                  <a:pt x="845066" y="940425"/>
                  <a:pt x="847973" y="939740"/>
                  <a:pt x="850795" y="93974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181600" y="4876800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Mögliche Konturen für eine Antwort 'Melanie' auf 'wer kommt?'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648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4953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5105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71600" y="5638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70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624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2743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Britische Schule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876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2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Crystal (1969), </a:t>
            </a:r>
            <a:r>
              <a:rPr lang="de-DE" sz="22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Halliday</a:t>
            </a:r>
            <a:r>
              <a:rPr lang="de-DE" sz="22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(1967), Kingdon (1958), O'Connor &amp; Arnold (1961)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762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Amerikanische Schule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0" y="7620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Britische Schule</a:t>
            </a:r>
            <a:endParaRPr lang="de-DE" dirty="0">
              <a:solidFill>
                <a:srgbClr val="0000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13FEDA-68C9-0245-9D98-B6262765CC56}"/>
              </a:ext>
            </a:extLst>
          </p:cNvPr>
          <p:cNvGrpSpPr/>
          <p:nvPr/>
        </p:nvGrpSpPr>
        <p:grpSpPr>
          <a:xfrm>
            <a:off x="0" y="1295400"/>
            <a:ext cx="9252520" cy="5562600"/>
            <a:chOff x="0" y="1295400"/>
            <a:chExt cx="9252520" cy="5562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0" y="21336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0" y="34290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0" y="42672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0" y="48006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C43490-F27F-AA43-B131-77526EAF656B}"/>
                </a:ext>
              </a:extLst>
            </p:cNvPr>
            <p:cNvGrpSpPr/>
            <p:nvPr/>
          </p:nvGrpSpPr>
          <p:grpSpPr>
            <a:xfrm>
              <a:off x="4572000" y="1295400"/>
              <a:ext cx="4680520" cy="4805065"/>
              <a:chOff x="4572000" y="1295400"/>
              <a:chExt cx="4680520" cy="480506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953000" y="1295400"/>
                <a:ext cx="381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Analyse der Bedeutung von Intonationsmelodien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86400" y="2362200"/>
                <a:ext cx="15240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Konturen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981700" y="2857500"/>
                <a:ext cx="2286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6134100" y="2857500"/>
                <a:ext cx="2286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4572000" y="3352800"/>
                <a:ext cx="4680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Gewisse Wörter werden akzentuiert </a:t>
                </a:r>
                <a:r>
                  <a:rPr lang="de-DE" b="1" dirty="0">
                    <a:latin typeface="Calibri"/>
                    <a:cs typeface="Calibri"/>
                  </a:rPr>
                  <a:t>aufgrund der Intonation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334000" y="4191000"/>
                <a:ext cx="236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Keine </a:t>
                </a:r>
                <a:r>
                  <a:rPr lang="de-DE" dirty="0" err="1">
                    <a:latin typeface="Calibri"/>
                    <a:cs typeface="Calibri"/>
                  </a:rPr>
                  <a:t>Grenztöne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29200" y="4724400"/>
                <a:ext cx="388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Trennung zwischen nukleare- und </a:t>
                </a:r>
                <a:r>
                  <a:rPr lang="de-DE" dirty="0" err="1">
                    <a:latin typeface="Calibri"/>
                    <a:cs typeface="Calibri"/>
                  </a:rPr>
                  <a:t>prenukleare</a:t>
                </a:r>
                <a:r>
                  <a:rPr lang="de-DE" dirty="0">
                    <a:latin typeface="Calibri"/>
                    <a:cs typeface="Calibri"/>
                  </a:rPr>
                  <a:t> Töne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57800" y="5638800"/>
                <a:ext cx="3657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Keine solche Kombinatorik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A230249-09B3-9C47-81AC-4EECC1F78391}"/>
                </a:ext>
              </a:extLst>
            </p:cNvPr>
            <p:cNvGrpSpPr/>
            <p:nvPr/>
          </p:nvGrpSpPr>
          <p:grpSpPr>
            <a:xfrm>
              <a:off x="0" y="1295400"/>
              <a:ext cx="4419600" cy="5562600"/>
              <a:chOff x="0" y="1295400"/>
              <a:chExt cx="4419600" cy="556260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6200" y="1295400"/>
                <a:ext cx="3657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Bedeutung wird kaum berücksichtigt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57200" y="2667000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90600" y="3276600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447800" y="2895600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57200" y="220980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Stufen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0" y="3352800"/>
                <a:ext cx="40679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Scharfe Trennung zwischen Akzentuierung und Intonation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7200" y="4191000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latin typeface="Calibri"/>
                    <a:cs typeface="Calibri"/>
                  </a:rPr>
                  <a:t>Grenztöne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8600" y="4876800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Keine solche Trennung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0" y="5646003"/>
                <a:ext cx="441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Eine phonologische Kombinatorik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6200" y="6027003"/>
                <a:ext cx="4114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3 1 = Ton fällt; 1 3 = Ton steigt (die selben Bausteine)</a:t>
                </a: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0" y="56388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30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Aufteilung von einem Satz in </a:t>
            </a:r>
            <a:r>
              <a:rPr lang="de-DE" dirty="0" err="1">
                <a:solidFill>
                  <a:srgbClr val="FF0000"/>
                </a:solidFill>
                <a:latin typeface="Calibri"/>
                <a:cs typeface="Calibri"/>
              </a:rPr>
              <a:t>Pre-Head</a:t>
            </a:r>
            <a:r>
              <a:rPr lang="de-DE" dirty="0">
                <a:latin typeface="Calibri"/>
                <a:cs typeface="Calibri"/>
              </a:rPr>
              <a:t>, '</a:t>
            </a:r>
            <a:r>
              <a:rPr lang="de-DE" dirty="0" err="1">
                <a:solidFill>
                  <a:srgbClr val="008000"/>
                </a:solidFill>
                <a:latin typeface="Calibri"/>
                <a:cs typeface="Calibri"/>
              </a:rPr>
              <a:t>Head</a:t>
            </a:r>
            <a:r>
              <a:rPr lang="de-DE" dirty="0">
                <a:latin typeface="Calibri"/>
                <a:cs typeface="Calibri"/>
              </a:rPr>
              <a:t>', '</a:t>
            </a:r>
            <a:r>
              <a:rPr lang="de-DE" dirty="0" err="1">
                <a:solidFill>
                  <a:srgbClr val="0000FF"/>
                </a:solidFill>
                <a:latin typeface="Calibri"/>
                <a:cs typeface="Calibri"/>
              </a:rPr>
              <a:t>Nucleus</a:t>
            </a:r>
            <a:r>
              <a:rPr lang="de-DE" dirty="0">
                <a:latin typeface="Calibri"/>
                <a:cs typeface="Calibri"/>
              </a:rPr>
              <a:t>', </a:t>
            </a:r>
            <a:r>
              <a:rPr lang="de-DE" dirty="0" err="1">
                <a:solidFill>
                  <a:srgbClr val="7F7F7F"/>
                </a:solidFill>
                <a:latin typeface="Calibri"/>
                <a:cs typeface="Calibri"/>
              </a:rPr>
              <a:t>Tail</a:t>
            </a:r>
            <a:endParaRPr lang="de-DE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914400"/>
            <a:ext cx="5943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latin typeface="Calibri"/>
                <a:cs typeface="Calibri"/>
              </a:rPr>
              <a:t>Und </a:t>
            </a:r>
            <a:r>
              <a:rPr lang="de-DE" b="1" dirty="0">
                <a:solidFill>
                  <a:srgbClr val="008000"/>
                </a:solidFill>
                <a:latin typeface="Calibri"/>
                <a:cs typeface="Calibri"/>
              </a:rPr>
              <a:t>Melanie</a:t>
            </a:r>
            <a:r>
              <a:rPr lang="de-DE" dirty="0">
                <a:solidFill>
                  <a:srgbClr val="008000"/>
                </a:solidFill>
                <a:latin typeface="Calibri"/>
                <a:cs typeface="Calibri"/>
              </a:rPr>
              <a:t> wollte mit </a:t>
            </a:r>
            <a:r>
              <a:rPr lang="de-DE" b="1" u="sng" dirty="0">
                <a:solidFill>
                  <a:srgbClr val="008000"/>
                </a:solidFill>
                <a:latin typeface="Calibri"/>
                <a:cs typeface="Calibri"/>
              </a:rPr>
              <a:t>Ra</a:t>
            </a:r>
            <a:r>
              <a:rPr lang="de-DE" b="1" u="sng" dirty="0">
                <a:solidFill>
                  <a:srgbClr val="0000FF"/>
                </a:solidFill>
                <a:latin typeface="Calibri"/>
                <a:cs typeface="Calibri"/>
              </a:rPr>
              <a:t>mo</a:t>
            </a:r>
            <a:r>
              <a:rPr lang="de-DE" b="1" u="sng" dirty="0">
                <a:solidFill>
                  <a:srgbClr val="7F7F7F"/>
                </a:solidFill>
                <a:latin typeface="Calibri"/>
                <a:cs typeface="Calibri"/>
              </a:rPr>
              <a:t>na</a:t>
            </a:r>
            <a:r>
              <a:rPr lang="de-DE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fahren</a:t>
            </a:r>
            <a:endParaRPr lang="de-DE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381000" y="13716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Eine Äußerung besteht minimal aus einem </a:t>
            </a:r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Nukleus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. Alle andere Komponente sind fakultativ.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7620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EDAD52-060A-C443-80B9-9527153DB86B}"/>
              </a:ext>
            </a:extLst>
          </p:cNvPr>
          <p:cNvGrpSpPr/>
          <p:nvPr/>
        </p:nvGrpSpPr>
        <p:grpSpPr>
          <a:xfrm>
            <a:off x="381000" y="2209800"/>
            <a:ext cx="8610600" cy="4424065"/>
            <a:chOff x="381000" y="2209800"/>
            <a:chExt cx="8610600" cy="4424065"/>
          </a:xfrm>
        </p:grpSpPr>
        <p:grpSp>
          <p:nvGrpSpPr>
            <p:cNvPr id="16" name="Group 15"/>
            <p:cNvGrpSpPr/>
            <p:nvPr/>
          </p:nvGrpSpPr>
          <p:grpSpPr>
            <a:xfrm>
              <a:off x="381000" y="2209800"/>
              <a:ext cx="8305800" cy="830997"/>
              <a:chOff x="381000" y="2209800"/>
              <a:chExt cx="8305800" cy="83099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85800" y="2209800"/>
                <a:ext cx="8001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Der </a:t>
                </a:r>
                <a:r>
                  <a:rPr lang="de-DE" dirty="0">
                    <a:solidFill>
                      <a:srgbClr val="0000FF"/>
                    </a:solidFill>
                    <a:latin typeface="Calibri"/>
                    <a:cs typeface="Calibri"/>
                  </a:rPr>
                  <a:t>Nukleus</a:t>
                </a:r>
                <a:r>
                  <a:rPr lang="de-DE" dirty="0">
                    <a:latin typeface="Calibri"/>
                    <a:cs typeface="Calibri"/>
                  </a:rPr>
                  <a:t> oder auch </a:t>
                </a:r>
                <a:r>
                  <a:rPr lang="de-DE" dirty="0" err="1">
                    <a:solidFill>
                      <a:srgbClr val="0000FF"/>
                    </a:solidFill>
                    <a:latin typeface="Calibri"/>
                    <a:cs typeface="Calibri"/>
                  </a:rPr>
                  <a:t>tonic</a:t>
                </a:r>
                <a:r>
                  <a:rPr lang="de-DE" dirty="0">
                    <a:latin typeface="Calibri"/>
                    <a:cs typeface="Calibri"/>
                  </a:rPr>
                  <a:t> (</a:t>
                </a:r>
                <a:r>
                  <a:rPr lang="de-DE" dirty="0" err="1">
                    <a:latin typeface="Calibri"/>
                    <a:cs typeface="Calibri"/>
                  </a:rPr>
                  <a:t>Halliday</a:t>
                </a:r>
                <a:r>
                  <a:rPr lang="de-DE" dirty="0">
                    <a:latin typeface="Calibri"/>
                    <a:cs typeface="Calibri"/>
                  </a:rPr>
                  <a:t>, 1967) ist der wichtigste Teil für die Übertragung der Bedeutung durch die Intonation. 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1000" y="23622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81000" y="3124200"/>
              <a:ext cx="8610600" cy="830997"/>
              <a:chOff x="381000" y="3124200"/>
              <a:chExt cx="8610600" cy="830997"/>
            </a:xfrm>
          </p:grpSpPr>
          <p:sp>
            <p:nvSpPr>
              <p:cNvPr id="31749" name="TextBox 4"/>
              <p:cNvSpPr txBox="1">
                <a:spLocks noChangeArrowheads="1"/>
              </p:cNvSpPr>
              <p:nvPr/>
            </p:nvSpPr>
            <p:spPr bwMode="auto">
              <a:xfrm>
                <a:off x="685800" y="3124200"/>
                <a:ext cx="83058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Das Wort mit dem Nukleus ist das </a:t>
                </a:r>
                <a:r>
                  <a:rPr lang="de-DE" b="1" u="sng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nuklear-akzentuierte</a:t>
                </a:r>
                <a:r>
                  <a:rPr lang="de-DE" b="1" u="sng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Wort</a:t>
                </a:r>
                <a:r>
                  <a:rPr lang="de-DE" u="sng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= immer das letzte akzentuierte Wort der Phrase.</a:t>
                </a:r>
                <a:endParaRPr lang="de-DE" b="1" u="sng" dirty="0">
                  <a:solidFill>
                    <a:srgbClr val="404040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1000" y="3200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81000" y="4038600"/>
              <a:ext cx="8229600" cy="461665"/>
              <a:chOff x="381000" y="4038600"/>
              <a:chExt cx="8229600" cy="4616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85800" y="4038600"/>
                <a:ext cx="792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Tail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(deutsch: </a:t>
                </a:r>
                <a:r>
                  <a:rPr lang="de-DE" dirty="0">
                    <a:solidFill>
                      <a:srgbClr val="7F7F7F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Nachlauf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): alle Silben nach dem Nukleus 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81000" y="4114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81000" y="4648200"/>
              <a:ext cx="8001000" cy="1200328"/>
              <a:chOff x="381000" y="4648200"/>
              <a:chExt cx="8001000" cy="1200328"/>
            </a:xfrm>
          </p:grpSpPr>
          <p:sp>
            <p:nvSpPr>
              <p:cNvPr id="31750" name="TextBox 5"/>
              <p:cNvSpPr txBox="1">
                <a:spLocks noChangeArrowheads="1"/>
              </p:cNvSpPr>
              <p:nvPr/>
            </p:nvSpPr>
            <p:spPr bwMode="auto">
              <a:xfrm>
                <a:off x="685800" y="4648200"/>
                <a:ext cx="7696200" cy="1200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Der </a:t>
                </a:r>
                <a:r>
                  <a:rPr lang="de-DE" dirty="0" err="1">
                    <a:solidFill>
                      <a:srgbClr val="008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Head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schließt alle Silben vor dem Nukleus bis zum ersten akzentuierten Wort ein. Alle akzentuierten Wörter im </a:t>
                </a:r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Head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sind </a:t>
                </a:r>
                <a:r>
                  <a:rPr lang="de-DE" b="1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prenuklear</a:t>
                </a:r>
                <a:r>
                  <a:rPr lang="de-DE" b="1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akzentuierte Wörter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. 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1000" y="4800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81000" y="6172200"/>
              <a:ext cx="8610600" cy="461665"/>
              <a:chOff x="381000" y="6172200"/>
              <a:chExt cx="8610600" cy="46166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5800" y="6172200"/>
                <a:ext cx="830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solidFill>
                      <a:srgbClr val="FF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Prehead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: Schwach betonte Silben/Wörter vor dem </a:t>
                </a:r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Head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1000" y="6324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</a:t>
            </a:r>
            <a:r>
              <a:rPr lang="de-DE" baseline="30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Nukleus</a:t>
            </a:r>
          </a:p>
        </p:txBody>
      </p: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76200" y="64008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Siehe auch </a:t>
            </a:r>
            <a:r>
              <a:rPr lang="de-DE" sz="16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Cruttenden</a:t>
            </a:r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(1997, S. 54-55), </a:t>
            </a:r>
            <a:r>
              <a:rPr lang="de-DE" sz="16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PhonBib</a:t>
            </a:r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: II </a:t>
            </a:r>
            <a:r>
              <a:rPr lang="de-DE" sz="16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Cru</a:t>
            </a:r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, 2.1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66AE26-9812-7047-89A6-CBE396549BDC}"/>
              </a:ext>
            </a:extLst>
          </p:cNvPr>
          <p:cNvGrpSpPr/>
          <p:nvPr/>
        </p:nvGrpSpPr>
        <p:grpSpPr>
          <a:xfrm>
            <a:off x="76200" y="1371600"/>
            <a:ext cx="9067800" cy="4957763"/>
            <a:chOff x="76200" y="1371600"/>
            <a:chExt cx="9067800" cy="4957763"/>
          </a:xfrm>
        </p:grpSpPr>
        <p:grpSp>
          <p:nvGrpSpPr>
            <p:cNvPr id="31" name="Group 30"/>
            <p:cNvGrpSpPr/>
            <p:nvPr/>
          </p:nvGrpSpPr>
          <p:grpSpPr>
            <a:xfrm>
              <a:off x="76200" y="1447800"/>
              <a:ext cx="3962400" cy="1909763"/>
              <a:chOff x="76200" y="1447800"/>
              <a:chExt cx="3962400" cy="1909763"/>
            </a:xfrm>
          </p:grpSpPr>
          <p:sp>
            <p:nvSpPr>
              <p:cNvPr id="4" name="Rectangle 9"/>
              <p:cNvSpPr>
                <a:spLocks noChangeArrowheads="1"/>
              </p:cNvSpPr>
              <p:nvPr/>
            </p:nvSpPr>
            <p:spPr bwMode="auto">
              <a:xfrm>
                <a:off x="152400" y="28194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-25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\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TextBox 16"/>
              <p:cNvSpPr txBox="1">
                <a:spLocks noChangeArrowheads="1"/>
              </p:cNvSpPr>
              <p:nvPr/>
            </p:nvSpPr>
            <p:spPr bwMode="auto">
              <a:xfrm>
                <a:off x="1752600" y="28956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i="1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tief</a:t>
                </a:r>
              </a:p>
            </p:txBody>
          </p:sp>
          <p:sp>
            <p:nvSpPr>
              <p:cNvPr id="6" name="Rectangle 28"/>
              <p:cNvSpPr>
                <a:spLocks noChangeArrowheads="1"/>
              </p:cNvSpPr>
              <p:nvPr/>
            </p:nvSpPr>
            <p:spPr bwMode="auto">
              <a:xfrm>
                <a:off x="76200" y="23622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\</a:t>
                </a:r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/>
              </a:p>
            </p:txBody>
          </p:sp>
          <p:sp>
            <p:nvSpPr>
              <p:cNvPr id="7" name="TextBox 29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i="1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hoch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2400" y="18288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i="1" dirty="0">
                    <a:latin typeface="Calibri"/>
                    <a:cs typeface="Calibri"/>
                  </a:rPr>
                  <a:t>Abstieg</a:t>
                </a: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2667000" y="28956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-25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/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2743200" y="24384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/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43200" y="1828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i="1" dirty="0">
                    <a:latin typeface="Calibri"/>
                    <a:cs typeface="Calibri"/>
                  </a:rPr>
                  <a:t>Anstieg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71600" y="1447800"/>
                <a:ext cx="16002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latin typeface="Calibri"/>
                    <a:cs typeface="Calibri"/>
                  </a:rPr>
                  <a:t>Einfach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53000" y="1371600"/>
              <a:ext cx="3657600" cy="1604963"/>
              <a:chOff x="4953000" y="1371600"/>
              <a:chExt cx="3657600" cy="160496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791200" y="1371600"/>
                <a:ext cx="16002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latin typeface="Calibri"/>
                    <a:cs typeface="Calibri"/>
                  </a:rPr>
                  <a:t>Komplex</a:t>
                </a: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4953000" y="2133600"/>
                <a:ext cx="13335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V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5029200" y="2514600"/>
                <a:ext cx="13335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^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Box 19"/>
              <p:cNvSpPr txBox="1">
                <a:spLocks noChangeArrowheads="1"/>
              </p:cNvSpPr>
              <p:nvPr/>
            </p:nvSpPr>
            <p:spPr bwMode="auto">
              <a:xfrm>
                <a:off x="6324600" y="2133600"/>
                <a:ext cx="2286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fallend-steigend</a:t>
                </a:r>
                <a:endParaRPr lang="de-DE" dirty="0">
                  <a:latin typeface="Calibri" pitchFamily="-105" charset="0"/>
                  <a:ea typeface="Calibri" pitchFamily="-105" charset="0"/>
                  <a:cs typeface="Calibri" pitchFamily="-105" charset="0"/>
                </a:endParaRPr>
              </a:p>
            </p:txBody>
          </p:sp>
          <p:sp>
            <p:nvSpPr>
              <p:cNvPr id="17" name="TextBox 20"/>
              <p:cNvSpPr txBox="1">
                <a:spLocks noChangeArrowheads="1"/>
              </p:cNvSpPr>
              <p:nvPr/>
            </p:nvSpPr>
            <p:spPr bwMode="auto">
              <a:xfrm>
                <a:off x="6324600" y="2514600"/>
                <a:ext cx="2286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steigend-fallend</a:t>
                </a:r>
                <a:endParaRPr lang="de-DE" dirty="0">
                  <a:latin typeface="Calibri" pitchFamily="-105" charset="0"/>
                  <a:ea typeface="Calibri" pitchFamily="-105" charset="0"/>
                  <a:cs typeface="Calibri" pitchFamily="-105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283968" y="3810000"/>
              <a:ext cx="486003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Das System hat einen sehr stark </a:t>
              </a:r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  <a:hlinkClick r:id="rId2"/>
                </a:rPr>
                <a:t>pädagogischen Charakter</a:t>
              </a:r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  <a:hlinkClick r:id="rId3"/>
                </a:rPr>
                <a:t> </a:t>
              </a:r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(beim Universität College London auch zum großen Teil im Kontext von 'Englisch als Fremdsprache' entwickelt)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52400" y="3581400"/>
              <a:ext cx="3643313" cy="2747963"/>
              <a:chOff x="152400" y="3581400"/>
              <a:chExt cx="3643313" cy="274796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28600" y="4114800"/>
                <a:ext cx="3567113" cy="2214563"/>
                <a:chOff x="5334000" y="1600200"/>
                <a:chExt cx="3567113" cy="2214563"/>
              </a:xfrm>
            </p:grpSpPr>
            <p:sp>
              <p:nvSpPr>
                <p:cNvPr id="1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5486400" y="3352800"/>
                  <a:ext cx="19050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dirty="0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Aufsteigend</a:t>
                  </a:r>
                </a:p>
              </p:txBody>
            </p:sp>
            <p:sp>
              <p:nvSpPr>
                <p:cNvPr id="19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334000" y="2743200"/>
                  <a:ext cx="26670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dirty="0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Absteigend</a:t>
                  </a:r>
                </a:p>
              </p:txBody>
            </p:sp>
            <p:sp>
              <p:nvSpPr>
                <p:cNvPr id="20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791200" y="1600200"/>
                  <a:ext cx="9144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dirty="0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Hoch</a:t>
                  </a:r>
                </a:p>
              </p:txBody>
            </p:sp>
            <p:sp>
              <p:nvSpPr>
                <p:cNvPr id="21" name="Rectangle 30"/>
                <p:cNvSpPr>
                  <a:spLocks noChangeArrowheads="1"/>
                </p:cNvSpPr>
                <p:nvPr/>
              </p:nvSpPr>
              <p:spPr bwMode="auto">
                <a:xfrm>
                  <a:off x="7467600" y="1600200"/>
                  <a:ext cx="13462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30000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|</a:t>
                  </a:r>
                  <a:r>
                    <a:rPr lang="de-DE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Rectangle 31"/>
                <p:cNvSpPr>
                  <a:spLocks noChangeArrowheads="1"/>
                </p:cNvSpPr>
                <p:nvPr/>
              </p:nvSpPr>
              <p:spPr bwMode="auto">
                <a:xfrm>
                  <a:off x="7543800" y="2133600"/>
                  <a:ext cx="13462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-25000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|</a:t>
                  </a:r>
                  <a:r>
                    <a:rPr lang="de-DE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Rectangle 32"/>
                <p:cNvSpPr>
                  <a:spLocks noChangeArrowheads="1"/>
                </p:cNvSpPr>
                <p:nvPr/>
              </p:nvSpPr>
              <p:spPr bwMode="auto">
                <a:xfrm>
                  <a:off x="7543800" y="2743200"/>
                  <a:ext cx="1357313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30000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➘</a:t>
                  </a:r>
                  <a:r>
                    <a:rPr lang="de-DE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Rectangle 33"/>
                <p:cNvSpPr>
                  <a:spLocks noChangeArrowheads="1"/>
                </p:cNvSpPr>
                <p:nvPr/>
              </p:nvSpPr>
              <p:spPr bwMode="auto">
                <a:xfrm>
                  <a:off x="7543800" y="3352800"/>
                  <a:ext cx="1357313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-25000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➚</a:t>
                  </a:r>
                  <a:r>
                    <a:rPr lang="de-DE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5867400" y="2133600"/>
                  <a:ext cx="9144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Tief</a:t>
                  </a: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52400" y="35814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solidFill>
                      <a:srgbClr val="008000"/>
                    </a:solidFill>
                    <a:latin typeface="Calibri"/>
                    <a:cs typeface="Calibri"/>
                  </a:rPr>
                  <a:t>Head</a:t>
                </a:r>
                <a:endParaRPr lang="de-DE" dirty="0">
                  <a:solidFill>
                    <a:srgbClr val="008000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828800" y="381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(Die Notation stammt von Kingdon, 1958)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81000" y="6858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Das System ist sehr nützlich um eine grobe Transkription zu bekommen, und damit informell verschiedene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Funktion-Form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Beziehungen auszuprobieren.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304800" y="22098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|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Mach jetzt bitte Deine 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\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Hausaufgaben fertig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228600" y="28956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-25000" dirty="0" err="1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➚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Mach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jetzt bitte Deine 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\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Hausaufgaben fertig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381000" y="37338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-25000" dirty="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|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Institut für </a:t>
            </a:r>
            <a:r>
              <a:rPr lang="de-DE" baseline="-25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/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Phonetik 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457200" y="4343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-25000" dirty="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|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Institut für 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/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Phonetik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2743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(wie oft muss ich das noch sagen)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3733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(Telefon)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4267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(Frage – wirklich?)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2017</Words>
  <Application>Microsoft Macintosh PowerPoint</Application>
  <PresentationFormat>On-screen Show (4:3)</PresentationFormat>
  <Paragraphs>275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171</cp:revision>
  <dcterms:created xsi:type="dcterms:W3CDTF">2017-09-01T07:26:46Z</dcterms:created>
  <dcterms:modified xsi:type="dcterms:W3CDTF">2021-11-03T06:01:52Z</dcterms:modified>
  <cp:category/>
</cp:coreProperties>
</file>