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61" r:id="rId4"/>
    <p:sldId id="256" r:id="rId5"/>
    <p:sldId id="258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6281"/>
  </p:normalViewPr>
  <p:slideViewPr>
    <p:cSldViewPr snapToGrid="0">
      <p:cViewPr varScale="1">
        <p:scale>
          <a:sx n="85" d="100"/>
          <a:sy n="85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1_hoeren.zip" TargetMode="External"/><Relationship Id="rId2" Type="http://schemas.openxmlformats.org/officeDocument/2006/relationships/hyperlink" Target="http://www.gtobi.uni-koeln.de/material_gtobi_uebungen/gtobi_1_produzieren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3_hoeren.zip" TargetMode="External"/><Relationship Id="rId2" Type="http://schemas.openxmlformats.org/officeDocument/2006/relationships/hyperlink" Target="http://www.gtobi.uni-koeln.de/material_gtobi_uebungen/gtobi_3_produzieren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obi.uni-koeln.de/material_gtobi_uebungen/gtobi_3_annotieren.zip" TargetMode="External"/><Relationship Id="rId2" Type="http://schemas.openxmlformats.org/officeDocument/2006/relationships/hyperlink" Target="http://www.gtobi.uni-koeln.de/material_gtobi_uebungen/gtobi_1_annotieren.zi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E53964-D135-157F-E870-761EBD015F04}"/>
              </a:ext>
            </a:extLst>
          </p:cNvPr>
          <p:cNvSpPr txBox="1"/>
          <p:nvPr/>
        </p:nvSpPr>
        <p:spPr>
          <a:xfrm>
            <a:off x="4075386" y="122366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CAC3C5-46F5-61C8-8BF3-041D4351172B}"/>
              </a:ext>
            </a:extLst>
          </p:cNvPr>
          <p:cNvSpPr txBox="1"/>
          <p:nvPr/>
        </p:nvSpPr>
        <p:spPr>
          <a:xfrm>
            <a:off x="1179786" y="1032301"/>
            <a:ext cx="1905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0000FF"/>
                </a:solidFill>
                <a:cs typeface="Calibri"/>
              </a:rPr>
              <a:t>Monotonal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C148A-5F80-67C9-7D57-F1E17237501F}"/>
              </a:ext>
            </a:extLst>
          </p:cNvPr>
          <p:cNvSpPr txBox="1"/>
          <p:nvPr/>
        </p:nvSpPr>
        <p:spPr>
          <a:xfrm>
            <a:off x="7138565" y="993424"/>
            <a:ext cx="24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 err="1">
                <a:solidFill>
                  <a:srgbClr val="0000FF"/>
                </a:solidFill>
                <a:cs typeface="Calibri"/>
              </a:rPr>
              <a:t>Bitonal</a:t>
            </a:r>
            <a:endParaRPr lang="de-DE" sz="3200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76FC34-8E85-6F2D-02BC-7129DC605DB9}"/>
              </a:ext>
            </a:extLst>
          </p:cNvPr>
          <p:cNvSpPr txBox="1"/>
          <p:nvPr/>
        </p:nvSpPr>
        <p:spPr>
          <a:xfrm>
            <a:off x="1179786" y="141330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L*, H*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6316B7-6B8B-8DF9-E25D-5BA7B11AACF5}"/>
              </a:ext>
            </a:extLst>
          </p:cNvPr>
          <p:cNvSpPr txBox="1"/>
          <p:nvPr/>
        </p:nvSpPr>
        <p:spPr>
          <a:xfrm>
            <a:off x="7199586" y="1413302"/>
            <a:ext cx="2491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L*+H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9C7AD6-41B7-0C2F-F1E4-A6E5A75623B3}"/>
              </a:ext>
            </a:extLst>
          </p:cNvPr>
          <p:cNvSpPr txBox="1"/>
          <p:nvPr/>
        </p:nvSpPr>
        <p:spPr>
          <a:xfrm>
            <a:off x="7238615" y="1809382"/>
            <a:ext cx="2798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dirty="0">
                <a:solidFill>
                  <a:srgbClr val="000000"/>
                </a:solidFill>
                <a:cs typeface="Calibri"/>
              </a:rPr>
              <a:t>L+H*, H+L*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BE580E6-D81C-BD8F-D85F-AAF575319EC6}"/>
              </a:ext>
            </a:extLst>
          </p:cNvPr>
          <p:cNvGrpSpPr/>
          <p:nvPr/>
        </p:nvGrpSpPr>
        <p:grpSpPr>
          <a:xfrm>
            <a:off x="1614066" y="2924163"/>
            <a:ext cx="8151812" cy="1943100"/>
            <a:chOff x="304800" y="3733800"/>
            <a:chExt cx="8151812" cy="194310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BF1500-3BDF-D835-4A71-27AC142D215E}"/>
                </a:ext>
              </a:extLst>
            </p:cNvPr>
            <p:cNvSpPr txBox="1"/>
            <p:nvPr/>
          </p:nvSpPr>
          <p:spPr>
            <a:xfrm>
              <a:off x="304800" y="37338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A89CAB-4ED4-D119-6470-62EA3EA5D1DE}"/>
                </a:ext>
              </a:extLst>
            </p:cNvPr>
            <p:cNvSpPr txBox="1"/>
            <p:nvPr/>
          </p:nvSpPr>
          <p:spPr>
            <a:xfrm>
              <a:off x="6477000" y="3746500"/>
              <a:ext cx="19796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A2254EF7-B667-1A35-0C03-C92F2FA36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E0D30D63-5393-EF7B-667E-CA289B5C9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748301-53B3-C68E-DBF1-0AB5034AE464}"/>
                </a:ext>
              </a:extLst>
            </p:cNvPr>
            <p:cNvSpPr txBox="1"/>
            <p:nvPr/>
          </p:nvSpPr>
          <p:spPr>
            <a:xfrm>
              <a:off x="2362200" y="37465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D607ADF-F08A-7C28-041E-223E44FA8A6C}"/>
                </a:ext>
              </a:extLst>
            </p:cNvPr>
            <p:cNvSpPr txBox="1"/>
            <p:nvPr/>
          </p:nvSpPr>
          <p:spPr>
            <a:xfrm>
              <a:off x="762000" y="4356100"/>
              <a:ext cx="609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H*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6CBD64-3D8A-6A75-86EA-DB2D07283B29}"/>
                </a:ext>
              </a:extLst>
            </p:cNvPr>
            <p:cNvSpPr txBox="1"/>
            <p:nvPr/>
          </p:nvSpPr>
          <p:spPr>
            <a:xfrm>
              <a:off x="25908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L+H*</a:t>
              </a:r>
            </a:p>
          </p:txBody>
        </p:sp>
        <p:cxnSp>
          <p:nvCxnSpPr>
            <p:cNvPr id="57" name="Straight Connector 29">
              <a:extLst>
                <a:ext uri="{FF2B5EF4-FFF2-40B4-BE49-F238E27FC236}">
                  <a16:creationId xmlns:a16="http://schemas.microsoft.com/office/drawing/2014/main" id="{29BE4618-A831-7CCC-640D-45A2110EC6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" name="Straight Connector 30">
              <a:extLst>
                <a:ext uri="{FF2B5EF4-FFF2-40B4-BE49-F238E27FC236}">
                  <a16:creationId xmlns:a16="http://schemas.microsoft.com/office/drawing/2014/main" id="{6AC1D2A5-AEF8-7EA7-F2CC-F0F50F7B85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" name="Straight Arrow Connector 32">
              <a:extLst>
                <a:ext uri="{FF2B5EF4-FFF2-40B4-BE49-F238E27FC236}">
                  <a16:creationId xmlns:a16="http://schemas.microsoft.com/office/drawing/2014/main" id="{A4F30656-D3B2-9FFC-1B79-7FD28A8C8A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65AEA70C-D49C-F893-9D3A-A36066842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5D5090-6EBC-EEC5-6FFA-1A2C13536532}"/>
                </a:ext>
              </a:extLst>
            </p:cNvPr>
            <p:cNvSpPr txBox="1"/>
            <p:nvPr/>
          </p:nvSpPr>
          <p:spPr>
            <a:xfrm>
              <a:off x="4343400" y="3746500"/>
              <a:ext cx="2133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Ramona L-%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F38E8C-711B-9F19-0F3E-32C6F1DDFEB8}"/>
                </a:ext>
              </a:extLst>
            </p:cNvPr>
            <p:cNvSpPr txBox="1"/>
            <p:nvPr/>
          </p:nvSpPr>
          <p:spPr>
            <a:xfrm>
              <a:off x="48768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L*+H</a:t>
              </a:r>
            </a:p>
          </p:txBody>
        </p:sp>
        <p:cxnSp>
          <p:nvCxnSpPr>
            <p:cNvPr id="63" name="Straight Connector 36">
              <a:extLst>
                <a:ext uri="{FF2B5EF4-FFF2-40B4-BE49-F238E27FC236}">
                  <a16:creationId xmlns:a16="http://schemas.microsoft.com/office/drawing/2014/main" id="{3561F1CF-7405-4C51-E244-9D4F9A6194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" name="Straight Arrow Connector 37">
              <a:extLst>
                <a:ext uri="{FF2B5EF4-FFF2-40B4-BE49-F238E27FC236}">
                  <a16:creationId xmlns:a16="http://schemas.microsoft.com/office/drawing/2014/main" id="{23FFE20B-9BBA-BAB4-0281-AB9AC2B2F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1CAEB490-8F46-6BE0-4887-96F1D7F74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cxnSp>
          <p:nvCxnSpPr>
            <p:cNvPr id="66" name="Straight Arrow Connector 43">
              <a:extLst>
                <a:ext uri="{FF2B5EF4-FFF2-40B4-BE49-F238E27FC236}">
                  <a16:creationId xmlns:a16="http://schemas.microsoft.com/office/drawing/2014/main" id="{ACC25E21-B09F-968C-04E0-6463E36D32F6}"/>
                </a:ext>
              </a:extLst>
            </p:cNvPr>
            <p:cNvCxnSpPr>
              <a:cxnSpLocks noChangeShapeType="1"/>
              <a:endCxn id="60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73054871-50AB-1D31-2453-27F703B04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B0694D6-7CAE-D69D-FF7C-61DEC7CD6421}"/>
                </a:ext>
              </a:extLst>
            </p:cNvPr>
            <p:cNvSpPr txBox="1"/>
            <p:nvPr/>
          </p:nvSpPr>
          <p:spPr>
            <a:xfrm>
              <a:off x="6705600" y="4356100"/>
              <a:ext cx="9906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/>
                </a:rPr>
                <a:t>H+L*</a:t>
              </a:r>
            </a:p>
          </p:txBody>
        </p:sp>
        <p:cxnSp>
          <p:nvCxnSpPr>
            <p:cNvPr id="69" name="Straight Connector 46">
              <a:extLst>
                <a:ext uri="{FF2B5EF4-FFF2-40B4-BE49-F238E27FC236}">
                  <a16:creationId xmlns:a16="http://schemas.microsoft.com/office/drawing/2014/main" id="{4A275CCB-5931-3CA6-DC59-2A1B44A2DD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" name="Straight Arrow Connector 48">
              <a:extLst>
                <a:ext uri="{FF2B5EF4-FFF2-40B4-BE49-F238E27FC236}">
                  <a16:creationId xmlns:a16="http://schemas.microsoft.com/office/drawing/2014/main" id="{15D80B9A-428F-CF07-1BC9-68E315C3B1C3}"/>
                </a:ext>
              </a:extLst>
            </p:cNvPr>
            <p:cNvCxnSpPr>
              <a:cxnSpLocks noChangeShapeType="1"/>
              <a:endCxn id="67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71" name="Straight Arrow Connector 50">
              <a:extLst>
                <a:ext uri="{FF2B5EF4-FFF2-40B4-BE49-F238E27FC236}">
                  <a16:creationId xmlns:a16="http://schemas.microsoft.com/office/drawing/2014/main" id="{B2DB4667-312E-06C8-BEAD-01CE9E810A1B}"/>
                </a:ext>
              </a:extLst>
            </p:cNvPr>
            <p:cNvCxnSpPr>
              <a:cxnSpLocks noChangeShapeType="1"/>
              <a:endCxn id="67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37B2EA-280D-27BF-B18D-3DDE6C94827F}"/>
              </a:ext>
            </a:extLst>
          </p:cNvPr>
          <p:cNvSpPr txBox="1"/>
          <p:nvPr/>
        </p:nvSpPr>
        <p:spPr>
          <a:xfrm>
            <a:off x="2071266" y="51523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63503-9AE3-E7FE-0E5E-F44ED2FEA1DD}"/>
              </a:ext>
            </a:extLst>
          </p:cNvPr>
          <p:cNvSpPr txBox="1"/>
          <p:nvPr/>
        </p:nvSpPr>
        <p:spPr>
          <a:xfrm>
            <a:off x="6445770" y="532150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A1A5-1FF1-BCC3-F006-D288433DC645}"/>
              </a:ext>
            </a:extLst>
          </p:cNvPr>
          <p:cNvSpPr txBox="1"/>
          <p:nvPr/>
        </p:nvSpPr>
        <p:spPr>
          <a:xfrm>
            <a:off x="8510166" y="52165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2BAA18-C167-2186-5319-2BBE3ECF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82" t="118173" r="8161" b="-34516"/>
          <a:stretch/>
        </p:blipFill>
        <p:spPr>
          <a:xfrm>
            <a:off x="0" y="5465379"/>
            <a:ext cx="9017876" cy="10089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200AA3-DD5D-E4C4-485B-5BF8849FF026}"/>
              </a:ext>
            </a:extLst>
          </p:cNvPr>
          <p:cNvGrpSpPr/>
          <p:nvPr/>
        </p:nvGrpSpPr>
        <p:grpSpPr>
          <a:xfrm>
            <a:off x="2686202" y="628979"/>
            <a:ext cx="8048320" cy="5845393"/>
            <a:chOff x="1442521" y="-107581"/>
            <a:chExt cx="8739399" cy="68762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DB672-43EC-BD2A-3DDD-8E0345D64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586" b="18928"/>
            <a:stretch/>
          </p:blipFill>
          <p:spPr>
            <a:xfrm>
              <a:off x="1442522" y="5843752"/>
              <a:ext cx="8739398" cy="924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F192C9-6F60-3904-8746-2DFEE171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05" t="5789" r="4425" b="4597"/>
            <a:stretch/>
          </p:blipFill>
          <p:spPr>
            <a:xfrm>
              <a:off x="1442521" y="-107581"/>
              <a:ext cx="8739397" cy="590396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F0F3B5-A680-6F9A-1B64-68854CCEE270}"/>
              </a:ext>
            </a:extLst>
          </p:cNvPr>
          <p:cNvSpPr txBox="1"/>
          <p:nvPr/>
        </p:nvSpPr>
        <p:spPr>
          <a:xfrm>
            <a:off x="189186" y="-1093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DDEEA-C51B-7E82-C55F-8FDA8471BF57}"/>
              </a:ext>
            </a:extLst>
          </p:cNvPr>
          <p:cNvSpPr txBox="1"/>
          <p:nvPr/>
        </p:nvSpPr>
        <p:spPr>
          <a:xfrm>
            <a:off x="2047348" y="1397086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D538A-8F5C-E456-BE3F-C93496C7E953}"/>
              </a:ext>
            </a:extLst>
          </p:cNvPr>
          <p:cNvSpPr txBox="1"/>
          <p:nvPr/>
        </p:nvSpPr>
        <p:spPr>
          <a:xfrm>
            <a:off x="1763616" y="2735605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L+H*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DA356-336A-7505-AC25-792B9CD7EEF1}"/>
              </a:ext>
            </a:extLst>
          </p:cNvPr>
          <p:cNvSpPr txBox="1"/>
          <p:nvPr/>
        </p:nvSpPr>
        <p:spPr>
          <a:xfrm>
            <a:off x="1681674" y="4101554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L*+H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2D955-355E-BA6C-4672-324C7D919E6D}"/>
              </a:ext>
            </a:extLst>
          </p:cNvPr>
          <p:cNvSpPr txBox="1"/>
          <p:nvPr/>
        </p:nvSpPr>
        <p:spPr>
          <a:xfrm>
            <a:off x="1763615" y="5824862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H+L*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2A985-3DF4-F224-DE8F-7C01DF0CF162}"/>
              </a:ext>
            </a:extLst>
          </p:cNvPr>
          <p:cNvSpPr txBox="1"/>
          <p:nvPr/>
        </p:nvSpPr>
        <p:spPr>
          <a:xfrm>
            <a:off x="219590" y="2145289"/>
            <a:ext cx="9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432FF"/>
                </a:solidFill>
              </a:rPr>
              <a:t>Mittel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9C57F-5F5E-B185-357B-7DF8A5CF713B}"/>
              </a:ext>
            </a:extLst>
          </p:cNvPr>
          <p:cNvSpPr txBox="1"/>
          <p:nvPr/>
        </p:nvSpPr>
        <p:spPr>
          <a:xfrm>
            <a:off x="257865" y="3891562"/>
            <a:ext cx="73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Spät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3CE0-633E-D620-5A57-AF9C1960E80B}"/>
              </a:ext>
            </a:extLst>
          </p:cNvPr>
          <p:cNvSpPr txBox="1"/>
          <p:nvPr/>
        </p:nvSpPr>
        <p:spPr>
          <a:xfrm>
            <a:off x="262759" y="935421"/>
            <a:ext cx="91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Gipfel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FC37D-82CD-A017-4E04-824474FF8DCC}"/>
              </a:ext>
            </a:extLst>
          </p:cNvPr>
          <p:cNvSpPr txBox="1"/>
          <p:nvPr/>
        </p:nvSpPr>
        <p:spPr>
          <a:xfrm>
            <a:off x="257865" y="5771821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432FF"/>
                </a:solidFill>
              </a:rPr>
              <a:t>Früh</a:t>
            </a:r>
            <a:endParaRPr lang="en-GB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4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46499D-1312-2398-27DC-AD0415ECDC0D}"/>
              </a:ext>
            </a:extLst>
          </p:cNvPr>
          <p:cNvSpPr txBox="1"/>
          <p:nvPr/>
        </p:nvSpPr>
        <p:spPr>
          <a:xfrm>
            <a:off x="189186" y="-1093"/>
            <a:ext cx="2777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Tonakzente</a:t>
            </a:r>
            <a:endParaRPr lang="en-GB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28D154-7DB1-867B-564C-8B2F0138AEE1}"/>
              </a:ext>
            </a:extLst>
          </p:cNvPr>
          <p:cNvCxnSpPr/>
          <p:nvPr/>
        </p:nvCxnSpPr>
        <p:spPr>
          <a:xfrm>
            <a:off x="7123222" y="3071754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C619F1-8A40-FFE5-122D-93E1FA0BFFBD}"/>
              </a:ext>
            </a:extLst>
          </p:cNvPr>
          <p:cNvCxnSpPr/>
          <p:nvPr/>
        </p:nvCxnSpPr>
        <p:spPr>
          <a:xfrm>
            <a:off x="8935385" y="3078113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04C7D33D-C925-8568-7625-687DE3EBC87A}"/>
              </a:ext>
            </a:extLst>
          </p:cNvPr>
          <p:cNvSpPr/>
          <p:nvPr/>
        </p:nvSpPr>
        <p:spPr>
          <a:xfrm>
            <a:off x="5462173" y="3091277"/>
            <a:ext cx="3856630" cy="2768371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630" h="2768371">
                <a:moveTo>
                  <a:pt x="51886" y="119764"/>
                </a:moveTo>
                <a:cubicBezTo>
                  <a:pt x="-3294" y="125895"/>
                  <a:pt x="-58473" y="132026"/>
                  <a:pt x="135968" y="140785"/>
                </a:cubicBezTo>
                <a:cubicBezTo>
                  <a:pt x="330409" y="149544"/>
                  <a:pt x="852424" y="-200801"/>
                  <a:pt x="1218534" y="172316"/>
                </a:cubicBezTo>
                <a:cubicBezTo>
                  <a:pt x="1584644" y="545433"/>
                  <a:pt x="1892947" y="1946812"/>
                  <a:pt x="2332630" y="2379488"/>
                </a:cubicBezTo>
                <a:cubicBezTo>
                  <a:pt x="2772313" y="2812164"/>
                  <a:pt x="3592120" y="2712316"/>
                  <a:pt x="3856630" y="2768371"/>
                </a:cubicBezTo>
              </a:path>
            </a:pathLst>
          </a:cu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432FF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C87E90B-B806-AF11-866E-82A147300F78}"/>
              </a:ext>
            </a:extLst>
          </p:cNvPr>
          <p:cNvSpPr/>
          <p:nvPr/>
        </p:nvSpPr>
        <p:spPr>
          <a:xfrm>
            <a:off x="6152872" y="3029538"/>
            <a:ext cx="4826980" cy="2823305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  <a:gd name="connsiteX0" fmla="*/ 2733 w 4826980"/>
              <a:gd name="connsiteY0" fmla="*/ 1330836 h 2823305"/>
              <a:gd name="connsiteX1" fmla="*/ 1106318 w 4826980"/>
              <a:gd name="connsiteY1" fmla="*/ 195719 h 2823305"/>
              <a:gd name="connsiteX2" fmla="*/ 2188884 w 4826980"/>
              <a:gd name="connsiteY2" fmla="*/ 227250 h 2823305"/>
              <a:gd name="connsiteX3" fmla="*/ 3302980 w 4826980"/>
              <a:gd name="connsiteY3" fmla="*/ 2434422 h 2823305"/>
              <a:gd name="connsiteX4" fmla="*/ 4826980 w 4826980"/>
              <a:gd name="connsiteY4" fmla="*/ 2823305 h 282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980" h="2823305">
                <a:moveTo>
                  <a:pt x="2733" y="1330836"/>
                </a:moveTo>
                <a:cubicBezTo>
                  <a:pt x="-52447" y="1336967"/>
                  <a:pt x="741960" y="379650"/>
                  <a:pt x="1106318" y="195719"/>
                </a:cubicBezTo>
                <a:cubicBezTo>
                  <a:pt x="1470676" y="11788"/>
                  <a:pt x="1822774" y="-145867"/>
                  <a:pt x="2188884" y="227250"/>
                </a:cubicBezTo>
                <a:cubicBezTo>
                  <a:pt x="2554994" y="600367"/>
                  <a:pt x="2863297" y="2001746"/>
                  <a:pt x="3302980" y="2434422"/>
                </a:cubicBezTo>
                <a:cubicBezTo>
                  <a:pt x="3742663" y="2867098"/>
                  <a:pt x="4562470" y="2767250"/>
                  <a:pt x="4826980" y="2823305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12606B9-9F6D-4C48-BE0A-A9AE2D26992D}"/>
              </a:ext>
            </a:extLst>
          </p:cNvPr>
          <p:cNvSpPr/>
          <p:nvPr/>
        </p:nvSpPr>
        <p:spPr>
          <a:xfrm flipV="1">
            <a:off x="7123222" y="3057004"/>
            <a:ext cx="3856630" cy="2768371"/>
          </a:xfrm>
          <a:custGeom>
            <a:avLst/>
            <a:gdLst>
              <a:gd name="connsiteX0" fmla="*/ 51886 w 4025482"/>
              <a:gd name="connsiteY0" fmla="*/ 119764 h 2792004"/>
              <a:gd name="connsiteX1" fmla="*/ 135968 w 4025482"/>
              <a:gd name="connsiteY1" fmla="*/ 140785 h 2792004"/>
              <a:gd name="connsiteX2" fmla="*/ 1218534 w 4025482"/>
              <a:gd name="connsiteY2" fmla="*/ 172316 h 2792004"/>
              <a:gd name="connsiteX3" fmla="*/ 2332630 w 4025482"/>
              <a:gd name="connsiteY3" fmla="*/ 2379488 h 2792004"/>
              <a:gd name="connsiteX4" fmla="*/ 3856630 w 4025482"/>
              <a:gd name="connsiteY4" fmla="*/ 2768371 h 2792004"/>
              <a:gd name="connsiteX5" fmla="*/ 3919693 w 4025482"/>
              <a:gd name="connsiteY5" fmla="*/ 2715820 h 2792004"/>
              <a:gd name="connsiteX0" fmla="*/ 51886 w 3856630"/>
              <a:gd name="connsiteY0" fmla="*/ 119764 h 2768371"/>
              <a:gd name="connsiteX1" fmla="*/ 135968 w 3856630"/>
              <a:gd name="connsiteY1" fmla="*/ 140785 h 2768371"/>
              <a:gd name="connsiteX2" fmla="*/ 1218534 w 3856630"/>
              <a:gd name="connsiteY2" fmla="*/ 172316 h 2768371"/>
              <a:gd name="connsiteX3" fmla="*/ 2332630 w 3856630"/>
              <a:gd name="connsiteY3" fmla="*/ 2379488 h 2768371"/>
              <a:gd name="connsiteX4" fmla="*/ 3856630 w 3856630"/>
              <a:gd name="connsiteY4" fmla="*/ 2768371 h 276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630" h="2768371">
                <a:moveTo>
                  <a:pt x="51886" y="119764"/>
                </a:moveTo>
                <a:cubicBezTo>
                  <a:pt x="-3294" y="125895"/>
                  <a:pt x="-58473" y="132026"/>
                  <a:pt x="135968" y="140785"/>
                </a:cubicBezTo>
                <a:cubicBezTo>
                  <a:pt x="330409" y="149544"/>
                  <a:pt x="852424" y="-200801"/>
                  <a:pt x="1218534" y="172316"/>
                </a:cubicBezTo>
                <a:cubicBezTo>
                  <a:pt x="1584644" y="545433"/>
                  <a:pt x="1892947" y="1946812"/>
                  <a:pt x="2332630" y="2379488"/>
                </a:cubicBezTo>
                <a:cubicBezTo>
                  <a:pt x="2772313" y="2812164"/>
                  <a:pt x="3592120" y="2712316"/>
                  <a:pt x="3856630" y="276837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641D7-42BE-CFBA-FE19-D7C73C53193F}"/>
              </a:ext>
            </a:extLst>
          </p:cNvPr>
          <p:cNvSpPr txBox="1"/>
          <p:nvPr/>
        </p:nvSpPr>
        <p:spPr>
          <a:xfrm>
            <a:off x="7584170" y="1434636"/>
            <a:ext cx="982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/o:/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CDF6F-886B-A35B-0879-D2EF3F576845}"/>
              </a:ext>
            </a:extLst>
          </p:cNvPr>
          <p:cNvSpPr txBox="1"/>
          <p:nvPr/>
        </p:nvSpPr>
        <p:spPr>
          <a:xfrm>
            <a:off x="509562" y="1496191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432FF"/>
                </a:solidFill>
              </a:rPr>
              <a:t>früh</a:t>
            </a:r>
            <a:r>
              <a:rPr lang="en-GB" sz="3600" dirty="0">
                <a:solidFill>
                  <a:srgbClr val="0432FF"/>
                </a:solidFill>
              </a:rPr>
              <a:t>: H+L*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0C17C-94C4-D498-A908-9C39207B589C}"/>
              </a:ext>
            </a:extLst>
          </p:cNvPr>
          <p:cNvSpPr txBox="1"/>
          <p:nvPr/>
        </p:nvSpPr>
        <p:spPr>
          <a:xfrm>
            <a:off x="189186" y="3163838"/>
            <a:ext cx="3193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</a:rPr>
              <a:t>mittel</a:t>
            </a:r>
            <a:r>
              <a:rPr lang="en-GB" sz="3600" dirty="0">
                <a:solidFill>
                  <a:srgbClr val="FF0000"/>
                </a:solidFill>
              </a:rPr>
              <a:t>: H*, L+H*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5CB46-E443-BA0C-D89E-E0FF30549090}"/>
              </a:ext>
            </a:extLst>
          </p:cNvPr>
          <p:cNvSpPr txBox="1"/>
          <p:nvPr/>
        </p:nvSpPr>
        <p:spPr>
          <a:xfrm>
            <a:off x="546081" y="4967473"/>
            <a:ext cx="214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spät</a:t>
            </a:r>
            <a:r>
              <a:rPr lang="en-GB" sz="3600" dirty="0"/>
              <a:t>: L*+H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0E45E-3A21-0946-1904-0DE886A962BE}"/>
              </a:ext>
            </a:extLst>
          </p:cNvPr>
          <p:cNvSpPr txBox="1"/>
          <p:nvPr/>
        </p:nvSpPr>
        <p:spPr>
          <a:xfrm>
            <a:off x="6096001" y="2248461"/>
            <a:ext cx="88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432FF"/>
                </a:solidFill>
              </a:rPr>
              <a:t>H+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3C0B8-9788-D706-665D-6639663B8E2B}"/>
              </a:ext>
            </a:extLst>
          </p:cNvPr>
          <p:cNvSpPr txBox="1"/>
          <p:nvPr/>
        </p:nvSpPr>
        <p:spPr>
          <a:xfrm>
            <a:off x="8532253" y="57471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432FF"/>
                </a:solidFill>
              </a:rPr>
              <a:t>L*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0E0C9A-904C-71A4-E7CA-090720EB12A6}"/>
              </a:ext>
            </a:extLst>
          </p:cNvPr>
          <p:cNvSpPr txBox="1"/>
          <p:nvPr/>
        </p:nvSpPr>
        <p:spPr>
          <a:xfrm>
            <a:off x="7602646" y="5774358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L*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ADED81-6D82-8C48-861D-DC6C60CC5E03}"/>
              </a:ext>
            </a:extLst>
          </p:cNvPr>
          <p:cNvSpPr txBox="1"/>
          <p:nvPr/>
        </p:nvSpPr>
        <p:spPr>
          <a:xfrm>
            <a:off x="9569022" y="227726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+H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DE7F19-7B46-3596-BFA3-E4C2D3B1A5A1}"/>
              </a:ext>
            </a:extLst>
          </p:cNvPr>
          <p:cNvSpPr txBox="1"/>
          <p:nvPr/>
        </p:nvSpPr>
        <p:spPr>
          <a:xfrm>
            <a:off x="7602646" y="2262864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2845A-1F10-9C8B-873A-C57C7694D7D5}"/>
              </a:ext>
            </a:extLst>
          </p:cNvPr>
          <p:cNvSpPr txBox="1"/>
          <p:nvPr/>
        </p:nvSpPr>
        <p:spPr>
          <a:xfrm>
            <a:off x="6849618" y="165709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Ramona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8A925F-F2DC-953F-D934-AF08B25B09F4}"/>
              </a:ext>
            </a:extLst>
          </p:cNvPr>
          <p:cNvCxnSpPr>
            <a:cxnSpLocks/>
          </p:cNvCxnSpPr>
          <p:nvPr/>
        </p:nvCxnSpPr>
        <p:spPr>
          <a:xfrm>
            <a:off x="7955890" y="854808"/>
            <a:ext cx="0" cy="70889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41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CAD915-D52B-F33A-D7DB-E3B5B7AC7D4B}"/>
              </a:ext>
            </a:extLst>
          </p:cNvPr>
          <p:cNvSpPr txBox="1"/>
          <p:nvPr/>
        </p:nvSpPr>
        <p:spPr>
          <a:xfrm>
            <a:off x="2837791" y="2332560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CDA45-1924-B927-D7D4-1539CE36DC76}"/>
              </a:ext>
            </a:extLst>
          </p:cNvPr>
          <p:cNvSpPr txBox="1"/>
          <p:nvPr/>
        </p:nvSpPr>
        <p:spPr>
          <a:xfrm>
            <a:off x="5276194" y="3244334"/>
            <a:ext cx="216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2"/>
              </a:rPr>
              <a:t>1c</a:t>
            </a:r>
            <a:r>
              <a:rPr lang="en-GB" sz="3600" dirty="0"/>
              <a:t>, </a:t>
            </a:r>
            <a:r>
              <a:rPr lang="en-GB" sz="3600" dirty="0">
                <a:hlinkClick r:id="rId3"/>
              </a:rPr>
              <a:t>1a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79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004824-A085-C9E4-4337-01254FFDA721}"/>
              </a:ext>
            </a:extLst>
          </p:cNvPr>
          <p:cNvSpPr txBox="1"/>
          <p:nvPr/>
        </p:nvSpPr>
        <p:spPr>
          <a:xfrm>
            <a:off x="4075386" y="122366"/>
            <a:ext cx="2589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Grenztöne</a:t>
            </a:r>
            <a:endParaRPr lang="en-GB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AD4B7B-08B0-C0D4-EA9D-4855728F63EA}"/>
              </a:ext>
            </a:extLst>
          </p:cNvPr>
          <p:cNvGrpSpPr/>
          <p:nvPr/>
        </p:nvGrpSpPr>
        <p:grpSpPr>
          <a:xfrm>
            <a:off x="3443288" y="881965"/>
            <a:ext cx="8029574" cy="5853669"/>
            <a:chOff x="1785937" y="319048"/>
            <a:chExt cx="9144000" cy="68347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E6612B-47D3-1026-4577-D66F48C5A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971"/>
            <a:stretch/>
          </p:blipFill>
          <p:spPr>
            <a:xfrm>
              <a:off x="1988238" y="3997160"/>
              <a:ext cx="8739398" cy="315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47DF3C-E9F7-554E-009E-F31CC5AE2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725"/>
            <a:stretch/>
          </p:blipFill>
          <p:spPr>
            <a:xfrm>
              <a:off x="1785937" y="319048"/>
              <a:ext cx="9144000" cy="374849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23D472-26DC-6DD3-BDA7-B673460A5AE7}"/>
              </a:ext>
            </a:extLst>
          </p:cNvPr>
          <p:cNvSpPr txBox="1"/>
          <p:nvPr/>
        </p:nvSpPr>
        <p:spPr>
          <a:xfrm>
            <a:off x="1300162" y="1571625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L*  H-^H%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AC6-603A-ABD6-1FBB-5B37DC7CD1AD}"/>
              </a:ext>
            </a:extLst>
          </p:cNvPr>
          <p:cNvSpPr txBox="1"/>
          <p:nvPr/>
        </p:nvSpPr>
        <p:spPr>
          <a:xfrm>
            <a:off x="1300162" y="3167390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L*  L-H%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9F206-DF05-CA8C-571A-0AAE704D9C13}"/>
              </a:ext>
            </a:extLst>
          </p:cNvPr>
          <p:cNvSpPr txBox="1"/>
          <p:nvPr/>
        </p:nvSpPr>
        <p:spPr>
          <a:xfrm>
            <a:off x="1401238" y="4239935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H*  H-%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CD6FF-E4C3-8C96-4EC1-E0869A235AB8}"/>
              </a:ext>
            </a:extLst>
          </p:cNvPr>
          <p:cNvSpPr txBox="1"/>
          <p:nvPr/>
        </p:nvSpPr>
        <p:spPr>
          <a:xfrm>
            <a:off x="1465271" y="5835700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</a:t>
            </a:r>
            <a:r>
              <a:rPr lang="en-GB" sz="2800"/>
              <a:t>*  L-H-</a:t>
            </a:r>
            <a:r>
              <a:rPr lang="en-GB" sz="28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5742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935EEF-20C5-5095-2BFA-6B10DFB7FB8D}"/>
              </a:ext>
            </a:extLst>
          </p:cNvPr>
          <p:cNvSpPr txBox="1"/>
          <p:nvPr/>
        </p:nvSpPr>
        <p:spPr>
          <a:xfrm>
            <a:off x="4267200" y="3105834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linkClick r:id="rId2"/>
              </a:rPr>
              <a:t>3c</a:t>
            </a:r>
            <a:r>
              <a:rPr lang="en-GB" sz="3600" dirty="0"/>
              <a:t> , </a:t>
            </a:r>
            <a:r>
              <a:rPr lang="en-GB" sz="3600" dirty="0">
                <a:hlinkClick r:id="rId3"/>
              </a:rPr>
              <a:t>3a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638D7-7BCB-5737-808F-B1B1B18AC554}"/>
              </a:ext>
            </a:extLst>
          </p:cNvPr>
          <p:cNvSpPr txBox="1"/>
          <p:nvPr/>
        </p:nvSpPr>
        <p:spPr>
          <a:xfrm>
            <a:off x="2627583" y="2400904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C5D4-0EFF-34FC-C3E4-ADA264444FA8}"/>
              </a:ext>
            </a:extLst>
          </p:cNvPr>
          <p:cNvSpPr txBox="1"/>
          <p:nvPr/>
        </p:nvSpPr>
        <p:spPr>
          <a:xfrm>
            <a:off x="4075386" y="122366"/>
            <a:ext cx="2589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Grenztöne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83291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636AEE-882A-44A8-F24B-3BEA4AC2C4A2}"/>
              </a:ext>
            </a:extLst>
          </p:cNvPr>
          <p:cNvSpPr txBox="1"/>
          <p:nvPr/>
        </p:nvSpPr>
        <p:spPr>
          <a:xfrm>
            <a:off x="4075386" y="122366"/>
            <a:ext cx="2066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Aufgabe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8A214-D4CA-9C45-180C-84B269A3BD68}"/>
              </a:ext>
            </a:extLst>
          </p:cNvPr>
          <p:cNvSpPr txBox="1"/>
          <p:nvPr/>
        </p:nvSpPr>
        <p:spPr>
          <a:xfrm>
            <a:off x="2086303" y="1463597"/>
            <a:ext cx="8019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http://</a:t>
            </a:r>
            <a:r>
              <a:rPr lang="en-GB" sz="2800" dirty="0" err="1"/>
              <a:t>www.gtobi.uni-koeln.de</a:t>
            </a:r>
            <a:r>
              <a:rPr lang="en-GB" sz="2800" dirty="0"/>
              <a:t>/</a:t>
            </a:r>
            <a:r>
              <a:rPr lang="en-GB" sz="2800" dirty="0" err="1"/>
              <a:t>ku_gtobi.html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358A0-5D05-2025-FDF4-1289FA57A7A9}"/>
              </a:ext>
            </a:extLst>
          </p:cNvPr>
          <p:cNvSpPr txBox="1"/>
          <p:nvPr/>
        </p:nvSpPr>
        <p:spPr>
          <a:xfrm>
            <a:off x="4256690" y="2558607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linkClick r:id="rId2"/>
              </a:rPr>
              <a:t>1b</a:t>
            </a:r>
            <a:r>
              <a:rPr lang="en-GB" sz="3200" dirty="0"/>
              <a:t>, </a:t>
            </a:r>
            <a:r>
              <a:rPr lang="en-GB" sz="3200" dirty="0">
                <a:hlinkClick r:id="rId3"/>
              </a:rPr>
              <a:t>3b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835B3-E3E9-BE16-5759-42F748D69072}"/>
              </a:ext>
            </a:extLst>
          </p:cNvPr>
          <p:cNvSpPr txBox="1"/>
          <p:nvPr/>
        </p:nvSpPr>
        <p:spPr>
          <a:xfrm>
            <a:off x="2848304" y="3529953"/>
            <a:ext cx="550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Die </a:t>
            </a:r>
            <a:r>
              <a:rPr lang="en-GB" sz="2800" dirty="0" err="1"/>
              <a:t>Antworten</a:t>
            </a:r>
            <a:r>
              <a:rPr lang="en-GB" sz="2800" dirty="0"/>
              <a:t> in </a:t>
            </a:r>
            <a:r>
              <a:rPr lang="en-GB" sz="2800" dirty="0" err="1"/>
              <a:t>einer</a:t>
            </a:r>
            <a:r>
              <a:rPr lang="en-GB" sz="2800" dirty="0"/>
              <a:t> </a:t>
            </a:r>
            <a:r>
              <a:rPr lang="en-GB" sz="2800" dirty="0" err="1"/>
              <a:t>Textdatei</a:t>
            </a:r>
            <a:r>
              <a:rPr lang="en-GB" sz="2800" dirty="0"/>
              <a:t> </a:t>
            </a:r>
            <a:r>
              <a:rPr lang="en-GB" sz="2800" dirty="0" err="1"/>
              <a:t>z.B.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B807C-1F8F-AD2B-3DE0-5B0A4755EECF}"/>
              </a:ext>
            </a:extLst>
          </p:cNvPr>
          <p:cNvSpPr txBox="1"/>
          <p:nvPr/>
        </p:nvSpPr>
        <p:spPr>
          <a:xfrm>
            <a:off x="2848304" y="4791621"/>
            <a:ext cx="5769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Ramona </a:t>
            </a:r>
            <a:r>
              <a:rPr lang="en-GB" sz="2800" dirty="0" err="1">
                <a:latin typeface="Courier" pitchFamily="2" charset="0"/>
              </a:rPr>
              <a:t>besucht</a:t>
            </a:r>
            <a:r>
              <a:rPr lang="en-GB" sz="2800" dirty="0">
                <a:latin typeface="Courier" pitchFamily="2" charset="0"/>
              </a:rPr>
              <a:t> Melanie L-%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5E470-1FE8-F5A3-31E9-81D15C13B9CC}"/>
              </a:ext>
            </a:extLst>
          </p:cNvPr>
          <p:cNvSpPr txBox="1"/>
          <p:nvPr/>
        </p:nvSpPr>
        <p:spPr>
          <a:xfrm>
            <a:off x="3300413" y="5177021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H*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64856-CD1A-2DA7-B9CF-DBB9F9097FD0}"/>
              </a:ext>
            </a:extLst>
          </p:cNvPr>
          <p:cNvSpPr txBox="1"/>
          <p:nvPr/>
        </p:nvSpPr>
        <p:spPr>
          <a:xfrm>
            <a:off x="6001865" y="5159635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" pitchFamily="2" charset="0"/>
              </a:rPr>
              <a:t>L*+H</a:t>
            </a:r>
          </a:p>
        </p:txBody>
      </p:sp>
    </p:spTree>
    <p:extLst>
      <p:ext uri="{BB962C8B-B14F-4D97-AF65-F5344CB8AC3E}">
        <p14:creationId xmlns:p14="http://schemas.microsoft.com/office/powerpoint/2010/main" val="3388640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192</Words>
  <Application>Microsoft Macintosh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2023-05-31T15:28:11Z</dcterms:created>
  <dcterms:modified xsi:type="dcterms:W3CDTF">2023-06-01T08:12:49Z</dcterms:modified>
</cp:coreProperties>
</file>