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media/audio3.bin" ContentType="audio/unknown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media/audio5.bin" ContentType="audio/unknown"/>
  <Override PartName="/ppt/notesSlides/notesSlide16.xml" ContentType="application/vnd.openxmlformats-officedocument.presentationml.notesSlide+xml"/>
  <Override PartName="/ppt/media/audio20.bin" ContentType="audio/unknown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3.xml" ContentType="application/vnd.openxmlformats-officedocument.drawingml.chart+xml"/>
  <Override PartName="/ppt/media/audio15.bin" ContentType="audio/unknown"/>
  <Override PartName="/ppt/charts/chart2.xml" ContentType="application/vnd.openxmlformats-officedocument.drawingml.char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media/audio7.bin" ContentType="audio/unknown"/>
  <Override PartName="/ppt/media/audio9.bin" ContentType="audio/unknown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media/audio2.bin" ContentType="audio/unknown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media/audio13.bin" ContentType="audio/unknown"/>
  <Override PartName="/ppt/slides/slide10.xml" ContentType="application/vnd.openxmlformats-officedocument.presentationml.slide+xml"/>
  <Override PartName="/ppt/media/audio4.bin" ContentType="audio/unknown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Override PartName="/ppt/commentAuthors.xml" ContentType="application/vnd.openxmlformats-officedocument.presentationml.commentAuthors+xml"/>
  <Default Extension="png" ContentType="image/png"/>
  <Override PartName="/ppt/media/audio10.bin" ContentType="audio/unknown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media/audio8.bin" ContentType="audio/unknown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media/audio19.bin" ContentType="audio/unknown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media/audio6.bin" ContentType="audio/unknown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media/audio18.bin" ContentType="audio/unknown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media/audio1.bin" ContentType="audio/unknown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media/audio11.bin" ContentType="audio/unknown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media/audio16.bin" ContentType="audi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media/audio17.bin" ContentType="audio/unknown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media/audio12.bin" ContentType="audio/unknown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media/audio14.bin" ContentType="audio/unknown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3" r:id="rId1"/>
  </p:sldMasterIdLst>
  <p:notesMasterIdLst>
    <p:notesMasterId r:id="rId58"/>
  </p:notesMasterIdLst>
  <p:handoutMasterIdLst>
    <p:handoutMasterId r:id="rId59"/>
  </p:handoutMasterIdLst>
  <p:sldIdLst>
    <p:sldId id="264" r:id="rId2"/>
    <p:sldId id="435" r:id="rId3"/>
    <p:sldId id="440" r:id="rId4"/>
    <p:sldId id="558" r:id="rId5"/>
    <p:sldId id="549" r:id="rId6"/>
    <p:sldId id="547" r:id="rId7"/>
    <p:sldId id="557" r:id="rId8"/>
    <p:sldId id="575" r:id="rId9"/>
    <p:sldId id="589" r:id="rId10"/>
    <p:sldId id="566" r:id="rId11"/>
    <p:sldId id="559" r:id="rId12"/>
    <p:sldId id="635" r:id="rId13"/>
    <p:sldId id="581" r:id="rId14"/>
    <p:sldId id="611" r:id="rId15"/>
    <p:sldId id="604" r:id="rId16"/>
    <p:sldId id="605" r:id="rId17"/>
    <p:sldId id="594" r:id="rId18"/>
    <p:sldId id="592" r:id="rId19"/>
    <p:sldId id="453" r:id="rId20"/>
    <p:sldId id="585" r:id="rId21"/>
    <p:sldId id="631" r:id="rId22"/>
    <p:sldId id="429" r:id="rId23"/>
    <p:sldId id="620" r:id="rId24"/>
    <p:sldId id="614" r:id="rId25"/>
    <p:sldId id="632" r:id="rId26"/>
    <p:sldId id="640" r:id="rId27"/>
    <p:sldId id="591" r:id="rId28"/>
    <p:sldId id="598" r:id="rId29"/>
    <p:sldId id="641" r:id="rId30"/>
    <p:sldId id="607" r:id="rId31"/>
    <p:sldId id="427" r:id="rId32"/>
    <p:sldId id="454" r:id="rId33"/>
    <p:sldId id="455" r:id="rId34"/>
    <p:sldId id="554" r:id="rId35"/>
    <p:sldId id="610" r:id="rId36"/>
    <p:sldId id="456" r:id="rId37"/>
    <p:sldId id="616" r:id="rId38"/>
    <p:sldId id="470" r:id="rId39"/>
    <p:sldId id="472" r:id="rId40"/>
    <p:sldId id="475" r:id="rId41"/>
    <p:sldId id="617" r:id="rId42"/>
    <p:sldId id="481" r:id="rId43"/>
    <p:sldId id="482" r:id="rId44"/>
    <p:sldId id="484" r:id="rId45"/>
    <p:sldId id="485" r:id="rId46"/>
    <p:sldId id="487" r:id="rId47"/>
    <p:sldId id="494" r:id="rId48"/>
    <p:sldId id="460" r:id="rId49"/>
    <p:sldId id="600" r:id="rId50"/>
    <p:sldId id="618" r:id="rId51"/>
    <p:sldId id="626" r:id="rId52"/>
    <p:sldId id="634" r:id="rId53"/>
    <p:sldId id="636" r:id="rId54"/>
    <p:sldId id="637" r:id="rId55"/>
    <p:sldId id="638" r:id="rId56"/>
    <p:sldId id="639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pitchFamily="1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Janet Fletcher" initials="J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0E312"/>
    <a:srgbClr val="9A8013"/>
    <a:srgbClr val="805B2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49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-8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theme" Target="theme/theme1.xml"/><Relationship Id="rId60" Type="http://schemas.openxmlformats.org/officeDocument/2006/relationships/printerSettings" Target="printerSettings/printerSettings1.bin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handoutMaster" Target="handoutMasters/handoutMaster1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presProps" Target="presProp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tableStyles" Target="tableStyles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commentAuthors" Target="commentAuthor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etf:Desktop:Accent+Phras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etf:Desktop:Accent+Phrasing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janetf:Desktop:Accent+Phras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Sheet1!$A$29</c:f>
              <c:strCache>
                <c:ptCount val="1"/>
                <c:pt idx="0">
                  <c:v>A-NP</c:v>
                </c:pt>
              </c:strCache>
            </c:strRef>
          </c:tx>
          <c:spPr>
            <a:solidFill>
              <a:srgbClr val="FF6600"/>
            </a:solidFill>
          </c:spPr>
          <c:cat>
            <c:strRef>
              <c:f>Sheet1!$B$28:$D$28</c:f>
              <c:strCache>
                <c:ptCount val="3"/>
                <c:pt idx="0">
                  <c:v>Accent</c:v>
                </c:pt>
                <c:pt idx="1">
                  <c:v>IP</c:v>
                </c:pt>
                <c:pt idx="2">
                  <c:v>IP +HiF0</c:v>
                </c:pt>
              </c:strCache>
            </c:strRef>
          </c:cat>
          <c:val>
            <c:numRef>
              <c:f>Sheet1!$B$29:$D$29</c:f>
              <c:numCache>
                <c:formatCode>General</c:formatCode>
                <c:ptCount val="3"/>
                <c:pt idx="0">
                  <c:v>38.0</c:v>
                </c:pt>
                <c:pt idx="1">
                  <c:v>36.0</c:v>
                </c:pt>
                <c:pt idx="2">
                  <c:v>26.0</c:v>
                </c:pt>
              </c:numCache>
            </c:numRef>
          </c:val>
        </c:ser>
        <c:ser>
          <c:idx val="1"/>
          <c:order val="1"/>
          <c:tx>
            <c:strRef>
              <c:f>Sheet1!$A$30</c:f>
              <c:strCache>
                <c:ptCount val="1"/>
                <c:pt idx="0">
                  <c:v>A-VP</c:v>
                </c:pt>
              </c:strCache>
            </c:strRef>
          </c:tx>
          <c:cat>
            <c:strRef>
              <c:f>Sheet1!$B$28:$D$28</c:f>
              <c:strCache>
                <c:ptCount val="3"/>
                <c:pt idx="0">
                  <c:v>Accent</c:v>
                </c:pt>
                <c:pt idx="1">
                  <c:v>IP</c:v>
                </c:pt>
                <c:pt idx="2">
                  <c:v>IP +HiF0</c:v>
                </c:pt>
              </c:strCache>
            </c:strRef>
          </c:cat>
          <c:val>
            <c:numRef>
              <c:f>Sheet1!$B$30:$D$30</c:f>
              <c:numCache>
                <c:formatCode>General</c:formatCode>
                <c:ptCount val="3"/>
                <c:pt idx="0">
                  <c:v>2.0</c:v>
                </c:pt>
                <c:pt idx="1">
                  <c:v>84.0</c:v>
                </c:pt>
                <c:pt idx="2">
                  <c:v>14.0</c:v>
                </c:pt>
              </c:numCache>
            </c:numRef>
          </c:val>
        </c:ser>
        <c:axId val="166682216"/>
        <c:axId val="707169944"/>
      </c:barChart>
      <c:catAx>
        <c:axId val="166682216"/>
        <c:scaling>
          <c:orientation val="minMax"/>
        </c:scaling>
        <c:axPos val="b"/>
        <c:tickLblPos val="nextTo"/>
        <c:crossAx val="707169944"/>
        <c:crosses val="autoZero"/>
        <c:auto val="1"/>
        <c:lblAlgn val="ctr"/>
        <c:lblOffset val="100"/>
      </c:catAx>
      <c:valAx>
        <c:axId val="707169944"/>
        <c:scaling>
          <c:orientation val="minMax"/>
        </c:scaling>
        <c:axPos val="l"/>
        <c:majorGridlines/>
        <c:numFmt formatCode="General" sourceLinked="1"/>
        <c:tickLblPos val="nextTo"/>
        <c:crossAx val="16668221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0596794664365584"/>
          <c:y val="0.0169491525423729"/>
          <c:w val="0.799317405529788"/>
          <c:h val="0.878484140753592"/>
        </c:manualLayout>
      </c:layout>
      <c:barChart>
        <c:barDir val="col"/>
        <c:grouping val="clustered"/>
        <c:ser>
          <c:idx val="0"/>
          <c:order val="0"/>
          <c:tx>
            <c:strRef>
              <c:f>Sheet1!$H$39</c:f>
              <c:strCache>
                <c:ptCount val="1"/>
                <c:pt idx="0">
                  <c:v>B-NP</c:v>
                </c:pt>
              </c:strCache>
            </c:strRef>
          </c:tx>
          <c:spPr>
            <a:solidFill>
              <a:srgbClr val="FF6600"/>
            </a:solidFill>
          </c:spPr>
          <c:cat>
            <c:strRef>
              <c:f>Sheet1!$I$38:$M$38</c:f>
              <c:strCache>
                <c:ptCount val="5"/>
                <c:pt idx="0">
                  <c:v>Accent -HiF0</c:v>
                </c:pt>
                <c:pt idx="1">
                  <c:v>ip +HiF0</c:v>
                </c:pt>
                <c:pt idx="2">
                  <c:v>ip - HiF0</c:v>
                </c:pt>
                <c:pt idx="3">
                  <c:v> IP -HiF0</c:v>
                </c:pt>
                <c:pt idx="4">
                  <c:v>IP +HiF0</c:v>
                </c:pt>
              </c:strCache>
            </c:strRef>
          </c:cat>
          <c:val>
            <c:numRef>
              <c:f>Sheet1!$I$39:$M$39</c:f>
              <c:numCache>
                <c:formatCode>General</c:formatCode>
                <c:ptCount val="5"/>
                <c:pt idx="0">
                  <c:v>30.0</c:v>
                </c:pt>
                <c:pt idx="1">
                  <c:v>0.0</c:v>
                </c:pt>
                <c:pt idx="2">
                  <c:v>45.0</c:v>
                </c:pt>
                <c:pt idx="3">
                  <c:v>25.0</c:v>
                </c:pt>
                <c:pt idx="4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Sheet1!$H$40</c:f>
              <c:strCache>
                <c:ptCount val="1"/>
                <c:pt idx="0">
                  <c:v>B-VP</c:v>
                </c:pt>
              </c:strCache>
            </c:strRef>
          </c:tx>
          <c:cat>
            <c:strRef>
              <c:f>Sheet1!$I$38:$M$38</c:f>
              <c:strCache>
                <c:ptCount val="5"/>
                <c:pt idx="0">
                  <c:v>Accent -HiF0</c:v>
                </c:pt>
                <c:pt idx="1">
                  <c:v>ip +HiF0</c:v>
                </c:pt>
                <c:pt idx="2">
                  <c:v>ip - HiF0</c:v>
                </c:pt>
                <c:pt idx="3">
                  <c:v> IP -HiF0</c:v>
                </c:pt>
                <c:pt idx="4">
                  <c:v>IP +HiF0</c:v>
                </c:pt>
              </c:strCache>
            </c:strRef>
          </c:cat>
          <c:val>
            <c:numRef>
              <c:f>Sheet1!$I$40:$M$40</c:f>
              <c:numCache>
                <c:formatCode>General</c:formatCode>
                <c:ptCount val="5"/>
                <c:pt idx="0">
                  <c:v>6.0</c:v>
                </c:pt>
                <c:pt idx="1">
                  <c:v>40.0</c:v>
                </c:pt>
                <c:pt idx="2">
                  <c:v>13.0</c:v>
                </c:pt>
                <c:pt idx="3">
                  <c:v>6.0</c:v>
                </c:pt>
                <c:pt idx="4">
                  <c:v>35.0</c:v>
                </c:pt>
              </c:numCache>
            </c:numRef>
          </c:val>
        </c:ser>
        <c:axId val="166541352"/>
        <c:axId val="166595112"/>
      </c:barChart>
      <c:catAx>
        <c:axId val="166541352"/>
        <c:scaling>
          <c:orientation val="minMax"/>
        </c:scaling>
        <c:axPos val="b"/>
        <c:tickLblPos val="nextTo"/>
        <c:crossAx val="166595112"/>
        <c:crosses val="autoZero"/>
        <c:auto val="1"/>
        <c:lblAlgn val="ctr"/>
        <c:lblOffset val="100"/>
      </c:catAx>
      <c:valAx>
        <c:axId val="166595112"/>
        <c:scaling>
          <c:orientation val="minMax"/>
        </c:scaling>
        <c:axPos val="l"/>
        <c:majorGridlines/>
        <c:numFmt formatCode="General" sourceLinked="1"/>
        <c:tickLblPos val="nextTo"/>
        <c:crossAx val="1665413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0531292810959606"/>
          <c:y val="0.0227272727272727"/>
          <c:w val="0.820221976826067"/>
          <c:h val="0.837058279646862"/>
        </c:manualLayout>
      </c:layout>
      <c:barChart>
        <c:barDir val="col"/>
        <c:grouping val="clustered"/>
        <c:ser>
          <c:idx val="0"/>
          <c:order val="0"/>
          <c:tx>
            <c:strRef>
              <c:f>Sheet1!$I$73</c:f>
              <c:strCache>
                <c:ptCount val="1"/>
                <c:pt idx="0">
                  <c:v>C-NP</c:v>
                </c:pt>
              </c:strCache>
            </c:strRef>
          </c:tx>
          <c:spPr>
            <a:solidFill>
              <a:srgbClr val="FF6600"/>
            </a:solidFill>
          </c:spPr>
          <c:cat>
            <c:strRef>
              <c:f>Sheet1!$J$72:$N$72</c:f>
              <c:strCache>
                <c:ptCount val="5"/>
                <c:pt idx="0">
                  <c:v>Accent -HiF0</c:v>
                </c:pt>
                <c:pt idx="1">
                  <c:v>Accent +Hi F0</c:v>
                </c:pt>
                <c:pt idx="2">
                  <c:v>ip +HiF0</c:v>
                </c:pt>
                <c:pt idx="3">
                  <c:v>IP -HiF0</c:v>
                </c:pt>
                <c:pt idx="4">
                  <c:v>IP+HiF0</c:v>
                </c:pt>
              </c:strCache>
            </c:strRef>
          </c:cat>
          <c:val>
            <c:numRef>
              <c:f>Sheet1!$J$73:$N$73</c:f>
              <c:numCache>
                <c:formatCode>General</c:formatCode>
                <c:ptCount val="5"/>
                <c:pt idx="0">
                  <c:v>0.0</c:v>
                </c:pt>
                <c:pt idx="1">
                  <c:v>7.0</c:v>
                </c:pt>
                <c:pt idx="2">
                  <c:v>37.0</c:v>
                </c:pt>
                <c:pt idx="4">
                  <c:v>55.0</c:v>
                </c:pt>
              </c:numCache>
            </c:numRef>
          </c:val>
        </c:ser>
        <c:ser>
          <c:idx val="1"/>
          <c:order val="1"/>
          <c:tx>
            <c:strRef>
              <c:f>Sheet1!$I$74</c:f>
              <c:strCache>
                <c:ptCount val="1"/>
                <c:pt idx="0">
                  <c:v>C-VP</c:v>
                </c:pt>
              </c:strCache>
            </c:strRef>
          </c:tx>
          <c:cat>
            <c:strRef>
              <c:f>Sheet1!$J$72:$N$72</c:f>
              <c:strCache>
                <c:ptCount val="5"/>
                <c:pt idx="0">
                  <c:v>Accent -HiF0</c:v>
                </c:pt>
                <c:pt idx="1">
                  <c:v>Accent +Hi F0</c:v>
                </c:pt>
                <c:pt idx="2">
                  <c:v>ip +HiF0</c:v>
                </c:pt>
                <c:pt idx="3">
                  <c:v>IP -HiF0</c:v>
                </c:pt>
                <c:pt idx="4">
                  <c:v>IP+HiF0</c:v>
                </c:pt>
              </c:strCache>
            </c:strRef>
          </c:cat>
          <c:val>
            <c:numRef>
              <c:f>Sheet1!$J$74:$N$74</c:f>
              <c:numCache>
                <c:formatCode>General</c:formatCode>
                <c:ptCount val="5"/>
                <c:pt idx="0">
                  <c:v>0.0</c:v>
                </c:pt>
                <c:pt idx="1">
                  <c:v>3.0</c:v>
                </c:pt>
                <c:pt idx="2">
                  <c:v>7.0</c:v>
                </c:pt>
                <c:pt idx="3">
                  <c:v>12.0</c:v>
                </c:pt>
                <c:pt idx="4">
                  <c:v>78.0</c:v>
                </c:pt>
              </c:numCache>
            </c:numRef>
          </c:val>
        </c:ser>
        <c:axId val="513865144"/>
        <c:axId val="513857640"/>
      </c:barChart>
      <c:catAx>
        <c:axId val="513865144"/>
        <c:scaling>
          <c:orientation val="minMax"/>
        </c:scaling>
        <c:axPos val="b"/>
        <c:tickLblPos val="nextTo"/>
        <c:crossAx val="513857640"/>
        <c:crosses val="autoZero"/>
        <c:auto val="1"/>
        <c:lblAlgn val="ctr"/>
        <c:lblOffset val="100"/>
      </c:catAx>
      <c:valAx>
        <c:axId val="513857640"/>
        <c:scaling>
          <c:orientation val="minMax"/>
        </c:scaling>
        <c:axPos val="l"/>
        <c:majorGridlines/>
        <c:numFmt formatCode="General" sourceLinked="1"/>
        <c:tickLblPos val="nextTo"/>
        <c:crossAx val="513865144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0.48611</cdr:x>
      <cdr:y>0.02778</cdr:y>
    </cdr:from>
    <cdr:to>
      <cdr:x>0.69444</cdr:x>
      <cdr:y>0.08333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7000" y="76200"/>
          <a:ext cx="11430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dirty="0" smtClean="0"/>
            <a:t>Expanded pitch range Hi F0 </a:t>
          </a:r>
        </a:p>
        <a:p xmlns:a="http://schemas.openxmlformats.org/drawingml/2006/main">
          <a:r>
            <a:rPr lang="en-US" dirty="0" smtClean="0"/>
            <a:t>(</a:t>
          </a:r>
          <a:r>
            <a:rPr lang="en-US" dirty="0" err="1" smtClean="0"/>
            <a:t>topline</a:t>
          </a:r>
          <a:r>
            <a:rPr lang="en-US" dirty="0" smtClean="0"/>
            <a:t>)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D4A7FDB1-D4E2-3D4A-A830-5BC0E7D4E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9E9FA50-5A1B-4F40-A0CE-88EB0066B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Peaky </a:t>
            </a:r>
            <a:r>
              <a:rPr lang="en-US" dirty="0" err="1" smtClean="0"/>
              <a:t>vs</a:t>
            </a:r>
            <a:r>
              <a:rPr lang="en-US" dirty="0" smtClean="0"/>
              <a:t> flat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found in many other languages – Kayardild, </a:t>
            </a:r>
            <a:r>
              <a:rPr lang="en-US" dirty="0" err="1" smtClean="0"/>
              <a:t>iwaidja</a:t>
            </a:r>
            <a:r>
              <a:rPr lang="en-US" dirty="0" smtClean="0"/>
              <a:t>.. Narrative discourse – </a:t>
            </a:r>
            <a:r>
              <a:rPr lang="en-US" dirty="0" err="1" smtClean="0"/>
              <a:t>contintinuation</a:t>
            </a:r>
            <a:r>
              <a:rPr lang="en-US" baseline="0" dirty="0" smtClean="0"/>
              <a:t> – time….. Duration of activities etc. – we just stayed there for a long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Perhaps combine the Dalabon – </a:t>
            </a:r>
            <a:r>
              <a:rPr lang="en-US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also</a:t>
            </a:r>
            <a:r>
              <a:rPr lang="en-US" baseline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include %?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B86BA-9636-8B4B-A9D7-50450B1F186B}" type="slidenum">
              <a:rPr lang="en-US" smtClean="0">
                <a:latin typeface="Arial" pitchFamily="-109" charset="0"/>
              </a:rPr>
              <a:pPr/>
              <a:t>19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 </a:t>
            </a:r>
            <a:r>
              <a:rPr lang="en-US" dirty="0" err="1" smtClean="0"/>
              <a:t>woulld</a:t>
            </a:r>
            <a:r>
              <a:rPr lang="en-US" baseline="0" dirty="0" smtClean="0"/>
              <a:t> be better 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Variation in the Northern Languages  e.g. there can be an unaccented stretch of two syllables before the first H pitch accent</a:t>
            </a:r>
          </a:p>
          <a:p>
            <a:pPr eaLnBrk="1" hangingPunct="1"/>
            <a:endParaRPr lang="en-US" dirty="0" smtClean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7076B-76B8-4340-AE40-01F1E79E59E2}" type="slidenum">
              <a:rPr lang="en-US" smtClean="0">
                <a:latin typeface="Arial" pitchFamily="1" charset="0"/>
              </a:rPr>
              <a:pPr/>
              <a:t>22</a:t>
            </a:fld>
            <a:endParaRPr lang="en-US" smtClean="0">
              <a:latin typeface="Arial" pitchFamily="1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Peaky </a:t>
            </a:r>
            <a:r>
              <a:rPr lang="en-US" dirty="0" err="1" smtClean="0"/>
              <a:t>vs</a:t>
            </a:r>
            <a:r>
              <a:rPr lang="en-US" dirty="0" smtClean="0"/>
              <a:t> flat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What these languages might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lack in terms of</a:t>
            </a:r>
            <a:endParaRPr lang="en-US" dirty="0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A7B6FE-A558-5549-AE0A-8566981C98F2}" type="slidenum">
              <a:rPr lang="en-US" smtClean="0">
                <a:latin typeface="Arial" pitchFamily="-109" charset="0"/>
              </a:rPr>
              <a:pPr/>
              <a:t>27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pitch range comparison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pitch range comparison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this pattern will occur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Say something here about numbers. Also remind people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about what defines a phrase</a:t>
            </a:r>
            <a:endParaRPr lang="en-US" dirty="0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D6CC8-7B64-774D-BFD8-7707013C9E43}" type="slidenum">
              <a:rPr lang="en-US" smtClean="0">
                <a:latin typeface="Arial" pitchFamily="-109" charset="0"/>
              </a:rPr>
              <a:pPr/>
              <a:t>33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</a:t>
            </a:r>
            <a:r>
              <a:rPr lang="en-US" baseline="0" dirty="0" smtClean="0"/>
              <a:t> found in Bininj Gun-wok in a number of languages  - large amounts of information can be packed into a single intonational phrase.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Note that labels not clear because imported back from EMU to Praat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16B4CC-5080-1044-8540-26D25D3B6DB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072B20-DE70-414D-B1A6-08A9E007CDA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VP</a:t>
            </a:r>
            <a:r>
              <a:rPr lang="en-US" baseline="0" dirty="0" smtClean="0"/>
              <a:t> - a</a:t>
            </a:r>
            <a:r>
              <a:rPr lang="en-US" dirty="0" smtClean="0"/>
              <a:t>s you</a:t>
            </a:r>
            <a:r>
              <a:rPr lang="en-US" baseline="0" dirty="0" smtClean="0"/>
              <a:t> would expect  - longer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outline the universalist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B6911-8B03-244F-AB02-7BFF2F905C93}" type="slidenum">
              <a:rPr lang="en-US"/>
              <a:pPr/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CC"/>
                </a:solidFill>
              </a:rPr>
              <a:t>BGW is a non-</a:t>
            </a:r>
            <a:r>
              <a:rPr lang="en-US" dirty="0" err="1">
                <a:solidFill>
                  <a:srgbClr val="0066CC"/>
                </a:solidFill>
              </a:rPr>
              <a:t>Pama-Nyungan</a:t>
            </a:r>
            <a:r>
              <a:rPr lang="en-US" dirty="0">
                <a:solidFill>
                  <a:srgbClr val="0066CC"/>
                </a:solidFill>
              </a:rPr>
              <a:t> language </a:t>
            </a:r>
          </a:p>
          <a:p>
            <a:r>
              <a:rPr lang="en-US" dirty="0"/>
              <a:t>… which is spoken in this region of  Western Arnhem Land.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Two</a:t>
            </a:r>
            <a:r>
              <a:rPr lang="en-US" baseline="0" dirty="0" smtClean="0"/>
              <a:t> major genetic groupings </a:t>
            </a:r>
            <a:r>
              <a:rPr lang="en-US" baseline="0" dirty="0" err="1" smtClean="0"/>
              <a:t>Pama-nyungan</a:t>
            </a:r>
            <a:r>
              <a:rPr lang="en-US" baseline="0" dirty="0" smtClean="0"/>
              <a:t>, Non-</a:t>
            </a:r>
            <a:r>
              <a:rPr lang="en-US" baseline="0" dirty="0" err="1" smtClean="0"/>
              <a:t>pama-nyungan</a:t>
            </a:r>
            <a:endParaRPr lang="en-US" dirty="0" smtClean="0"/>
          </a:p>
          <a:p>
            <a:r>
              <a:rPr lang="en-US" dirty="0"/>
              <a:t>It is a dialect chain that includes </a:t>
            </a:r>
            <a:r>
              <a:rPr lang="en-US" dirty="0" err="1"/>
              <a:t>Kune</a:t>
            </a:r>
            <a:r>
              <a:rPr lang="en-US" dirty="0"/>
              <a:t>, Gun-</a:t>
            </a:r>
            <a:r>
              <a:rPr lang="en-US" dirty="0" err="1"/>
              <a:t>djeihmi</a:t>
            </a:r>
            <a:r>
              <a:rPr lang="en-US" dirty="0"/>
              <a:t>, </a:t>
            </a:r>
            <a:r>
              <a:rPr lang="en-US" dirty="0" err="1"/>
              <a:t>Gundedjnjeihmi</a:t>
            </a:r>
            <a:r>
              <a:rPr lang="en-US" dirty="0"/>
              <a:t>, </a:t>
            </a:r>
            <a:r>
              <a:rPr lang="en-US" dirty="0" err="1"/>
              <a:t>Mayali</a:t>
            </a:r>
            <a:r>
              <a:rPr lang="en-US" dirty="0"/>
              <a:t> and … </a:t>
            </a:r>
            <a:r>
              <a:rPr lang="en-US" dirty="0" err="1"/>
              <a:t>Kunwinjku</a:t>
            </a:r>
            <a:r>
              <a:rPr lang="en-US" dirty="0"/>
              <a:t> (the dialect to which the majority of speakers in the study belong).  The majority of the data comes from </a:t>
            </a:r>
            <a:r>
              <a:rPr lang="en-US" dirty="0" err="1"/>
              <a:t>Mamardawerre</a:t>
            </a:r>
            <a:r>
              <a:rPr lang="en-US" dirty="0"/>
              <a:t> outstation.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AFE02F-09BC-894F-8D95-3FF59ED101E1}" type="slidenum">
              <a:rPr lang="en-US">
                <a:latin typeface="Arial" pitchFamily="1" charset="0"/>
              </a:rPr>
              <a:pPr/>
              <a:t>12</a:t>
            </a:fld>
            <a:endParaRPr lang="en-US">
              <a:latin typeface="Arial" pitchFamily="1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Based on Beckman 2006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Sort out relative contribution to “core functions”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9FA50-5A1B-4F40-A0CE-88EB0066B94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812925" y="10795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>
              <a:latin typeface="Tahoma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743200" y="107950"/>
            <a:ext cx="1588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>
              <a:latin typeface="Tahoma" charset="0"/>
            </a:endParaRPr>
          </a:p>
        </p:txBody>
      </p:sp>
      <p:pic>
        <p:nvPicPr>
          <p:cNvPr id="6" name="Picture 9" descr="5011_PPT_BG_EndP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144838" y="1785938"/>
            <a:ext cx="1587" cy="1312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>
              <a:latin typeface="Tahoma" charset="0"/>
            </a:endParaRPr>
          </a:p>
        </p:txBody>
      </p:sp>
      <p:pic>
        <p:nvPicPr>
          <p:cNvPr id="8" name="Picture 13" descr="UOM-Rev3D_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752600"/>
            <a:ext cx="13477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352800" y="1905000"/>
            <a:ext cx="548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"/>
            <a:ext cx="2019300" cy="60198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05500" cy="601980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906F-B17C-D349-B63D-FF1996E80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812925" y="10795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>
              <a:latin typeface="Tahoma" charset="0"/>
            </a:endParaRPr>
          </a:p>
        </p:txBody>
      </p:sp>
      <p:pic>
        <p:nvPicPr>
          <p:cNvPr id="1027" name="Picture 9" descr="UOM-Rev3D_S_s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3400" y="119063"/>
            <a:ext cx="86042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AU" sz="1800">
              <a:latin typeface="Tahoma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2743200" y="107950"/>
            <a:ext cx="1588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>
              <a:latin typeface="Tahoma" charset="0"/>
            </a:endParaRPr>
          </a:p>
        </p:txBody>
      </p:sp>
      <p:pic>
        <p:nvPicPr>
          <p:cNvPr id="1030" name="Picture 13" descr="UOM-Rev3D_H_sm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" y="107950"/>
            <a:ext cx="23622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9525">
            <a:solidFill>
              <a:srgbClr val="00336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>
              <a:latin typeface="Tahoma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838200"/>
            <a:ext cx="9144000" cy="76200"/>
          </a:xfrm>
          <a:prstGeom prst="rect">
            <a:avLst/>
          </a:prstGeom>
          <a:solidFill>
            <a:srgbClr val="759FB8"/>
          </a:solidFill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4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AU" sz="1800">
              <a:latin typeface="Tahoma" charset="0"/>
            </a:endParaRPr>
          </a:p>
        </p:txBody>
      </p:sp>
      <p:sp>
        <p:nvSpPr>
          <p:cNvPr id="1033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76200"/>
            <a:ext cx="579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2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9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5.pdf"/><Relationship Id="rId4" Type="http://schemas.openxmlformats.org/officeDocument/2006/relationships/audio" Target="../media/audio7.bin"/><Relationship Id="rId7" Type="http://schemas.openxmlformats.org/officeDocument/2006/relationships/image" Target="../media/image9.pdf"/><Relationship Id="rId11" Type="http://schemas.openxmlformats.org/officeDocument/2006/relationships/image" Target="../media/image12.png"/><Relationship Id="rId1" Type="http://schemas.openxmlformats.org/officeDocument/2006/relationships/audio" Target="../media/audio4.bin"/><Relationship Id="rId6" Type="http://schemas.openxmlformats.org/officeDocument/2006/relationships/notesSlide" Target="../notesSlides/notesSlide10.xml"/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0" Type="http://schemas.openxmlformats.org/officeDocument/2006/relationships/image" Target="../media/image11.pd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6.png"/><Relationship Id="rId12" Type="http://schemas.openxmlformats.org/officeDocument/2006/relationships/image" Target="../media/image13.pdf"/><Relationship Id="rId2" Type="http://schemas.openxmlformats.org/officeDocument/2006/relationships/audio" Target="../media/audio5.bin"/><Relationship Id="rId9" Type="http://schemas.openxmlformats.org/officeDocument/2006/relationships/image" Target="../media/image5.png"/><Relationship Id="rId3" Type="http://schemas.openxmlformats.org/officeDocument/2006/relationships/audio" Target="../media/audio6.bin"/></Relationships>
</file>

<file path=ppt/slides/_rels/slide1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3.pdf"/><Relationship Id="rId4" Type="http://schemas.openxmlformats.org/officeDocument/2006/relationships/audio" Target="../media/audio11.bin"/><Relationship Id="rId7" Type="http://schemas.openxmlformats.org/officeDocument/2006/relationships/image" Target="../media/image17.pdf"/><Relationship Id="rId11" Type="http://schemas.openxmlformats.org/officeDocument/2006/relationships/image" Target="../media/image20.png"/><Relationship Id="rId1" Type="http://schemas.openxmlformats.org/officeDocument/2006/relationships/audio" Target="../media/audio8.bin"/><Relationship Id="rId6" Type="http://schemas.openxmlformats.org/officeDocument/2006/relationships/notesSlide" Target="../notesSlides/notesSlide11.xml"/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0" Type="http://schemas.openxmlformats.org/officeDocument/2006/relationships/image" Target="../media/image19.pd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4.png"/><Relationship Id="rId12" Type="http://schemas.openxmlformats.org/officeDocument/2006/relationships/image" Target="../media/image21.pdf"/><Relationship Id="rId2" Type="http://schemas.openxmlformats.org/officeDocument/2006/relationships/audio" Target="../media/audio9.bin"/><Relationship Id="rId9" Type="http://schemas.openxmlformats.org/officeDocument/2006/relationships/image" Target="../media/image5.png"/><Relationship Id="rId3" Type="http://schemas.openxmlformats.org/officeDocument/2006/relationships/audio" Target="../media/audio10.bin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5" Type="http://schemas.openxmlformats.org/officeDocument/2006/relationships/image" Target="../media/image27.pd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Relationship Id="rId6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df"/><Relationship Id="rId5" Type="http://schemas.openxmlformats.org/officeDocument/2006/relationships/image" Target="../media/image32.pd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5" Type="http://schemas.openxmlformats.org/officeDocument/2006/relationships/notesSlide" Target="../notesSlides/notesSlide16.xml"/><Relationship Id="rId7" Type="http://schemas.openxmlformats.org/officeDocument/2006/relationships/image" Target="../media/image10.png"/><Relationship Id="rId11" Type="http://schemas.openxmlformats.org/officeDocument/2006/relationships/image" Target="../media/image15.pdf"/><Relationship Id="rId12" Type="http://schemas.openxmlformats.org/officeDocument/2006/relationships/image" Target="../media/image16.png"/><Relationship Id="rId1" Type="http://schemas.openxmlformats.org/officeDocument/2006/relationships/audio" Target="../media/audio4.bin"/><Relationship Id="rId2" Type="http://schemas.openxmlformats.org/officeDocument/2006/relationships/audio" Target="../media/audio6.bin"/><Relationship Id="rId9" Type="http://schemas.openxmlformats.org/officeDocument/2006/relationships/image" Target="../media/image13.pdf"/><Relationship Id="rId3" Type="http://schemas.openxmlformats.org/officeDocument/2006/relationships/audio" Target="../media/audio7.bin"/><Relationship Id="rId6" Type="http://schemas.openxmlformats.org/officeDocument/2006/relationships/image" Target="../media/image9.pd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audio" Target="../media/audio12.bin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5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df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7.pdf"/><Relationship Id="rId7" Type="http://schemas.openxmlformats.org/officeDocument/2006/relationships/image" Target="../media/image5.png"/><Relationship Id="rId1" Type="http://schemas.openxmlformats.org/officeDocument/2006/relationships/audio" Target="../media/audio13.bin"/><Relationship Id="rId2" Type="http://schemas.openxmlformats.org/officeDocument/2006/relationships/audio" Target="../media/audio14.bin"/><Relationship Id="rId9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6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df"/><Relationship Id="rId5" Type="http://schemas.openxmlformats.org/officeDocument/2006/relationships/image" Target="../media/image42.png"/><Relationship Id="rId7" Type="http://schemas.openxmlformats.org/officeDocument/2006/relationships/image" Target="../media/image43.jpeg"/><Relationship Id="rId1" Type="http://schemas.openxmlformats.org/officeDocument/2006/relationships/audio" Target="../media/audio15.bin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6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4" Type="http://schemas.openxmlformats.org/officeDocument/2006/relationships/image" Target="../media/image46.pdf"/><Relationship Id="rId1" Type="http://schemas.openxmlformats.org/officeDocument/2006/relationships/audio" Target="../media/audio16.bin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5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1" TargetMode="External"/><Relationship Id="rId1" Type="http://schemas.openxmlformats.org/officeDocument/2006/relationships/vmlDrawing" Target="../drawings/vmlDrawing1.v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audio" Target="../media/audio17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1" Type="http://schemas.openxmlformats.org/officeDocument/2006/relationships/audio" Target="../media/audio1.bin"/><Relationship Id="rId2" Type="http://schemas.openxmlformats.org/officeDocument/2006/relationships/audio" Target="../media/audio2.bin"/><Relationship Id="rId3" Type="http://schemas.openxmlformats.org/officeDocument/2006/relationships/audio" Target="../media/audio3.bin"/><Relationship Id="rId5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audio" Target="../media/audio18.bin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5" Type="http://schemas.openxmlformats.org/officeDocument/2006/relationships/image" Target="../media/image50.tif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audio" Target="../media/audio19.bin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Relationship Id="rId5" Type="http://schemas.openxmlformats.org/officeDocument/2006/relationships/image" Target="../media/image51.tiff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tiff"/><Relationship Id="rId1" Type="http://schemas.openxmlformats.org/officeDocument/2006/relationships/audio" Target="../media/audio20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53.pdf"/><Relationship Id="rId5" Type="http://schemas.openxmlformats.org/officeDocument/2006/relationships/image" Target="../media/image54.pdf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image" Target="../media/image55.pd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5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352800" y="1905000"/>
            <a:ext cx="5791200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Intonation in Australian languages</a:t>
            </a:r>
            <a:r>
              <a:rPr lang="en-AU" sz="3200" dirty="0" smtClean="0"/>
              <a:t/>
            </a:r>
            <a:br>
              <a:rPr lang="en-AU" sz="3200" dirty="0" smtClean="0"/>
            </a:br>
            <a:endParaRPr lang="en-US" sz="32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810000"/>
            <a:ext cx="7543800" cy="609600"/>
          </a:xfrm>
        </p:spPr>
        <p:txBody>
          <a:bodyPr/>
          <a:lstStyle/>
          <a:p>
            <a:pPr eaLnBrk="1" hangingPunct="1"/>
            <a:r>
              <a:rPr lang="en-US" dirty="0"/>
              <a:t>Janet Fletcher</a:t>
            </a:r>
          </a:p>
          <a:p>
            <a:pPr eaLnBrk="1" hangingPunct="1"/>
            <a:r>
              <a:rPr lang="en-US" sz="2400" dirty="0"/>
              <a:t>School of Languages and Linguistics</a:t>
            </a:r>
          </a:p>
          <a:p>
            <a:pPr eaLnBrk="1" hangingPunct="1"/>
            <a:r>
              <a:rPr lang="en-US" sz="2400" dirty="0"/>
              <a:t>University of Melbourne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Why is Intonation hard?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4114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F0 is hard to interpret or even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analyse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(particularly if you are dealing with an elderly group of speakers, and languages that none of us have as L1); speaker-specific variation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Other phonetic parameters; voice quality, duration, intensity..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Gradient rather than discrete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Difficult to sort out what is paralinguistic from linguistic - slippery form/function relationship  “a slippery beast” </a:t>
            </a:r>
            <a:r>
              <a:rPr lang="en-US" sz="2000" dirty="0" smtClean="0">
                <a:ea typeface="ＭＳ Ｐゴシック" pitchFamily="1" charset="-128"/>
                <a:cs typeface="ＭＳ Ｐゴシック" pitchFamily="1" charset="-128"/>
              </a:rPr>
              <a:t>(Gussenhoven 2004)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Symbolic representation not like IPA transcription of phonemes/ lexical tones</a:t>
            </a:r>
          </a:p>
          <a:p>
            <a:pPr eaLnBrk="1" hangingPunct="1">
              <a:buNone/>
            </a:pP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Universalist </a:t>
            </a:r>
            <a:r>
              <a:rPr lang="en-US" sz="2400" dirty="0" err="1" smtClean="0"/>
              <a:t>vs</a:t>
            </a:r>
            <a:r>
              <a:rPr lang="en-US" sz="2400" dirty="0" smtClean="0"/>
              <a:t>  Linguistic Typological  approaches  (after Fitzpatrick 2000)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572000" cy="4648200"/>
          </a:xfrm>
        </p:spPr>
        <p:txBody>
          <a:bodyPr/>
          <a:lstStyle/>
          <a:p>
            <a:r>
              <a:rPr lang="en-US" sz="2400" dirty="0" smtClean="0"/>
              <a:t>Completion, finality, declaratives: </a:t>
            </a:r>
            <a:r>
              <a:rPr lang="en-US" sz="2400" b="1" dirty="0" smtClean="0">
                <a:solidFill>
                  <a:srgbClr val="333399"/>
                </a:solidFill>
              </a:rPr>
              <a:t>low/falling pitch</a:t>
            </a:r>
          </a:p>
          <a:p>
            <a:r>
              <a:rPr lang="en-US" sz="2400" dirty="0" smtClean="0"/>
              <a:t>Incompleteness, non-finality, questions: </a:t>
            </a:r>
            <a:r>
              <a:rPr lang="en-US" sz="2400" b="1" dirty="0" smtClean="0">
                <a:solidFill>
                  <a:srgbClr val="333399"/>
                </a:solidFill>
              </a:rPr>
              <a:t>high/rising pitch</a:t>
            </a:r>
          </a:p>
          <a:p>
            <a:r>
              <a:rPr lang="en-US" sz="2400" dirty="0" smtClean="0"/>
              <a:t> New/salient information: </a:t>
            </a:r>
            <a:r>
              <a:rPr lang="en-US" sz="2400" b="1" dirty="0" smtClean="0">
                <a:solidFill>
                  <a:srgbClr val="333399"/>
                </a:solidFill>
              </a:rPr>
              <a:t>local pitch peaks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smtClean="0"/>
              <a:t>on some kind of constituent, often a word</a:t>
            </a:r>
          </a:p>
          <a:p>
            <a:r>
              <a:rPr lang="en-US" sz="2400" b="1" dirty="0" smtClean="0">
                <a:solidFill>
                  <a:srgbClr val="333399"/>
                </a:solidFill>
              </a:rPr>
              <a:t>Pitch declination </a:t>
            </a:r>
            <a:r>
              <a:rPr lang="en-US" sz="2400" dirty="0" smtClean="0"/>
              <a:t>across intonational phrases  &amp; </a:t>
            </a:r>
            <a:r>
              <a:rPr lang="en-US" sz="2400" b="1" dirty="0" smtClean="0">
                <a:solidFill>
                  <a:srgbClr val="333399"/>
                </a:solidFill>
              </a:rPr>
              <a:t>pitch range or register reset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smtClean="0"/>
              <a:t>at the beginning of intonational phrases; topic shift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990600"/>
            <a:ext cx="3657600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Separate phonological component from  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phonetic implementation </a:t>
            </a:r>
          </a:p>
          <a:p>
            <a:endParaRPr lang="en-US" dirty="0" smtClean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n-lt"/>
              </a:rPr>
              <a:t>Autosegmental-Metrical approach </a:t>
            </a:r>
            <a:r>
              <a:rPr lang="en-US" sz="1600" dirty="0" smtClean="0">
                <a:latin typeface="+mn-lt"/>
              </a:rPr>
              <a:t>(Bruce 1977, Pierrehumbert 1980, Gussenhoven 2004; Beckman et al. 2005; Ladd 2008)</a:t>
            </a:r>
          </a:p>
          <a:p>
            <a:pPr>
              <a:buFont typeface="Arial"/>
              <a:buChar char="•"/>
            </a:pPr>
            <a:endParaRPr lang="en-US" sz="16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US" b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F0 contour </a:t>
            </a:r>
            <a:r>
              <a:rPr lang="en-US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is </a:t>
            </a:r>
            <a:r>
              <a:rPr lang="en-US" dirty="0" err="1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analysed</a:t>
            </a:r>
            <a:r>
              <a:rPr lang="en-US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as series of  </a:t>
            </a:r>
            <a:r>
              <a:rPr lang="en-US" b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High</a:t>
            </a:r>
            <a:r>
              <a:rPr lang="en-US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and </a:t>
            </a:r>
            <a:r>
              <a:rPr lang="en-US" b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Low</a:t>
            </a:r>
            <a:r>
              <a:rPr lang="en-US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Tone targets that align with the </a:t>
            </a:r>
            <a:r>
              <a:rPr lang="en-US" b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text </a:t>
            </a:r>
            <a:r>
              <a:rPr lang="en-US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in particular ways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837" y="657135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Questions we  can ask using this approach (After Beckman 2006)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5486400" cy="1600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Tone inventory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: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  What 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are the tones that make up the “tune” of an utterance, and where do they come from?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 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FF6600"/>
                </a:solidFill>
                <a:ea typeface="ＭＳ Ｐゴシック" pitchFamily="1" charset="-128"/>
                <a:cs typeface="ＭＳ Ｐゴシック" pitchFamily="1" charset="-128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9906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ea typeface="ＭＳ Ｐゴシック" pitchFamily="1" charset="-128"/>
                <a:cs typeface="ＭＳ Ｐゴシック" pitchFamily="1" charset="-128"/>
              </a:rPr>
              <a:t>Do they come from the lexicon? </a:t>
            </a:r>
          </a:p>
          <a:p>
            <a:r>
              <a:rPr lang="en-US" dirty="0" smtClean="0">
                <a:solidFill>
                  <a:srgbClr val="FF6600"/>
                </a:solidFill>
                <a:ea typeface="ＭＳ Ｐゴシック" pitchFamily="1" charset="-128"/>
                <a:cs typeface="ＭＳ Ｐゴシック" pitchFamily="1" charset="-128"/>
              </a:rPr>
              <a:t>Intonational morphemes  that are post-lexical, i.e. Syntax, Pragmatics, Discourse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971800"/>
            <a:ext cx="6096000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u="sng" dirty="0" smtClean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Tone alignment</a:t>
            </a:r>
            <a:r>
              <a:rPr lang="en-US" dirty="0" smtClean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: </a:t>
            </a:r>
            <a:r>
              <a:rPr lang="en-US" dirty="0" smtClean="0">
                <a:solidFill>
                  <a:schemeClr val="tx2"/>
                </a:solidFill>
                <a:ea typeface="ＭＳ Ｐゴシック" pitchFamily="1" charset="-128"/>
                <a:cs typeface="ＭＳ Ｐゴシック" pitchFamily="1" charset="-128"/>
              </a:rPr>
              <a:t>How is the “tone” anchored to the “text”?  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chemeClr val="accent2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word or phrase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edge,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i.e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ＭＳ Ｐゴシック" pitchFamily="1" charset="-128"/>
                <a:cs typeface="ＭＳ Ｐゴシック" pitchFamily="1" charset="-128"/>
              </a:rPr>
              <a:t>demarcative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?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e.g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French, Korean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rhythmic prominence  or “stress” 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i.e. </a:t>
            </a:r>
            <a:r>
              <a:rPr lang="en-US" dirty="0" smtClean="0">
                <a:solidFill>
                  <a:schemeClr val="tx2"/>
                </a:solidFill>
                <a:ea typeface="ＭＳ Ｐゴシック" pitchFamily="1" charset="-128"/>
                <a:cs typeface="ＭＳ Ｐゴシック" pitchFamily="1" charset="-128"/>
              </a:rPr>
              <a:t>prominence lending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(e.g. German)?</a:t>
            </a:r>
          </a:p>
          <a:p>
            <a:endParaRPr lang="en-US" dirty="0" smtClean="0"/>
          </a:p>
          <a:p>
            <a:r>
              <a:rPr lang="en-US" dirty="0" smtClean="0"/>
              <a:t>Rhythmically-undifferentiated syllable  i.e. Japanese?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87746" y="3429000"/>
            <a:ext cx="1856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C8C93"/>
                </a:solidFill>
              </a:rPr>
              <a:t>Boundary tones, Phrase tones?</a:t>
            </a:r>
            <a:endParaRPr lang="en-US" b="1" dirty="0">
              <a:solidFill>
                <a:srgbClr val="3C8C9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5181600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C8C93"/>
                </a:solidFill>
              </a:rPr>
              <a:t>Pitch accents</a:t>
            </a:r>
            <a:endParaRPr lang="en-US" b="1" dirty="0">
              <a:solidFill>
                <a:srgbClr val="3C8C9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60960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Phonetic realization of the tones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What do we know so far about Australian languages?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sz="2800" dirty="0" smtClean="0"/>
              <a:t>Australian languages have definable and recognizable “falling” and “rising” tunes that delimit chunks of speech i.e. </a:t>
            </a:r>
            <a:r>
              <a:rPr lang="en-US" sz="2800" b="1" dirty="0" smtClean="0">
                <a:solidFill>
                  <a:srgbClr val="FF6600"/>
                </a:solidFill>
              </a:rPr>
              <a:t>intonational phrases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sz="2800" b="1" dirty="0" smtClean="0">
                <a:solidFill>
                  <a:srgbClr val="0000FF"/>
                </a:solidFill>
              </a:rPr>
              <a:t>Prominence-lending post-lexical pitch-accents</a:t>
            </a:r>
            <a:r>
              <a:rPr lang="en-US" sz="2800" b="1" dirty="0" smtClean="0"/>
              <a:t> </a:t>
            </a:r>
            <a:r>
              <a:rPr lang="en-US" sz="2800" dirty="0" smtClean="0"/>
              <a:t>that also combine with </a:t>
            </a:r>
            <a:r>
              <a:rPr lang="en-US" sz="2800" b="1" dirty="0" smtClean="0">
                <a:solidFill>
                  <a:srgbClr val="000090"/>
                </a:solidFill>
              </a:rPr>
              <a:t>boundary tones </a:t>
            </a:r>
            <a:r>
              <a:rPr lang="en-US" sz="2800" dirty="0" smtClean="0"/>
              <a:t>to delimit the edges of these chunks. 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sz="2800" dirty="0" smtClean="0"/>
              <a:t>No lexical tone; almost all have been </a:t>
            </a:r>
            <a:r>
              <a:rPr lang="en-US" sz="2800" dirty="0" err="1" smtClean="0"/>
              <a:t>analysed</a:t>
            </a:r>
            <a:r>
              <a:rPr lang="en-US" sz="2800" dirty="0" smtClean="0"/>
              <a:t> as having lexical stress, but phonetic analyses of “stress” realization – equivocal results – variable stress placement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2000" y="5657671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King 1998; Fletcher &amp; Evans 2000, </a:t>
            </a:r>
            <a:r>
              <a:rPr lang="en-US" sz="1600" dirty="0" err="1" smtClean="0"/>
              <a:t>Fletcher,Evans</a:t>
            </a:r>
            <a:r>
              <a:rPr lang="en-US" sz="1600" dirty="0" smtClean="0"/>
              <a:t> &amp; Round 2002; Birch 2002, Bishop 2003; Bishop and Fletcher 2005, Round 2010; Ross 2011, Fletcher in press; also </a:t>
            </a:r>
            <a:r>
              <a:rPr lang="en-US" sz="1600" dirty="0" err="1" smtClean="0"/>
              <a:t>Simard</a:t>
            </a:r>
            <a:r>
              <a:rPr lang="en-US" sz="1600" dirty="0" smtClean="0"/>
              <a:t> 2010 for </a:t>
            </a:r>
            <a:r>
              <a:rPr lang="en-US" sz="1600" dirty="0" err="1" smtClean="0"/>
              <a:t>Jaminjung</a:t>
            </a:r>
            <a:endParaRPr lang="en-US" sz="1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5791200" cy="685800"/>
          </a:xfrm>
        </p:spPr>
        <p:txBody>
          <a:bodyPr/>
          <a:lstStyle/>
          <a:p>
            <a:r>
              <a:rPr lang="en-US" sz="2400" dirty="0" smtClean="0"/>
              <a:t>4 important parameters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Accentual prominence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Tune  - source of F0  variation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Phrasing – “chunking”</a:t>
            </a:r>
          </a:p>
          <a:p>
            <a:r>
              <a:rPr lang="en-US" dirty="0" smtClean="0"/>
              <a:t>Pitch range – “graph paper” on which tones are realized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/>
              <a:t>What are we trying to find out?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dirty="0" smtClean="0"/>
              <a:t>Challenge 1: What are the characteristic tones and  “tunes” of Australian languages?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dirty="0" smtClean="0"/>
              <a:t>Challenge 2: How does the tune align to the “text”?   </a:t>
            </a:r>
          </a:p>
          <a:p>
            <a:pPr lvl="1"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e.g. do tones line up with “rhythmically” prominent syllables in the word  as well as demarcating the edges of phrases?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dirty="0" smtClean="0"/>
              <a:t>Challenge 3: What are these tunes used for? 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</a:pPr>
            <a:r>
              <a:rPr lang="en-US" dirty="0" smtClean="0"/>
              <a:t>Challenge 4: How do we model variation among languages?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SzPct val="147000"/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 and (atypical) tunes</a:t>
            </a:r>
            <a:r>
              <a:rPr lang="en-AU" dirty="0" smtClean="0"/>
              <a:t>‘</a:t>
            </a:r>
          </a:p>
          <a:p>
            <a:endParaRPr lang="en-AU" dirty="0" smtClean="0"/>
          </a:p>
          <a:p>
            <a:r>
              <a:rPr lang="en-AU" dirty="0" smtClean="0"/>
              <a:t>Each intonational phrase provides an opportunity for a new choice of tune...  (</a:t>
            </a:r>
            <a:r>
              <a:rPr lang="en-AU" sz="2400" dirty="0" smtClean="0"/>
              <a:t>Pierrehumbert and Hirschberg1990: 272).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10485" y="317532"/>
            <a:ext cx="217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Falling tunes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34290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/>
              <a:t>Ku-</a:t>
            </a:r>
            <a:r>
              <a:rPr lang="en-US" sz="1600" i="1" dirty="0" err="1" smtClean="0"/>
              <a:t>warrde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bo-yoy</a:t>
            </a:r>
            <a:r>
              <a:rPr lang="en-US" sz="1600" i="1" dirty="0" smtClean="0"/>
              <a:t> “</a:t>
            </a:r>
            <a:r>
              <a:rPr lang="en-US" sz="1600" dirty="0" smtClean="0">
                <a:solidFill>
                  <a:srgbClr val="000000"/>
                </a:solidFill>
              </a:rPr>
              <a:t>Water lay in the cave”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838200"/>
            <a:ext cx="22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</a:rPr>
              <a:t>Kunwinjku</a:t>
            </a:r>
            <a:r>
              <a:rPr lang="en-US" sz="1800" b="1" dirty="0" smtClean="0">
                <a:solidFill>
                  <a:srgbClr val="0000FF"/>
                </a:solidFill>
              </a:rPr>
              <a:t> (BGW)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15" name="Picture 14" descr="Picture of jk01.wav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t="7874" b="5906"/>
              <a:stretch>
                <a:fillRect/>
              </a:stretch>
            </p:blipFill>
          </mc:Choice>
          <mc:Fallback>
            <p:blipFill>
              <a:blip r:embed="rId8"/>
              <a:srcRect t="7874" b="5906"/>
              <a:stretch>
                <a:fillRect/>
              </a:stretch>
            </p:blipFill>
          </mc:Fallback>
        </mc:AlternateContent>
        <p:spPr>
          <a:xfrm>
            <a:off x="0" y="1143000"/>
            <a:ext cx="4396607" cy="22821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838200"/>
            <a:ext cx="263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</a:rPr>
              <a:t>Kundjedjedmi</a:t>
            </a:r>
            <a:r>
              <a:rPr lang="en-US" sz="1800" b="1" dirty="0" smtClean="0">
                <a:solidFill>
                  <a:srgbClr val="0000FF"/>
                </a:solidFill>
              </a:rPr>
              <a:t> (BGW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17" name="jk01.wav">
            <a:hlinkClick r:id="" action="ppaction://media"/>
          </p:cNvPr>
          <p:cNvPicPr>
            <a:picLocks noRot="1" noChangeAspect="1"/>
          </p:cNvPicPr>
          <p:nvPr>
            <a:wavAudioFile r:embed="rId1" name="jk01.wav"/>
          </p:nvPr>
        </p:nvPicPr>
        <p:blipFill>
          <a:blip r:embed="rId9"/>
          <a:stretch>
            <a:fillRect/>
          </a:stretch>
        </p:blipFill>
        <p:spPr>
          <a:xfrm>
            <a:off x="4191000" y="1905000"/>
            <a:ext cx="249237" cy="2492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800" y="6396335"/>
            <a:ext cx="124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Dalabon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30" name="Picture 29" descr="Picture of Figure6b.ptk"/>
          <p:cNvPicPr/>
          <p:nvPr/>
        </p:nvPicPr>
        <mc:AlternateContent>
          <mc:Choice xmlns:ma="http://schemas.microsoft.com/office/mac/drawingml/2008/main" Requires="ma">
            <p:blipFill>
              <a:blip r:embed="rId10"/>
              <a:srcRect t="7874"/>
              <a:stretch>
                <a:fillRect/>
              </a:stretch>
            </p:blipFill>
          </mc:Choice>
          <mc:Fallback>
            <p:blipFill>
              <a:blip r:embed="rId11"/>
              <a:srcRect t="7874"/>
              <a:stretch>
                <a:fillRect/>
              </a:stretch>
            </p:blipFill>
          </mc:Fallback>
        </mc:AlternateContent>
        <p:spPr>
          <a:xfrm>
            <a:off x="0" y="3962400"/>
            <a:ext cx="4495800" cy="2261147"/>
          </a:xfrm>
          <a:prstGeom prst="rect">
            <a:avLst/>
          </a:prstGeom>
        </p:spPr>
      </p:pic>
      <p:pic>
        <p:nvPicPr>
          <p:cNvPr id="32" name="Dal-Fig6.wav">
            <a:hlinkClick r:id="" action="ppaction://media"/>
          </p:cNvPr>
          <p:cNvPicPr>
            <a:picLocks noRot="1" noChangeAspect="1"/>
          </p:cNvPicPr>
          <p:nvPr>
            <a:wavAudioFile r:embed="rId2" name="Dal-Fig6.wav"/>
          </p:nvPr>
        </p:nvPicPr>
        <p:blipFill>
          <a:blip r:embed="rId9"/>
          <a:stretch>
            <a:fillRect/>
          </a:stretch>
        </p:blipFill>
        <p:spPr>
          <a:xfrm>
            <a:off x="1676400" y="4876800"/>
            <a:ext cx="249237" cy="2492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5965448"/>
            <a:ext cx="49375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mah</a:t>
            </a:r>
            <a:r>
              <a:rPr lang="en-US" sz="1400" dirty="0" smtClean="0"/>
              <a:t> </a:t>
            </a:r>
            <a:r>
              <a:rPr lang="en-US" sz="1400" dirty="0" err="1" smtClean="0"/>
              <a:t>njing</a:t>
            </a:r>
            <a:r>
              <a:rPr lang="en-US" sz="1400" dirty="0" smtClean="0"/>
              <a:t>? </a:t>
            </a:r>
            <a:r>
              <a:rPr lang="en-US" sz="1400" dirty="0" err="1" smtClean="0"/>
              <a:t>kardû-kih</a:t>
            </a:r>
            <a:r>
              <a:rPr lang="en-US" sz="1400" dirty="0" smtClean="0"/>
              <a:t>   </a:t>
            </a:r>
            <a:r>
              <a:rPr lang="en-US" sz="1400" dirty="0" err="1" smtClean="0"/>
              <a:t>djah-bi-dorrûngh</a:t>
            </a:r>
            <a:r>
              <a:rPr lang="en-US" sz="1400" dirty="0" smtClean="0"/>
              <a:t> 	</a:t>
            </a:r>
            <a:endParaRPr lang="en-AU" sz="1400" dirty="0" smtClean="0"/>
          </a:p>
          <a:p>
            <a:r>
              <a:rPr lang="en-US" sz="1400" dirty="0" smtClean="0"/>
              <a:t>“What about you? Maybe you have got someone with you?"</a:t>
            </a:r>
            <a:endParaRPr lang="en-AU" sz="1400" dirty="0" smtClean="0"/>
          </a:p>
          <a:p>
            <a:endParaRPr lang="en-US" dirty="0"/>
          </a:p>
        </p:txBody>
      </p:sp>
      <p:pic>
        <p:nvPicPr>
          <p:cNvPr id="36" name="Picture 35" descr="Picture of KW2_text1_002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rcRect t="7874"/>
              <a:stretch>
                <a:fillRect/>
              </a:stretch>
            </p:blipFill>
          </mc:Choice>
          <mc:Fallback>
            <p:blipFill>
              <a:blip r:embed="rId13"/>
              <a:srcRect t="7874"/>
              <a:stretch>
                <a:fillRect/>
              </a:stretch>
            </p:blipFill>
          </mc:Fallback>
        </mc:AlternateContent>
        <p:spPr>
          <a:xfrm>
            <a:off x="4800600" y="3962400"/>
            <a:ext cx="3550249" cy="233626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05400" y="5965448"/>
            <a:ext cx="4660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Wa</a:t>
            </a:r>
            <a:r>
              <a:rPr lang="en-AU" sz="1400" i="1" u="sng" dirty="0" smtClean="0"/>
              <a:t>l</a:t>
            </a:r>
            <a:r>
              <a:rPr lang="en-AU" sz="1400" i="1" dirty="0" smtClean="0"/>
              <a:t>pa </a:t>
            </a:r>
            <a:r>
              <a:rPr lang="en-AU" sz="1400" i="1" dirty="0" err="1" smtClean="0"/>
              <a:t>u</a:t>
            </a:r>
            <a:r>
              <a:rPr lang="en-AU" sz="1400" i="1" u="sng" dirty="0" err="1" smtClean="0"/>
              <a:t>l</a:t>
            </a:r>
            <a:r>
              <a:rPr lang="en-AU" sz="1400" i="1" dirty="0" err="1" smtClean="0"/>
              <a:t>pa</a:t>
            </a:r>
            <a:r>
              <a:rPr lang="en-AU" sz="1400" i="1" u="sng" dirty="0" err="1" smtClean="0"/>
              <a:t>r</a:t>
            </a:r>
            <a:r>
              <a:rPr lang="en-AU" sz="1400" i="1" dirty="0" err="1" smtClean="0"/>
              <a:t>iranya</a:t>
            </a:r>
            <a:r>
              <a:rPr lang="en-AU" sz="1400" i="1" dirty="0" smtClean="0"/>
              <a:t> pula  </a:t>
            </a:r>
            <a:r>
              <a:rPr lang="en-AU" sz="1400" i="1" dirty="0" err="1" smtClean="0"/>
              <a:t>tji</a:t>
            </a:r>
            <a:r>
              <a:rPr lang="en-AU" sz="1400" i="1" u="sng" dirty="0" err="1" smtClean="0"/>
              <a:t>nt</a:t>
            </a:r>
            <a:r>
              <a:rPr lang="en-AU" sz="1400" i="1" dirty="0" err="1" smtClean="0"/>
              <a:t>unya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pikaringangi</a:t>
            </a:r>
            <a:r>
              <a:rPr lang="en-AU" sz="1400" dirty="0" smtClean="0"/>
              <a:t>. </a:t>
            </a:r>
          </a:p>
          <a:p>
            <a:r>
              <a:rPr lang="en-AU" sz="1400" dirty="0" smtClean="0"/>
              <a:t>Wind   south    they two sun	got angry.</a:t>
            </a:r>
          </a:p>
          <a:p>
            <a:endParaRPr lang="en-US" dirty="0"/>
          </a:p>
        </p:txBody>
      </p:sp>
      <p:pic>
        <p:nvPicPr>
          <p:cNvPr id="38" name="KW2_text1_002.wav">
            <a:hlinkClick r:id="" action="ppaction://media"/>
          </p:cNvPr>
          <p:cNvPicPr>
            <a:picLocks noRot="1" noChangeAspect="1"/>
          </p:cNvPicPr>
          <p:nvPr>
            <a:wavAudioFile r:embed="rId3" name="KW2_text1_002.wav"/>
          </p:nvPr>
        </p:nvPicPr>
        <p:blipFill>
          <a:blip r:embed="rId9"/>
          <a:stretch>
            <a:fillRect/>
          </a:stretch>
        </p:blipFill>
        <p:spPr>
          <a:xfrm>
            <a:off x="8458200" y="5638800"/>
            <a:ext cx="249237" cy="2492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53000" y="6396335"/>
            <a:ext cx="377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Pitjantjatjara</a:t>
            </a:r>
            <a:r>
              <a:rPr lang="en-US" sz="2000" b="1" dirty="0" smtClean="0">
                <a:solidFill>
                  <a:srgbClr val="0000FF"/>
                </a:solidFill>
              </a:rPr>
              <a:t> (read speech)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2" name="Picture 21" descr="Picture of FIg12-14.wav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rcRect t="7874"/>
              <a:stretch>
                <a:fillRect/>
              </a:stretch>
            </p:blipFill>
          </mc:Choice>
          <mc:Fallback>
            <p:blipFill>
              <a:blip r:embed="rId15"/>
              <a:srcRect t="7874"/>
              <a:stretch>
                <a:fillRect/>
              </a:stretch>
            </p:blipFill>
          </mc:Fallback>
        </mc:AlternateContent>
        <p:spPr>
          <a:xfrm>
            <a:off x="4648200" y="1143000"/>
            <a:ext cx="3657600" cy="24068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2400" y="3200400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Ngale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ngurrurdu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djang</a:t>
            </a:r>
            <a:r>
              <a:rPr lang="en-US" sz="1600" i="1" dirty="0" smtClean="0"/>
              <a:t> ka-</a:t>
            </a:r>
            <a:r>
              <a:rPr lang="en-US" sz="1600" i="1" dirty="0" err="1" smtClean="0"/>
              <a:t>yo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djang-kurrme-rr-inj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3505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“That emu of ours is a dreaming, she put herself in the landscape as a dreaming”</a:t>
            </a:r>
            <a:endParaRPr lang="en-US" sz="1400" dirty="0"/>
          </a:p>
        </p:txBody>
      </p:sp>
      <p:pic>
        <p:nvPicPr>
          <p:cNvPr id="20" name="FIg12-14.wav">
            <a:hlinkClick r:id="" action="ppaction://media"/>
          </p:cNvPr>
          <p:cNvPicPr>
            <a:picLocks noRot="1" noChangeAspect="1"/>
          </p:cNvPicPr>
          <p:nvPr>
            <a:wavAudioFile r:embed="rId4" name="FIg12-14.wav"/>
          </p:nvPr>
        </p:nvPicPr>
        <p:blipFill>
          <a:blip r:embed="rId9"/>
          <a:stretch>
            <a:fillRect/>
          </a:stretch>
        </p:blipFill>
        <p:spPr>
          <a:xfrm>
            <a:off x="8534400" y="1981200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3" grpId="0"/>
      <p:bldP spid="3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 of peter1.02"/>
          <p:cNvPicPr>
            <a:picLocks noGrp="1" noChangeAspect="1"/>
          </p:cNvPicPr>
          <p:nvPr>
            <p:ph/>
          </p:nvPr>
        </p:nvPicPr>
        <mc:AlternateContent>
          <mc:Choice xmlns:ma="http://schemas.microsoft.com/office/mac/drawingml/2008/main" Requires="ma">
            <p:blipFill>
              <a:blip r:embed="rId7"/>
              <a:srcRect l="-3156" r="-3156"/>
              <a:stretch>
                <a:fillRect/>
              </a:stretch>
            </p:blipFill>
          </mc:Choice>
          <mc:Fallback>
            <p:blipFill>
              <a:blip r:embed="rId8"/>
              <a:srcRect l="-3156" r="-3156"/>
              <a:stretch>
                <a:fillRect/>
              </a:stretch>
            </p:blipFill>
          </mc:Fallback>
        </mc:AlternateContent>
        <p:spPr>
          <a:xfrm>
            <a:off x="0" y="990600"/>
            <a:ext cx="3960932" cy="2623768"/>
          </a:xfrm>
        </p:spPr>
      </p:pic>
      <p:sp>
        <p:nvSpPr>
          <p:cNvPr id="3" name="TextBox 2"/>
          <p:cNvSpPr txBox="1"/>
          <p:nvPr/>
        </p:nvSpPr>
        <p:spPr>
          <a:xfrm>
            <a:off x="3069200" y="228600"/>
            <a:ext cx="6074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Rising &amp; high level (non-falling) tunes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6" name="peter.02.cit.02.wav">
            <a:hlinkClick r:id="" action="ppaction://media"/>
          </p:cNvPr>
          <p:cNvPicPr>
            <a:picLocks noRot="1" noChangeAspect="1"/>
          </p:cNvPicPr>
          <p:nvPr>
            <a:wavAudioFile r:embed="rId1" name="peter.02.cit.02.wav"/>
          </p:nvPr>
        </p:nvPicPr>
        <p:blipFill>
          <a:blip r:embed="rId9"/>
          <a:stretch>
            <a:fillRect/>
          </a:stretch>
        </p:blipFill>
        <p:spPr>
          <a:xfrm>
            <a:off x="2667000" y="1905000"/>
            <a:ext cx="304800" cy="3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6400" y="1676400"/>
            <a:ext cx="74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Rise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352800"/>
            <a:ext cx="1460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Dalabon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5" name="Picture 14" descr="Picture of jc22"/>
          <p:cNvPicPr/>
          <p:nvPr/>
        </p:nvPicPr>
        <mc:AlternateContent>
          <mc:Choice xmlns:ma="http://schemas.microsoft.com/office/mac/drawingml/2008/main" Requires="ma">
            <p:blipFill>
              <a:blip r:embed="rId10"/>
              <a:srcRect t="7874" b="5906"/>
              <a:stretch>
                <a:fillRect/>
              </a:stretch>
            </p:blipFill>
          </mc:Choice>
          <mc:Fallback>
            <p:blipFill>
              <a:blip r:embed="rId11"/>
              <a:srcRect t="7874" b="5906"/>
              <a:stretch>
                <a:fillRect/>
              </a:stretch>
            </p:blipFill>
          </mc:Fallback>
        </mc:AlternateContent>
        <p:spPr bwMode="auto">
          <a:xfrm>
            <a:off x="4648200" y="10668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of Ajc12.ssd.ptk"/>
          <p:cNvPicPr/>
          <p:nvPr/>
        </p:nvPicPr>
        <mc:AlternateContent>
          <mc:Choice xmlns:ma="http://schemas.microsoft.com/office/mac/drawingml/2008/main" Requires="ma">
            <p:blipFill>
              <a:blip r:embed="rId12"/>
              <a:srcRect t="7874"/>
              <a:stretch>
                <a:fillRect/>
              </a:stretch>
            </p:blipFill>
          </mc:Choice>
          <mc:Fallback>
            <p:blipFill>
              <a:blip r:embed="rId13"/>
              <a:srcRect t="7874"/>
              <a:stretch>
                <a:fillRect/>
              </a:stretch>
            </p:blipFill>
          </mc:Fallback>
        </mc:AlternateContent>
        <p:spPr>
          <a:xfrm>
            <a:off x="5029200" y="3810000"/>
            <a:ext cx="3429000" cy="2593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15000" y="3429000"/>
            <a:ext cx="3119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Dalabon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" name="Dal-fig4a.wav">
            <a:hlinkClick r:id="" action="ppaction://media"/>
          </p:cNvPr>
          <p:cNvPicPr>
            <a:picLocks noRot="1" noChangeAspect="1"/>
          </p:cNvPicPr>
          <p:nvPr>
            <a:wavAudioFile r:embed="rId2" name="Dal-fig4a.wav"/>
          </p:nvPr>
        </p:nvPicPr>
        <p:blipFill>
          <a:blip r:embed="rId9"/>
          <a:stretch>
            <a:fillRect/>
          </a:stretch>
        </p:blipFill>
        <p:spPr>
          <a:xfrm>
            <a:off x="8534400" y="2590800"/>
            <a:ext cx="249237" cy="249237"/>
          </a:xfrm>
          <a:prstGeom prst="rect">
            <a:avLst/>
          </a:prstGeom>
        </p:spPr>
      </p:pic>
      <p:pic>
        <p:nvPicPr>
          <p:cNvPr id="19" name="Dal-Fig4b.wav">
            <a:hlinkClick r:id="" action="ppaction://media"/>
          </p:cNvPr>
          <p:cNvPicPr>
            <a:picLocks noRot="1" noChangeAspect="1"/>
          </p:cNvPicPr>
          <p:nvPr>
            <a:wavAudioFile r:embed="rId3" name="Dal-Fig4b.wav"/>
          </p:nvPr>
        </p:nvPicPr>
        <p:blipFill>
          <a:blip r:embed="rId9"/>
          <a:stretch>
            <a:fillRect/>
          </a:stretch>
        </p:blipFill>
        <p:spPr>
          <a:xfrm>
            <a:off x="8686800" y="3733800"/>
            <a:ext cx="249237" cy="2492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5410200"/>
            <a:ext cx="3524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They took </a:t>
            </a:r>
            <a:r>
              <a:rPr lang="en-US" sz="1600" b="1" dirty="0" smtClean="0"/>
              <a:t>all the rock possums</a:t>
            </a:r>
            <a:r>
              <a:rPr lang="en-US" sz="1600" dirty="0" smtClean="0"/>
              <a:t>.”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753054" y="2819400"/>
            <a:ext cx="439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(he made a spear), he made a </a:t>
            </a:r>
            <a:r>
              <a:rPr lang="en-US" sz="1600" b="1" dirty="0" smtClean="0"/>
              <a:t>hook spear”</a:t>
            </a:r>
            <a:endParaRPr lang="en-US" sz="1600" b="1" dirty="0"/>
          </a:p>
        </p:txBody>
      </p:sp>
      <p:pic>
        <p:nvPicPr>
          <p:cNvPr id="23" name="Fig12-7.wav">
            <a:hlinkClick r:id="" action="ppaction://media"/>
          </p:cNvPr>
          <p:cNvPicPr>
            <a:picLocks noRot="1" noChangeAspect="1"/>
          </p:cNvPicPr>
          <p:nvPr>
            <a:wavAudioFile r:embed="rId4" name="Fig12-7.wav"/>
          </p:nvPr>
        </p:nvPicPr>
        <p:blipFill>
          <a:blip r:embed="rId9"/>
          <a:stretch>
            <a:fillRect/>
          </a:stretch>
        </p:blipFill>
        <p:spPr>
          <a:xfrm>
            <a:off x="3962400" y="3886200"/>
            <a:ext cx="249237" cy="249237"/>
          </a:xfrm>
          <a:prstGeom prst="rect">
            <a:avLst/>
          </a:prstGeom>
        </p:spPr>
      </p:pic>
      <p:pic>
        <p:nvPicPr>
          <p:cNvPr id="24" name="Picture 23" descr="Picture of Fig12-7.wav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rcRect t="5906"/>
              <a:stretch>
                <a:fillRect/>
              </a:stretch>
            </p:blipFill>
          </mc:Choice>
          <mc:Fallback>
            <p:blipFill>
              <a:blip r:embed="rId15"/>
              <a:srcRect t="5906"/>
              <a:stretch>
                <a:fillRect/>
              </a:stretch>
            </p:blipFill>
          </mc:Fallback>
        </mc:AlternateContent>
        <p:spPr>
          <a:xfrm>
            <a:off x="0" y="3733800"/>
            <a:ext cx="3886200" cy="2438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90600" y="5410200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“They </a:t>
            </a:r>
            <a:r>
              <a:rPr lang="en-US" sz="1600" b="1" dirty="0" smtClean="0"/>
              <a:t>went along</a:t>
            </a:r>
            <a:r>
              <a:rPr lang="en-US" sz="1600" dirty="0" smtClean="0"/>
              <a:t>……”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019800"/>
            <a:ext cx="1577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Kuninjku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" y="44958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“Stylized” high sustained contour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2057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Level plateau-like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6396335"/>
            <a:ext cx="6144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Also, Kayardild (Round 2010), Iwaidja (Birch 2002)…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457200" y="2895600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(we make a windbreak), over there”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Tune distribution</a:t>
            </a:r>
          </a:p>
        </p:txBody>
      </p:sp>
      <p:pic>
        <p:nvPicPr>
          <p:cNvPr id="8" name="Picture 7" descr="Da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7800"/>
            <a:ext cx="3492616" cy="2103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990600"/>
            <a:ext cx="5061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Dalabon Narratives </a:t>
            </a:r>
            <a:r>
              <a:rPr lang="en-US" sz="1600" dirty="0" smtClean="0"/>
              <a:t>(Fletcher 2007, in press)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990600"/>
            <a:ext cx="414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Dalabon Narratives </a:t>
            </a:r>
            <a:r>
              <a:rPr lang="en-US" sz="1600" dirty="0" smtClean="0"/>
              <a:t>(Ross 2011)</a:t>
            </a:r>
            <a:endParaRPr lang="en-US" sz="1600" dirty="0"/>
          </a:p>
        </p:txBody>
      </p:sp>
      <p:pic>
        <p:nvPicPr>
          <p:cNvPr id="13" name="Content Placeholder 12" descr="Dal1.jpg.png"/>
          <p:cNvPicPr>
            <a:picLocks noGrp="1" noChangeAspect="1"/>
          </p:cNvPicPr>
          <p:nvPr>
            <p:ph idx="1"/>
          </p:nvPr>
        </p:nvPicPr>
        <p:blipFill>
          <a:blip r:embed="rId4"/>
          <a:srcRect t="-2103" b="-2103"/>
          <a:stretch>
            <a:fillRect/>
          </a:stretch>
        </p:blipFill>
        <p:spPr>
          <a:xfrm>
            <a:off x="381000" y="1524000"/>
            <a:ext cx="3352800" cy="2103717"/>
          </a:xfrm>
        </p:spPr>
      </p:pic>
      <p:sp>
        <p:nvSpPr>
          <p:cNvPr id="15" name="TextBox 14"/>
          <p:cNvSpPr txBox="1"/>
          <p:nvPr/>
        </p:nvSpPr>
        <p:spPr>
          <a:xfrm>
            <a:off x="228600" y="3733800"/>
            <a:ext cx="396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Bininj Gun-wok  Narratives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(Fletcher &amp; Evans 2002)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6" name="Picture 15" descr="Mayali_J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81000" y="4418268"/>
            <a:ext cx="3505200" cy="2110866"/>
          </a:xfrm>
          <a:prstGeom prst="rect">
            <a:avLst/>
          </a:prstGeom>
        </p:spPr>
      </p:pic>
      <p:pic>
        <p:nvPicPr>
          <p:cNvPr id="17" name="Picture 16" descr="Pijtjantjatara.tun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343400"/>
            <a:ext cx="3642412" cy="21931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04902" y="3657600"/>
            <a:ext cx="3893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Pitjantjatjara</a:t>
            </a:r>
            <a:r>
              <a:rPr lang="en-US" dirty="0" smtClean="0"/>
              <a:t> (read speech)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1828800" y="24384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Falling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23622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Falling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981200" y="5334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Falling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51054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Falling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2286000"/>
            <a:ext cx="107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level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" y="5334000"/>
            <a:ext cx="107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level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0" y="2209800"/>
            <a:ext cx="107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level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0" y="4419600"/>
            <a:ext cx="107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level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4572000" y="4038600"/>
            <a:ext cx="2628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Tabain</a:t>
            </a:r>
            <a:r>
              <a:rPr lang="en-US" sz="1600" dirty="0" smtClean="0"/>
              <a:t> and Fletcher 2012)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953000" y="1600200"/>
            <a:ext cx="725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Rising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1295400" y="16002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Rising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09600" y="4495800"/>
            <a:ext cx="725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Rising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" y="6457890"/>
            <a:ext cx="2791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See also Bishop (2003)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Overview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Intonational characteristics of  a group of  Australian indigenous languages  (mainly Northern Australian languages)</a:t>
            </a:r>
          </a:p>
          <a:p>
            <a:pPr eaLnBrk="1" hangingPunct="1"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endParaRPr lang="en-US" dirty="0" smtClean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4" name="Picture 3" descr="P112039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743200"/>
            <a:ext cx="4876800" cy="3347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462337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Nita, Nancy, and Ruth,</a:t>
            </a:r>
          </a:p>
          <a:p>
            <a:r>
              <a:rPr lang="en-US" sz="1800" dirty="0" err="1" smtClean="0"/>
              <a:t>Goulburn</a:t>
            </a:r>
            <a:r>
              <a:rPr lang="en-US" sz="1800" dirty="0" smtClean="0"/>
              <a:t> Island, NT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Tone Inventory  -  Dalabon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1600200"/>
          <a:ext cx="6019800" cy="4181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520"/>
                <a:gridCol w="1249680"/>
                <a:gridCol w="1143000"/>
                <a:gridCol w="944880"/>
                <a:gridCol w="1569720"/>
              </a:tblGrid>
              <a:tr h="14630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Pitch accents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Left-edge</a:t>
                      </a:r>
                      <a:r>
                        <a:rPr lang="en-US" b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boundary tones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Right-edge</a:t>
                      </a:r>
                      <a:r>
                        <a:rPr lang="en-US" b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boundary tones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Right edge minor phrase tones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Pitch</a:t>
                      </a:r>
                      <a:r>
                        <a:rPr lang="en-US" b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Range</a:t>
                      </a:r>
                    </a:p>
                    <a:p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6270">
                <a:tc>
                  <a:txBody>
                    <a:bodyPr/>
                    <a:lstStyle/>
                    <a:p>
                      <a:r>
                        <a:rPr lang="en-US" dirty="0" smtClean="0"/>
                        <a:t>H*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(%L)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Lp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HiF0</a:t>
                      </a:r>
                      <a:endParaRPr lang="en-US" b="1" dirty="0"/>
                    </a:p>
                  </a:txBody>
                  <a:tcPr/>
                </a:tc>
              </a:tr>
              <a:tr h="6752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!H*</a:t>
                      </a:r>
                    </a:p>
                    <a:p>
                      <a:r>
                        <a:rPr lang="en-US" b="1" dirty="0" smtClean="0"/>
                        <a:t>^H*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(%H)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(Hp)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Final_Lo</a:t>
                      </a:r>
                      <a:endParaRPr lang="en-US" b="1" dirty="0"/>
                    </a:p>
                  </a:txBody>
                  <a:tcPr/>
                </a:tc>
              </a:tr>
              <a:tr h="37627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L+H*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62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^H%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62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H:: (Stylized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</a:rPr>
                        <a:t>  rise)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1066800"/>
            <a:ext cx="293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Intonational phrase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9412" y="513976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048000"/>
            <a:ext cx="821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90%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5800" y="2971800"/>
            <a:ext cx="8458200" cy="3886200"/>
            <a:chOff x="685800" y="2971800"/>
            <a:chExt cx="8458200" cy="3886200"/>
          </a:xfrm>
        </p:grpSpPr>
        <p:sp>
          <p:nvSpPr>
            <p:cNvPr id="11" name="TextBox 10"/>
            <p:cNvSpPr txBox="1"/>
            <p:nvPr/>
          </p:nvSpPr>
          <p:spPr>
            <a:xfrm>
              <a:off x="685800" y="5780782"/>
              <a:ext cx="8458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e.g. English Pitch accents H* L*  L+H* L*+H H+!H* H*+L,H+L*…</a:t>
              </a:r>
            </a:p>
            <a:p>
              <a:r>
                <a:rPr lang="en-US" sz="2000" dirty="0" smtClean="0"/>
                <a:t> Dutch Pitch accents H*L L*H H* L* …</a:t>
              </a:r>
            </a:p>
            <a:p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2971800"/>
              <a:ext cx="609600" cy="17526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0" y="2971800"/>
            <a:ext cx="4102247" cy="1200328"/>
            <a:chOff x="5334000" y="2971800"/>
            <a:chExt cx="4102247" cy="1200328"/>
          </a:xfrm>
        </p:grpSpPr>
        <p:sp>
          <p:nvSpPr>
            <p:cNvPr id="16" name="TextBox 15"/>
            <p:cNvSpPr txBox="1"/>
            <p:nvPr/>
          </p:nvSpPr>
          <p:spPr>
            <a:xfrm>
              <a:off x="6934200" y="2971800"/>
              <a:ext cx="250204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Local pitch range variation</a:t>
              </a:r>
              <a:endParaRPr lang="en-US" b="1" dirty="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334000" y="2971800"/>
              <a:ext cx="1295400" cy="11430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3200400" y="4495800"/>
            <a:ext cx="685800" cy="457200"/>
          </a:xfrm>
          <a:prstGeom prst="rect">
            <a:avLst/>
          </a:prstGeom>
          <a:solidFill>
            <a:srgbClr val="FF660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800" y="3429000"/>
            <a:ext cx="838200" cy="609600"/>
          </a:xfrm>
          <a:prstGeom prst="rect">
            <a:avLst/>
          </a:prstGeom>
          <a:solidFill>
            <a:srgbClr val="FF660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Prosodic Hierarchy (after Selkirk 1979; </a:t>
            </a:r>
            <a:r>
              <a:rPr lang="en-US" dirty="0" err="1" smtClean="0"/>
              <a:t>Nespor</a:t>
            </a:r>
            <a:r>
              <a:rPr lang="en-US" dirty="0" smtClean="0"/>
              <a:t> and Vogel 1984)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81000" y="914400"/>
            <a:ext cx="4038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	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   Intonational Phrase  (IP)</a:t>
            </a:r>
          </a:p>
          <a:p>
            <a:pPr lvl="1"/>
            <a:r>
              <a:rPr lang="en-US" dirty="0"/>
              <a:t>		|</a:t>
            </a:r>
          </a:p>
          <a:p>
            <a:pPr lvl="1"/>
            <a:r>
              <a:rPr lang="en-US" dirty="0"/>
              <a:t>Phonological Phrase</a:t>
            </a:r>
            <a:r>
              <a:rPr lang="en-US" dirty="0" smtClean="0"/>
              <a:t> / Accentual Phrase</a:t>
            </a:r>
          </a:p>
          <a:p>
            <a:pPr lvl="1"/>
            <a:r>
              <a:rPr lang="en-US" dirty="0"/>
              <a:t>		|</a:t>
            </a:r>
          </a:p>
          <a:p>
            <a:pPr lvl="1"/>
            <a:r>
              <a:rPr lang="en-US" dirty="0"/>
              <a:t>Prosodic Word (PW)		|		</a:t>
            </a:r>
          </a:p>
          <a:p>
            <a:pPr lvl="2"/>
            <a:r>
              <a:rPr lang="en-US" i="1" dirty="0"/>
              <a:t>       Foot</a:t>
            </a:r>
          </a:p>
          <a:p>
            <a:pPr lvl="2"/>
            <a:r>
              <a:rPr lang="en-US" dirty="0"/>
              <a:t>	|</a:t>
            </a:r>
            <a:endParaRPr lang="en-US" i="1" dirty="0"/>
          </a:p>
          <a:p>
            <a:pPr lvl="2"/>
            <a:r>
              <a:rPr lang="en-US" i="1" dirty="0"/>
              <a:t>   Syllable</a:t>
            </a:r>
          </a:p>
          <a:p>
            <a:pPr lvl="2"/>
            <a:r>
              <a:rPr lang="en-US" i="1" dirty="0"/>
              <a:t>	</a:t>
            </a:r>
          </a:p>
          <a:p>
            <a:pPr lvl="2"/>
            <a:r>
              <a:rPr lang="en-US" i="1" dirty="0"/>
              <a:t>	</a:t>
            </a:r>
          </a:p>
        </p:txBody>
      </p:sp>
      <p:sp>
        <p:nvSpPr>
          <p:cNvPr id="62468" name="Rectangle 7"/>
          <p:cNvSpPr>
            <a:spLocks noChangeArrowheads="1"/>
          </p:cNvSpPr>
          <p:nvPr/>
        </p:nvSpPr>
        <p:spPr bwMode="auto">
          <a:xfrm>
            <a:off x="4800600" y="1752600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Boundary Tones  (</a:t>
            </a:r>
            <a:r>
              <a:rPr lang="en-US" dirty="0" err="1" smtClean="0">
                <a:solidFill>
                  <a:srgbClr val="3366FF"/>
                </a:solidFill>
              </a:rPr>
              <a:t>preboundary</a:t>
            </a:r>
            <a:r>
              <a:rPr lang="en-US" dirty="0" smtClean="0">
                <a:solidFill>
                  <a:srgbClr val="3366FF"/>
                </a:solidFill>
              </a:rPr>
              <a:t> lengthening,  pause</a:t>
            </a:r>
          </a:p>
          <a:p>
            <a:r>
              <a:rPr lang="en-US" dirty="0" err="1" smtClean="0">
                <a:solidFill>
                  <a:srgbClr val="3366FF"/>
                </a:solidFill>
              </a:rPr>
              <a:t>glottalization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  <a:endParaRPr lang="en-US" b="1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00600" y="3810000"/>
            <a:ext cx="4114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Pitch accents</a:t>
            </a:r>
          </a:p>
          <a:p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endParaRPr lang="en-US" dirty="0" smtClean="0">
              <a:solidFill>
                <a:srgbClr val="FF6600"/>
              </a:solidFill>
            </a:endParaRP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150938" y="2905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1" charset="-128"/>
                <a:cs typeface="ＭＳ Ｐゴシック" pitchFamily="1" charset="-128"/>
              </a:rPr>
              <a:t>Stress-accent?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800600" cy="4114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Pct val="75000"/>
            </a:pPr>
            <a:r>
              <a:rPr lang="en-US" sz="2400" b="1" dirty="0" smtClean="0">
                <a:ea typeface="ＭＳ Ｐゴシック" pitchFamily="1" charset="-128"/>
                <a:cs typeface="ＭＳ Ｐゴシック" pitchFamily="1" charset="-128"/>
              </a:rPr>
              <a:t>Pitch accents  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- </a:t>
            </a:r>
            <a:r>
              <a:rPr lang="en-US" sz="2400" dirty="0" smtClean="0">
                <a:solidFill>
                  <a:srgbClr val="FF6600"/>
                </a:solidFill>
                <a:ea typeface="ＭＳ Ｐゴシック" pitchFamily="1" charset="-128"/>
                <a:cs typeface="ＭＳ Ｐゴシック" pitchFamily="1" charset="-128"/>
              </a:rPr>
              <a:t>first or second syllable 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of the word, often on the stem morpheme, also some prefixes, “stressed” syllable…</a:t>
            </a:r>
          </a:p>
          <a:p>
            <a:pPr eaLnBrk="1" hangingPunct="1">
              <a:buClr>
                <a:schemeClr val="tx1"/>
              </a:buClr>
              <a:buSzPct val="75000"/>
            </a:pPr>
            <a:r>
              <a:rPr lang="en-US" sz="2400" dirty="0" smtClean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Antepenultimate, penultimate or final syllable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 of a phrase-final word</a:t>
            </a:r>
          </a:p>
          <a:p>
            <a:pPr eaLnBrk="1" hangingPunct="1">
              <a:buClr>
                <a:schemeClr val="tx1"/>
              </a:buClr>
              <a:buSzPct val="75000"/>
            </a:pP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Variation in the Northern Languages,  variable accent placement (often due to syllable deletion), delayed peaks, but usually first or last foot of  word</a:t>
            </a:r>
          </a:p>
          <a:p>
            <a:pPr eaLnBrk="1" hangingPunct="1">
              <a:buClr>
                <a:schemeClr val="tx1"/>
              </a:buClr>
              <a:buSzPct val="75000"/>
              <a:buNone/>
            </a:pPr>
            <a:endParaRPr lang="en-US" sz="2400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Clr>
                <a:schemeClr val="tx1"/>
              </a:buClr>
              <a:buSzPct val="75000"/>
              <a:buNone/>
            </a:pPr>
            <a:r>
              <a:rPr lang="en-US" sz="1800" dirty="0" smtClean="0">
                <a:ea typeface="ＭＳ Ｐゴシック" pitchFamily="1" charset="-128"/>
                <a:cs typeface="ＭＳ Ｐゴシック" pitchFamily="1" charset="-128"/>
              </a:rPr>
              <a:t>Fletcher &amp; Evans 2002, Bishop 2003, Fletcher in press</a:t>
            </a:r>
          </a:p>
          <a:p>
            <a:pPr eaLnBrk="1" hangingPunct="1">
              <a:buClr>
                <a:schemeClr val="tx1"/>
              </a:buClr>
              <a:buSzPct val="75000"/>
            </a:pPr>
            <a:endParaRPr lang="en-US" sz="2400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Clr>
                <a:schemeClr val="tx1"/>
              </a:buClr>
              <a:buSzPct val="75000"/>
            </a:pPr>
            <a:endParaRPr lang="en-US" sz="2400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152400"/>
            <a:ext cx="567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What do the Pitch Accents align to?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0" name="Picture 19" descr="Picture of jk16.ssd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7874"/>
              <a:stretch>
                <a:fillRect/>
              </a:stretch>
            </p:blipFill>
          </mc:Choice>
          <mc:Fallback>
            <p:blipFill>
              <a:blip r:embed="rId4"/>
              <a:srcRect t="7874"/>
              <a:stretch>
                <a:fillRect/>
              </a:stretch>
            </p:blipFill>
          </mc:Fallback>
        </mc:AlternateContent>
        <p:spPr>
          <a:xfrm>
            <a:off x="4876800" y="914400"/>
            <a:ext cx="3886200" cy="25573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15000" y="3276600"/>
            <a:ext cx="305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BGW - </a:t>
            </a:r>
            <a:r>
              <a:rPr lang="en-US" sz="1800" b="1" dirty="0" err="1" smtClean="0"/>
              <a:t>Kundedjnjenghmi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pic>
        <p:nvPicPr>
          <p:cNvPr id="30" name="Picture 29" descr="Picture of Figure6b-short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5906"/>
              <a:stretch>
                <a:fillRect/>
              </a:stretch>
            </p:blipFill>
          </mc:Choice>
          <mc:Fallback>
            <p:blipFill>
              <a:blip r:embed="rId6"/>
              <a:srcRect t="5906"/>
              <a:stretch>
                <a:fillRect/>
              </a:stretch>
            </p:blipFill>
          </mc:Fallback>
        </mc:AlternateContent>
        <p:spPr>
          <a:xfrm>
            <a:off x="4983480" y="3733800"/>
            <a:ext cx="4160520" cy="279631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29200" y="5867400"/>
            <a:ext cx="4114800" cy="750332"/>
            <a:chOff x="5029200" y="5867400"/>
            <a:chExt cx="4114800" cy="750332"/>
          </a:xfrm>
        </p:grpSpPr>
        <p:sp>
          <p:nvSpPr>
            <p:cNvPr id="35" name="TextBox 34"/>
            <p:cNvSpPr txBox="1"/>
            <p:nvPr/>
          </p:nvSpPr>
          <p:spPr>
            <a:xfrm>
              <a:off x="5029200" y="62484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Dalabon – no accent on prefix</a:t>
              </a:r>
              <a:endParaRPr lang="en-US" sz="1800" b="1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6019800" y="58674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5486400" y="1828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4600" y="2286000"/>
            <a:ext cx="400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6600"/>
                </a:solidFill>
              </a:rPr>
              <a:t>Lp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5600" y="1981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91400" y="190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7848600" y="2590800"/>
            <a:ext cx="819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L%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00800" y="4876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5486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6600"/>
                </a:solidFill>
              </a:rPr>
              <a:t>Lp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43800" y="4800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8324970" y="5715000"/>
            <a:ext cx="819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L%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00" y="5334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%L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emale.F0.Rplo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8382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44250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Fletcher et al. 2007, 2010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276600"/>
            <a:ext cx="520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1600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H*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1600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H*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657600"/>
            <a:ext cx="520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856358"/>
            <a:ext cx="2209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speakers</a:t>
            </a:r>
          </a:p>
          <a:p>
            <a:endParaRPr lang="en-US" dirty="0" smtClean="0"/>
          </a:p>
          <a:p>
            <a:r>
              <a:rPr lang="en-US" dirty="0" smtClean="0"/>
              <a:t>Minimal accentual lengthening in vowels </a:t>
            </a:r>
          </a:p>
          <a:p>
            <a:endParaRPr lang="en-US" dirty="0" smtClean="0"/>
          </a:p>
          <a:p>
            <a:r>
              <a:rPr lang="en-US" dirty="0" smtClean="0"/>
              <a:t>Accented vowels less variable in quality</a:t>
            </a:r>
          </a:p>
          <a:p>
            <a:endParaRPr lang="en-US" dirty="0" smtClean="0"/>
          </a:p>
          <a:p>
            <a:r>
              <a:rPr lang="en-US" dirty="0" smtClean="0"/>
              <a:t>Longer </a:t>
            </a:r>
            <a:r>
              <a:rPr lang="en-US" dirty="0" err="1" smtClean="0"/>
              <a:t>sonorants</a:t>
            </a:r>
            <a:r>
              <a:rPr lang="en-US" dirty="0" smtClean="0"/>
              <a:t> – post-tonic vowel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95600" y="228600"/>
            <a:ext cx="575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Accentual prominence in </a:t>
            </a:r>
            <a:r>
              <a:rPr lang="en-US" b="1" dirty="0" err="1" smtClean="0">
                <a:solidFill>
                  <a:schemeClr val="accent3"/>
                </a:solidFill>
              </a:rPr>
              <a:t>Kunwinjku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172200" cy="685800"/>
          </a:xfrm>
        </p:spPr>
        <p:txBody>
          <a:bodyPr/>
          <a:lstStyle/>
          <a:p>
            <a:r>
              <a:rPr lang="en-US" sz="2400" dirty="0" smtClean="0"/>
              <a:t>Boundary Tones and pitch range modification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2209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Pct val="75000"/>
            </a:pP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Boundary tones  mark the right edge  - additional cue of final lengthening, not as pronounced as in European languages – with the exception of the stylized rises </a:t>
            </a:r>
            <a:r>
              <a:rPr lang="en-US" sz="1800" dirty="0" smtClean="0">
                <a:ea typeface="ＭＳ Ｐゴシック" pitchFamily="1" charset="-128"/>
                <a:cs typeface="ＭＳ Ｐゴシック" pitchFamily="1" charset="-128"/>
              </a:rPr>
              <a:t>(King 1998, Fletcher and Evans 2002, Bishop 2003,  Pentland 2004, Round 2010, </a:t>
            </a:r>
            <a:r>
              <a:rPr lang="en-US" sz="1800" dirty="0" err="1" smtClean="0">
                <a:ea typeface="ＭＳ Ｐゴシック" pitchFamily="1" charset="-128"/>
                <a:cs typeface="ＭＳ Ｐゴシック" pitchFamily="1" charset="-128"/>
              </a:rPr>
              <a:t>Simard</a:t>
            </a:r>
            <a:r>
              <a:rPr lang="en-US" sz="1800" dirty="0" smtClean="0">
                <a:ea typeface="ＭＳ Ｐゴシック" pitchFamily="1" charset="-128"/>
                <a:cs typeface="ＭＳ Ｐゴシック" pitchFamily="1" charset="-128"/>
              </a:rPr>
              <a:t> 2010) </a:t>
            </a:r>
          </a:p>
          <a:p>
            <a:pPr eaLnBrk="1" hangingPunct="1">
              <a:buClr>
                <a:schemeClr val="tx1"/>
              </a:buClr>
              <a:buSzPct val="75000"/>
            </a:pP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endParaRPr lang="en-US" dirty="0"/>
          </a:p>
        </p:txBody>
      </p:sp>
      <p:pic>
        <p:nvPicPr>
          <p:cNvPr id="4" name="Picture 3" descr="Picture of jk01.wav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7874" b="5906"/>
              <a:stretch>
                <a:fillRect/>
              </a:stretch>
            </p:blipFill>
          </mc:Choice>
          <mc:Fallback>
            <p:blipFill>
              <a:blip r:embed="rId4"/>
              <a:srcRect t="7874" b="5906"/>
              <a:stretch>
                <a:fillRect/>
              </a:stretch>
            </p:blipFill>
          </mc:Fallback>
        </mc:AlternateContent>
        <p:spPr>
          <a:xfrm>
            <a:off x="1066800" y="3505200"/>
            <a:ext cx="4396607" cy="2282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3124200"/>
            <a:ext cx="265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/>
              <a:t>Kundjedjedmi</a:t>
            </a:r>
            <a:r>
              <a:rPr lang="en-US" sz="1800" b="1" dirty="0" smtClean="0"/>
              <a:t> (BGW)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58674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“That emu of ours is a dreaming, she put herself in the landscape as a dreaming”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4191000"/>
            <a:ext cx="497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H*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191000"/>
            <a:ext cx="7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L+H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4724400"/>
            <a:ext cx="63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L%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4495800"/>
            <a:ext cx="497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H*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4648200"/>
            <a:ext cx="54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!H*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5410200"/>
            <a:ext cx="63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L%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0" y="4495800"/>
            <a:ext cx="686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L+H*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5410200"/>
            <a:ext cx="63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L%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4841" y="3760342"/>
            <a:ext cx="24801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Downstep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Final Lowering</a:t>
            </a:r>
          </a:p>
          <a:p>
            <a:endParaRPr lang="en-US" dirty="0" smtClean="0"/>
          </a:p>
          <a:p>
            <a:r>
              <a:rPr lang="en-US" dirty="0" smtClean="0"/>
              <a:t>Pitch range reset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Tune and sentence modality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10485" y="317532"/>
            <a:ext cx="217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Falling tunes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34290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/>
              <a:t>Ku-</a:t>
            </a:r>
            <a:r>
              <a:rPr lang="en-US" sz="1600" i="1" dirty="0" err="1" smtClean="0"/>
              <a:t>warrde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bo-yoy</a:t>
            </a:r>
            <a:r>
              <a:rPr lang="en-US" sz="1600" i="1" dirty="0" smtClean="0"/>
              <a:t> “</a:t>
            </a:r>
            <a:r>
              <a:rPr lang="en-US" sz="1600" dirty="0" smtClean="0">
                <a:solidFill>
                  <a:srgbClr val="000000"/>
                </a:solidFill>
              </a:rPr>
              <a:t>Water lay in the cave”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838200"/>
            <a:ext cx="22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</a:rPr>
              <a:t>Kunwinjku</a:t>
            </a:r>
            <a:r>
              <a:rPr lang="en-US" sz="1800" b="1" dirty="0" smtClean="0">
                <a:solidFill>
                  <a:srgbClr val="0000FF"/>
                </a:solidFill>
              </a:rPr>
              <a:t> (BGW)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15" name="Picture 14" descr="Picture of jk01.wav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t="7874" b="5906"/>
              <a:stretch>
                <a:fillRect/>
              </a:stretch>
            </p:blipFill>
          </mc:Choice>
          <mc:Fallback>
            <p:blipFill>
              <a:blip r:embed="rId7"/>
              <a:srcRect t="7874" b="5906"/>
              <a:stretch>
                <a:fillRect/>
              </a:stretch>
            </p:blipFill>
          </mc:Fallback>
        </mc:AlternateContent>
        <p:spPr>
          <a:xfrm>
            <a:off x="0" y="1143000"/>
            <a:ext cx="4396607" cy="22821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838200"/>
            <a:ext cx="263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</a:rPr>
              <a:t>Kundjedjedmi</a:t>
            </a:r>
            <a:r>
              <a:rPr lang="en-US" sz="1800" b="1" dirty="0" smtClean="0">
                <a:solidFill>
                  <a:srgbClr val="0000FF"/>
                </a:solidFill>
              </a:rPr>
              <a:t> (BGW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17" name="jk01.wav">
            <a:hlinkClick r:id="" action="ppaction://media"/>
          </p:cNvPr>
          <p:cNvPicPr>
            <a:picLocks noRot="1" noChangeAspect="1"/>
          </p:cNvPicPr>
          <p:nvPr>
            <a:wavAudioFile r:embed="rId1" name="jk01.wav"/>
          </p:nvPr>
        </p:nvPicPr>
        <p:blipFill>
          <a:blip r:embed="rId8"/>
          <a:stretch>
            <a:fillRect/>
          </a:stretch>
        </p:blipFill>
        <p:spPr>
          <a:xfrm>
            <a:off x="4191000" y="1905000"/>
            <a:ext cx="249237" cy="249237"/>
          </a:xfrm>
          <a:prstGeom prst="rect">
            <a:avLst/>
          </a:prstGeom>
        </p:spPr>
      </p:pic>
      <p:pic>
        <p:nvPicPr>
          <p:cNvPr id="36" name="Picture 35" descr="Picture of KW2_text1_002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t="7874"/>
              <a:stretch>
                <a:fillRect/>
              </a:stretch>
            </p:blipFill>
          </mc:Choice>
          <mc:Fallback>
            <p:blipFill>
              <a:blip r:embed="rId10"/>
              <a:srcRect t="7874"/>
              <a:stretch>
                <a:fillRect/>
              </a:stretch>
            </p:blipFill>
          </mc:Fallback>
        </mc:AlternateContent>
        <p:spPr>
          <a:xfrm>
            <a:off x="1371600" y="4114800"/>
            <a:ext cx="3550249" cy="233626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19200" y="5965448"/>
            <a:ext cx="4660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Wa</a:t>
            </a:r>
            <a:r>
              <a:rPr lang="en-AU" sz="1400" i="1" u="sng" dirty="0" smtClean="0"/>
              <a:t>l</a:t>
            </a:r>
            <a:r>
              <a:rPr lang="en-AU" sz="1400" i="1" dirty="0" smtClean="0"/>
              <a:t>pa </a:t>
            </a:r>
            <a:r>
              <a:rPr lang="en-AU" sz="1400" i="1" dirty="0" err="1" smtClean="0"/>
              <a:t>u</a:t>
            </a:r>
            <a:r>
              <a:rPr lang="en-AU" sz="1400" i="1" u="sng" dirty="0" err="1" smtClean="0"/>
              <a:t>l</a:t>
            </a:r>
            <a:r>
              <a:rPr lang="en-AU" sz="1400" i="1" dirty="0" err="1" smtClean="0"/>
              <a:t>pa</a:t>
            </a:r>
            <a:r>
              <a:rPr lang="en-AU" sz="1400" i="1" u="sng" dirty="0" err="1" smtClean="0"/>
              <a:t>r</a:t>
            </a:r>
            <a:r>
              <a:rPr lang="en-AU" sz="1400" i="1" dirty="0" err="1" smtClean="0"/>
              <a:t>iranya</a:t>
            </a:r>
            <a:r>
              <a:rPr lang="en-AU" sz="1400" i="1" dirty="0" smtClean="0"/>
              <a:t> pula  </a:t>
            </a:r>
            <a:r>
              <a:rPr lang="en-AU" sz="1400" i="1" dirty="0" err="1" smtClean="0"/>
              <a:t>tji</a:t>
            </a:r>
            <a:r>
              <a:rPr lang="en-AU" sz="1400" i="1" u="sng" dirty="0" err="1" smtClean="0"/>
              <a:t>nt</a:t>
            </a:r>
            <a:r>
              <a:rPr lang="en-AU" sz="1400" i="1" dirty="0" err="1" smtClean="0"/>
              <a:t>unya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pikaringangi</a:t>
            </a:r>
            <a:r>
              <a:rPr lang="en-AU" sz="1400" dirty="0" smtClean="0"/>
              <a:t>. </a:t>
            </a:r>
          </a:p>
          <a:p>
            <a:r>
              <a:rPr lang="en-AU" sz="1400" dirty="0" smtClean="0"/>
              <a:t>Wind   south    they two sun	got angry.</a:t>
            </a:r>
          </a:p>
          <a:p>
            <a:endParaRPr lang="en-US" dirty="0"/>
          </a:p>
        </p:txBody>
      </p:sp>
      <p:pic>
        <p:nvPicPr>
          <p:cNvPr id="38" name="KW2_text1_002.wav">
            <a:hlinkClick r:id="" action="ppaction://media"/>
          </p:cNvPr>
          <p:cNvPicPr>
            <a:picLocks noRot="1" noChangeAspect="1"/>
          </p:cNvPicPr>
          <p:nvPr>
            <a:wavAudioFile r:embed="rId2" name="KW2_text1_002.wav"/>
          </p:nvPr>
        </p:nvPicPr>
        <p:blipFill>
          <a:blip r:embed="rId8"/>
          <a:stretch>
            <a:fillRect/>
          </a:stretch>
        </p:blipFill>
        <p:spPr>
          <a:xfrm>
            <a:off x="4953000" y="5410200"/>
            <a:ext cx="249237" cy="2492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6800" y="4191000"/>
            <a:ext cx="377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Pitjantjatjara</a:t>
            </a:r>
            <a:r>
              <a:rPr lang="en-US" sz="2000" b="1" dirty="0" smtClean="0">
                <a:solidFill>
                  <a:srgbClr val="0000FF"/>
                </a:solidFill>
              </a:rPr>
              <a:t> (read speech)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2" name="Picture 21" descr="Picture of FIg12-14.wav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 t="7874"/>
              <a:stretch>
                <a:fillRect/>
              </a:stretch>
            </p:blipFill>
          </mc:Choice>
          <mc:Fallback>
            <p:blipFill>
              <a:blip r:embed="rId12"/>
              <a:srcRect t="7874"/>
              <a:stretch>
                <a:fillRect/>
              </a:stretch>
            </p:blipFill>
          </mc:Fallback>
        </mc:AlternateContent>
        <p:spPr>
          <a:xfrm>
            <a:off x="4648200" y="1143000"/>
            <a:ext cx="3657600" cy="24068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2400" y="3200400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Ngale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ngurrurdu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djang</a:t>
            </a:r>
            <a:r>
              <a:rPr lang="en-US" sz="1600" i="1" dirty="0" smtClean="0"/>
              <a:t> ka-</a:t>
            </a:r>
            <a:r>
              <a:rPr lang="en-US" sz="1600" i="1" dirty="0" err="1" smtClean="0"/>
              <a:t>yo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djang-kurrme-rr-inj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3505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“That emu of ours is a dreaming, she put herself in the landscape as a dreaming”</a:t>
            </a:r>
            <a:endParaRPr lang="en-US" sz="1400" dirty="0"/>
          </a:p>
        </p:txBody>
      </p:sp>
      <p:pic>
        <p:nvPicPr>
          <p:cNvPr id="20" name="FIg12-14.wav">
            <a:hlinkClick r:id="" action="ppaction://media"/>
          </p:cNvPr>
          <p:cNvPicPr>
            <a:picLocks noRot="1" noChangeAspect="1"/>
          </p:cNvPicPr>
          <p:nvPr>
            <a:wavAudioFile r:embed="rId3" name="FIg12-14.wav"/>
          </p:nvPr>
        </p:nvPicPr>
        <p:blipFill>
          <a:blip r:embed="rId8"/>
          <a:stretch>
            <a:fillRect/>
          </a:stretch>
        </p:blipFill>
        <p:spPr>
          <a:xfrm>
            <a:off x="8534400" y="1981200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4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924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 Dalabon WH-questions</a:t>
            </a:r>
          </a:p>
        </p:txBody>
      </p:sp>
      <p:pic>
        <p:nvPicPr>
          <p:cNvPr id="47107" name="Picture 7" descr="figure5"/>
          <p:cNvPicPr>
            <a:picLocks noChangeAspect="1" noChangeArrowheads="1"/>
          </p:cNvPicPr>
          <p:nvPr/>
        </p:nvPicPr>
        <p:blipFill>
          <a:blip r:embed="rId4"/>
          <a:srcRect t="18748"/>
          <a:stretch>
            <a:fillRect/>
          </a:stretch>
        </p:blipFill>
        <p:spPr bwMode="auto">
          <a:xfrm>
            <a:off x="838200" y="2209800"/>
            <a:ext cx="78692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cWH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20000" y="6096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11"/>
          <p:cNvSpPr txBox="1">
            <a:spLocks noChangeArrowheads="1"/>
          </p:cNvSpPr>
          <p:nvPr/>
        </p:nvSpPr>
        <p:spPr bwMode="auto">
          <a:xfrm flipH="1">
            <a:off x="1524000" y="3962400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%L</a:t>
            </a:r>
          </a:p>
        </p:txBody>
      </p:sp>
      <p:sp>
        <p:nvSpPr>
          <p:cNvPr id="47110" name="TextBox 12"/>
          <p:cNvSpPr txBox="1">
            <a:spLocks noChangeArrowheads="1"/>
          </p:cNvSpPr>
          <p:nvPr/>
        </p:nvSpPr>
        <p:spPr bwMode="auto">
          <a:xfrm flipH="1">
            <a:off x="8077200" y="45720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L%</a:t>
            </a:r>
          </a:p>
        </p:txBody>
      </p:sp>
      <p:sp>
        <p:nvSpPr>
          <p:cNvPr id="47111" name="TextBox 13"/>
          <p:cNvSpPr txBox="1">
            <a:spLocks noChangeArrowheads="1"/>
          </p:cNvSpPr>
          <p:nvPr/>
        </p:nvSpPr>
        <p:spPr bwMode="auto">
          <a:xfrm flipH="1">
            <a:off x="5562600" y="46482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L%</a:t>
            </a:r>
          </a:p>
        </p:txBody>
      </p:sp>
      <p:sp>
        <p:nvSpPr>
          <p:cNvPr id="47112" name="TextBox 14"/>
          <p:cNvSpPr txBox="1">
            <a:spLocks noChangeArrowheads="1"/>
          </p:cNvSpPr>
          <p:nvPr/>
        </p:nvSpPr>
        <p:spPr bwMode="auto">
          <a:xfrm flipH="1">
            <a:off x="2133600" y="320040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^H</a:t>
            </a:r>
            <a:r>
              <a:rPr lang="en-US" dirty="0"/>
              <a:t>*</a:t>
            </a:r>
          </a:p>
        </p:txBody>
      </p:sp>
      <p:sp>
        <p:nvSpPr>
          <p:cNvPr id="47113" name="TextBox 15"/>
          <p:cNvSpPr txBox="1">
            <a:spLocks noChangeArrowheads="1"/>
          </p:cNvSpPr>
          <p:nvPr/>
        </p:nvSpPr>
        <p:spPr bwMode="auto">
          <a:xfrm flipH="1">
            <a:off x="6324600" y="3810000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H*</a:t>
            </a:r>
          </a:p>
        </p:txBody>
      </p:sp>
      <p:sp>
        <p:nvSpPr>
          <p:cNvPr id="47114" name="TextBox 16"/>
          <p:cNvSpPr txBox="1">
            <a:spLocks noChangeArrowheads="1"/>
          </p:cNvSpPr>
          <p:nvPr/>
        </p:nvSpPr>
        <p:spPr bwMode="auto">
          <a:xfrm flipH="1">
            <a:off x="3200400" y="3505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!H*</a:t>
            </a:r>
          </a:p>
        </p:txBody>
      </p:sp>
      <p:sp>
        <p:nvSpPr>
          <p:cNvPr id="47115" name="TextBox 18"/>
          <p:cNvSpPr txBox="1">
            <a:spLocks noChangeArrowheads="1"/>
          </p:cNvSpPr>
          <p:nvPr/>
        </p:nvSpPr>
        <p:spPr bwMode="auto">
          <a:xfrm flipH="1">
            <a:off x="3429000" y="4343400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Lp</a:t>
            </a:r>
            <a:endParaRPr lang="en-US" dirty="0"/>
          </a:p>
        </p:txBody>
      </p:sp>
      <p:sp>
        <p:nvSpPr>
          <p:cNvPr id="47116" name="TextBox 20"/>
          <p:cNvSpPr txBox="1">
            <a:spLocks noChangeArrowheads="1"/>
          </p:cNvSpPr>
          <p:nvPr/>
        </p:nvSpPr>
        <p:spPr bwMode="auto">
          <a:xfrm flipH="1">
            <a:off x="4267200" y="4038600"/>
            <a:ext cx="60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H*</a:t>
            </a:r>
          </a:p>
        </p:txBody>
      </p:sp>
      <p:sp>
        <p:nvSpPr>
          <p:cNvPr id="47117" name="TextBox 21"/>
          <p:cNvSpPr txBox="1">
            <a:spLocks noChangeArrowheads="1"/>
          </p:cNvSpPr>
          <p:nvPr/>
        </p:nvSpPr>
        <p:spPr bwMode="auto">
          <a:xfrm flipH="1">
            <a:off x="4953000" y="41148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H*</a:t>
            </a:r>
          </a:p>
        </p:txBody>
      </p:sp>
      <p:sp>
        <p:nvSpPr>
          <p:cNvPr id="47118" name="TextBox 22"/>
          <p:cNvSpPr txBox="1">
            <a:spLocks noChangeArrowheads="1"/>
          </p:cNvSpPr>
          <p:nvPr/>
        </p:nvSpPr>
        <p:spPr bwMode="auto">
          <a:xfrm flipH="1">
            <a:off x="7239000" y="3886200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!H*</a:t>
            </a:r>
          </a:p>
        </p:txBody>
      </p:sp>
      <p:sp>
        <p:nvSpPr>
          <p:cNvPr id="47119" name="Text Box 8"/>
          <p:cNvSpPr txBox="1">
            <a:spLocks noChangeArrowheads="1"/>
          </p:cNvSpPr>
          <p:nvPr/>
        </p:nvSpPr>
        <p:spPr bwMode="auto">
          <a:xfrm>
            <a:off x="1295400" y="55626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“</a:t>
            </a:r>
            <a:r>
              <a:rPr lang="en-US" b="1"/>
              <a:t>Where</a:t>
            </a:r>
            <a:r>
              <a:rPr lang="en-US"/>
              <a:t> are you going”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12954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Dalabon</a:t>
            </a:r>
            <a:r>
              <a:rPr lang="en-US" dirty="0" smtClean="0">
                <a:solidFill>
                  <a:srgbClr val="000000"/>
                </a:solidFill>
              </a:rPr>
              <a:t> – interrogative intonation (WH- question)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8176" y="5562600"/>
            <a:ext cx="3845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[repeated – </a:t>
            </a:r>
            <a:r>
              <a:rPr lang="en-US" dirty="0" err="1" smtClean="0"/>
              <a:t>afterhthought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685800" y="3048000"/>
            <a:ext cx="13716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0" y="1676400"/>
            <a:ext cx="1828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Accent scaled higher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38600" y="32004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Downstep</a:t>
            </a:r>
            <a:r>
              <a:rPr lang="en-US" dirty="0" smtClean="0">
                <a:solidFill>
                  <a:srgbClr val="FF6600"/>
                </a:solidFill>
              </a:rPr>
              <a:t>, pitch range compression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0198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Interrogative intonation in </a:t>
            </a:r>
            <a:r>
              <a:rPr lang="en-US" sz="2400" dirty="0" err="1" smtClean="0">
                <a:ea typeface="ＭＳ Ｐゴシック" pitchFamily="1" charset="-128"/>
                <a:cs typeface="ＭＳ Ｐゴシック" pitchFamily="1" charset="-128"/>
              </a:rPr>
              <a:t>Mawng</a:t>
            </a:r>
            <a:endParaRPr lang="en-US" sz="24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Analysis of the QUIS  - </a:t>
            </a:r>
            <a:r>
              <a:rPr lang="en-US" sz="2800" i="1" dirty="0" smtClean="0">
                <a:ea typeface="ＭＳ Ｐゴシック" pitchFamily="1" charset="-128"/>
                <a:cs typeface="ＭＳ Ｐゴシック" pitchFamily="1" charset="-128"/>
              </a:rPr>
              <a:t>Question and information structure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corpus - 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Mawng</a:t>
            </a:r>
            <a:endParaRPr lang="en-US" sz="2800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Question word is 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often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but 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not always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first in the utterance and often is the location of the 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strongest /highest pitch peak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, pitch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downdrift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or </a:t>
            </a:r>
            <a:r>
              <a:rPr lang="en-US" sz="2800" b="1" dirty="0" err="1" smtClean="0">
                <a:ea typeface="ＭＳ Ｐゴシック" pitchFamily="1" charset="-128"/>
                <a:cs typeface="ＭＳ Ｐゴシック" pitchFamily="1" charset="-128"/>
              </a:rPr>
              <a:t>downstep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through rest of the phrase  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Similar pattern is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realised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without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question word</a:t>
            </a:r>
          </a:p>
          <a:p>
            <a:pPr eaLnBrk="1" hangingPunct="1">
              <a:buNone/>
            </a:pPr>
            <a:endParaRPr lang="en-US" sz="2800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None/>
            </a:pP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76200"/>
            <a:ext cx="6172200" cy="685800"/>
          </a:xfrm>
        </p:spPr>
        <p:txBody>
          <a:bodyPr/>
          <a:lstStyle/>
          <a:p>
            <a:r>
              <a:rPr lang="en-US" sz="2400" dirty="0" smtClean="0"/>
              <a:t>Polar questions &amp; Interrogative markers - </a:t>
            </a:r>
            <a:r>
              <a:rPr lang="en-US" sz="2400" dirty="0" err="1" smtClean="0"/>
              <a:t>Mawng</a:t>
            </a:r>
            <a:endParaRPr lang="en-US" sz="2400" dirty="0"/>
          </a:p>
        </p:txBody>
      </p:sp>
      <p:pic>
        <p:nvPicPr>
          <p:cNvPr id="13" name="Picture 12" descr="Question-without word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5906" r="4218"/>
              <a:stretch>
                <a:fillRect/>
              </a:stretch>
            </p:blipFill>
          </mc:Choice>
          <mc:Fallback>
            <p:blipFill>
              <a:blip r:embed="rId6"/>
              <a:srcRect t="5906" r="4218"/>
              <a:stretch>
                <a:fillRect/>
              </a:stretch>
            </p:blipFill>
          </mc:Fallback>
        </mc:AlternateContent>
        <p:spPr>
          <a:xfrm>
            <a:off x="0" y="2286000"/>
            <a:ext cx="4275259" cy="2590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1447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Question  word</a:t>
            </a:r>
            <a:endParaRPr lang="en-US" sz="1600" dirty="0"/>
          </a:p>
        </p:txBody>
      </p:sp>
      <p:pic>
        <p:nvPicPr>
          <p:cNvPr id="27" name="nancy-noquestionword">
            <a:hlinkClick r:id="" action="ppaction://media"/>
          </p:cNvPr>
          <p:cNvPicPr>
            <a:picLocks noRot="1" noChangeAspect="1"/>
          </p:cNvPicPr>
          <p:nvPr>
            <a:wavAudioFile r:embed="rId1" name="nancy-noquestionword"/>
          </p:nvPr>
        </p:nvPicPr>
        <p:blipFill>
          <a:blip r:embed="rId7"/>
          <a:stretch>
            <a:fillRect/>
          </a:stretch>
        </p:blipFill>
        <p:spPr>
          <a:xfrm>
            <a:off x="3276600" y="4953000"/>
            <a:ext cx="249237" cy="24923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7200" y="4876800"/>
            <a:ext cx="2764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"Is a woman </a:t>
            </a:r>
            <a:r>
              <a:rPr lang="en-US" sz="1400" b="1" dirty="0" smtClean="0"/>
              <a:t>carrying</a:t>
            </a:r>
            <a:r>
              <a:rPr lang="en-US" sz="1400" dirty="0" smtClean="0"/>
              <a:t> the pot?"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1447800" y="3124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L+H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/>
          </a:p>
        </p:txBody>
      </p:sp>
      <p:pic>
        <p:nvPicPr>
          <p:cNvPr id="31" name="Content Placeholder 5" descr="NN_kurlingka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8"/>
              <a:srcRect l="-1294" t="7874" r="5737"/>
              <a:stretch>
                <a:fillRect/>
              </a:stretch>
            </p:blipFill>
          </mc:Choice>
          <mc:Fallback>
            <p:blipFill>
              <a:blip r:embed="rId9"/>
              <a:srcRect l="-1294" t="7874" r="5737"/>
              <a:stretch>
                <a:fillRect/>
              </a:stretch>
            </p:blipFill>
          </mc:Fallback>
        </mc:AlternateContent>
        <p:spPr>
          <a:xfrm>
            <a:off x="4225548" y="2286000"/>
            <a:ext cx="4918452" cy="2520275"/>
          </a:xfrm>
        </p:spPr>
      </p:pic>
      <p:sp>
        <p:nvSpPr>
          <p:cNvPr id="34" name="TextBox 33"/>
          <p:cNvSpPr txBox="1"/>
          <p:nvPr/>
        </p:nvSpPr>
        <p:spPr>
          <a:xfrm>
            <a:off x="5791200" y="16002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a  </a:t>
            </a:r>
            <a:r>
              <a:rPr lang="en-US" sz="1600" dirty="0" smtClean="0"/>
              <a:t>Question  word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181600" y="4800600"/>
            <a:ext cx="2577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“Is a </a:t>
            </a:r>
            <a:r>
              <a:rPr lang="en-US" sz="1600" b="1" dirty="0" smtClean="0"/>
              <a:t>man</a:t>
            </a:r>
            <a:r>
              <a:rPr lang="en-US" sz="1600" dirty="0" smtClean="0"/>
              <a:t> hitting a man?”</a:t>
            </a:r>
            <a:endParaRPr lang="en-US" sz="1600" dirty="0"/>
          </a:p>
        </p:txBody>
      </p:sp>
      <p:pic>
        <p:nvPicPr>
          <p:cNvPr id="36" name="NN-question-kurlingka.wav">
            <a:hlinkClick r:id="" action="ppaction://media"/>
          </p:cNvPr>
          <p:cNvPicPr>
            <a:picLocks noRot="1" noChangeAspect="1"/>
          </p:cNvPicPr>
          <p:nvPr>
            <a:wavAudioFile r:embed="rId2" name="NN-question-kurlingka.wav"/>
          </p:nvPr>
        </p:nvPicPr>
        <p:blipFill>
          <a:blip r:embed="rId7"/>
          <a:stretch>
            <a:fillRect/>
          </a:stretch>
        </p:blipFill>
        <p:spPr>
          <a:xfrm>
            <a:off x="8153400" y="4953000"/>
            <a:ext cx="249237" cy="2492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800600" y="41148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Question word</a:t>
            </a:r>
            <a:endParaRPr lang="en-US" sz="14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5105400" y="4114800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410200" y="3124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L+H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Why study intonation in Australian languages?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7885112" cy="4800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Many phonetic and phonological models  of intonation are based on handful of well-studied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languages – English, German, Japanese etc.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Need more work on less-well described languages to refine existing prosodic typologies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Until relatively recently, poorly understood and under-researched area of phonetics and phonology in the Australian context compared to “segmental” phonetics and phonology, word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Wh</a:t>
            </a:r>
            <a:r>
              <a:rPr lang="en-US" sz="2400" dirty="0" smtClean="0"/>
              <a:t>” -Question words - </a:t>
            </a:r>
            <a:r>
              <a:rPr lang="en-US" sz="2400" dirty="0" err="1" smtClean="0"/>
              <a:t>Mawng</a:t>
            </a:r>
            <a:endParaRPr lang="en-US" sz="2400" dirty="0"/>
          </a:p>
        </p:txBody>
      </p:sp>
      <p:pic>
        <p:nvPicPr>
          <p:cNvPr id="21" name="Picture 20" descr="Picture o_NN_who2930.ptk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15748" b="-3937"/>
              <a:stretch>
                <a:fillRect/>
              </a:stretch>
            </p:blipFill>
          </mc:Choice>
          <mc:Fallback>
            <p:blipFill>
              <a:blip r:embed="rId5"/>
              <a:srcRect t="15748" b="-3937"/>
              <a:stretch>
                <a:fillRect/>
              </a:stretch>
            </p:blipFill>
          </mc:Fallback>
        </mc:AlternateContent>
        <p:spPr>
          <a:xfrm>
            <a:off x="228600" y="2057401"/>
            <a:ext cx="4354697" cy="2743200"/>
          </a:xfrm>
          <a:prstGeom prst="rect">
            <a:avLst/>
          </a:prstGeom>
        </p:spPr>
      </p:pic>
      <p:grpSp>
        <p:nvGrpSpPr>
          <p:cNvPr id="4" name="Group 22"/>
          <p:cNvGrpSpPr/>
          <p:nvPr/>
        </p:nvGrpSpPr>
        <p:grpSpPr>
          <a:xfrm>
            <a:off x="533400" y="4495800"/>
            <a:ext cx="2133600" cy="306388"/>
            <a:chOff x="914400" y="2895600"/>
            <a:chExt cx="2133600" cy="306388"/>
          </a:xfrm>
        </p:grpSpPr>
        <p:sp>
          <p:nvSpPr>
            <p:cNvPr id="24" name="TextBox 23"/>
            <p:cNvSpPr txBox="1"/>
            <p:nvPr/>
          </p:nvSpPr>
          <p:spPr>
            <a:xfrm>
              <a:off x="914400" y="2895600"/>
              <a:ext cx="21336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Question word</a:t>
              </a:r>
              <a:endParaRPr lang="en-US" sz="14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1143000" y="32004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26" name="Nancy-nganti">
            <a:hlinkClick r:id="" action="ppaction://media"/>
          </p:cNvPr>
          <p:cNvPicPr>
            <a:picLocks noRot="1" noChangeAspect="1"/>
          </p:cNvPicPr>
          <p:nvPr>
            <a:wavAudioFile r:embed="rId1" name="Nancy-nganti"/>
          </p:nvPr>
        </p:nvPicPr>
        <p:blipFill>
          <a:blip r:embed="rId6"/>
          <a:stretch>
            <a:fillRect/>
          </a:stretch>
        </p:blipFill>
        <p:spPr>
          <a:xfrm>
            <a:off x="3124200" y="4953000"/>
            <a:ext cx="249237" cy="2492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90600" y="2590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L+H</a:t>
            </a:r>
            <a:r>
              <a:rPr lang="en-US" dirty="0" smtClean="0">
                <a:solidFill>
                  <a:srgbClr val="FF6600"/>
                </a:solidFill>
              </a:rPr>
              <a:t>*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410200"/>
            <a:ext cx="439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2000" b="1" dirty="0" smtClean="0"/>
              <a:t>Who </a:t>
            </a:r>
            <a:r>
              <a:rPr lang="en-US" sz="2000" dirty="0" smtClean="0"/>
              <a:t>is the one that she sent first?”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43600"/>
            <a:ext cx="541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pattern noted for imperatives…</a:t>
            </a:r>
            <a:endParaRPr lang="en-US" dirty="0"/>
          </a:p>
        </p:txBody>
      </p:sp>
      <p:grpSp>
        <p:nvGrpSpPr>
          <p:cNvPr id="13" name="Group 25"/>
          <p:cNvGrpSpPr/>
          <p:nvPr/>
        </p:nvGrpSpPr>
        <p:grpSpPr>
          <a:xfrm>
            <a:off x="4648200" y="1981200"/>
            <a:ext cx="4495800" cy="2248532"/>
            <a:chOff x="4114800" y="914400"/>
            <a:chExt cx="4267200" cy="2324732"/>
          </a:xfrm>
        </p:grpSpPr>
        <p:sp>
          <p:nvSpPr>
            <p:cNvPr id="14" name="TextBox 13"/>
            <p:cNvSpPr txBox="1"/>
            <p:nvPr/>
          </p:nvSpPr>
          <p:spPr>
            <a:xfrm>
              <a:off x="4114800" y="1676400"/>
              <a:ext cx="408977" cy="116734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600" i="1" dirty="0" smtClean="0"/>
                <a:t>N. Q words</a:t>
              </a:r>
              <a:endParaRPr lang="en-US" sz="1600" i="1" dirty="0"/>
            </a:p>
          </p:txBody>
        </p:sp>
        <p:grpSp>
          <p:nvGrpSpPr>
            <p:cNvPr id="15" name="Group 23"/>
            <p:cNvGrpSpPr/>
            <p:nvPr/>
          </p:nvGrpSpPr>
          <p:grpSpPr>
            <a:xfrm>
              <a:off x="4648200" y="914400"/>
              <a:ext cx="3733800" cy="2324732"/>
              <a:chOff x="4648200" y="914400"/>
              <a:chExt cx="3733800" cy="2324732"/>
            </a:xfrm>
          </p:grpSpPr>
          <p:pic>
            <p:nvPicPr>
              <p:cNvPr id="16" name="Picture 15" descr="QUESTIONS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8200" y="990600"/>
                <a:ext cx="3733800" cy="2248532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952999" y="914400"/>
                <a:ext cx="1015271" cy="47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+HiF0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5600" y="914400"/>
                <a:ext cx="903162" cy="47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-HiF0</a:t>
                </a:r>
                <a:endParaRPr lang="en-US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4319993" y="4724400"/>
            <a:ext cx="482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Questions – expanded pitch range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4343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“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Tune” &amp; Sentence modality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153400" cy="4876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Falling tunes – declaratives, but also questions, imperatives….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Non-falling tunes,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continuitive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, listing, non-finality…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No 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high rising question tunes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in our narrative corpora but not a lot of questions are asked!!  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Is possible to turn a declarative into a question with a final rise? 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Yes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 (e.g. Ngalagkan,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Mawng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, Warlpiri), just not that common!</a:t>
            </a:r>
          </a:p>
          <a:p>
            <a:pPr eaLnBrk="1" hangingPunct="1"/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Upwards re-setting of pitch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range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topline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,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register, but not necessarily a H%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final rising 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boundary tone</a:t>
            </a:r>
          </a:p>
          <a:p>
            <a:pPr eaLnBrk="1" hangingPunct="1">
              <a:buNone/>
            </a:pPr>
            <a:endParaRPr lang="en-US" sz="28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971800" y="0"/>
            <a:ext cx="5791200" cy="685800"/>
          </a:xfrm>
        </p:spPr>
        <p:txBody>
          <a:bodyPr/>
          <a:lstStyle/>
          <a:p>
            <a:pPr algn="ctr"/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Phrasing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Phrasing and Discourse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867400" cy="609601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General patterns 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19812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SzPct val="75000"/>
            </a:pPr>
            <a:r>
              <a:rPr lang="en-US" sz="2800" dirty="0" smtClean="0">
                <a:solidFill>
                  <a:srgbClr val="333399"/>
                </a:solidFill>
                <a:ea typeface="ＭＳ Ｐゴシック" pitchFamily="-109" charset="-128"/>
                <a:cs typeface="ＭＳ Ｐゴシック" pitchFamily="-109" charset="-128"/>
              </a:rPr>
              <a:t>Intonational Phrases  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often align with grammatical words  (mildly – highly polysynthetic languages)</a:t>
            </a:r>
          </a:p>
          <a:p>
            <a:pPr eaLnBrk="1" hangingPunct="1">
              <a:buClr>
                <a:schemeClr val="tx2"/>
              </a:buClr>
              <a:buSzPct val="75000"/>
            </a:pPr>
            <a:r>
              <a:rPr lang="en-US" sz="2800" dirty="0" smtClean="0"/>
              <a:t>Bininj Gun-wok  </a:t>
            </a:r>
            <a:r>
              <a:rPr lang="en-US" sz="2800" b="1" dirty="0" smtClean="0"/>
              <a:t>1.9 grammatical words/IP </a:t>
            </a:r>
            <a:r>
              <a:rPr lang="en-US" sz="1800" dirty="0" smtClean="0"/>
              <a:t>(Bishop 2003; Bishop and Fletcher 2005)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itchFamily="-109" charset="2"/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396335"/>
            <a:ext cx="1580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Ross 2011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48200" y="2971801"/>
            <a:ext cx="4495800" cy="3124200"/>
            <a:chOff x="4597738" y="2971800"/>
            <a:chExt cx="4546262" cy="3268403"/>
          </a:xfrm>
        </p:grpSpPr>
        <p:pic>
          <p:nvPicPr>
            <p:cNvPr id="8" name="Picture 7" descr="Dalabon-morphem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738" y="3505200"/>
              <a:ext cx="4546262" cy="27350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53000" y="2971800"/>
              <a:ext cx="3326552" cy="482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Dalabon  2.4 words /IP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4800" y="2971800"/>
            <a:ext cx="4371975" cy="3200400"/>
            <a:chOff x="304800" y="2971800"/>
            <a:chExt cx="4371975" cy="3200400"/>
          </a:xfrm>
        </p:grpSpPr>
        <p:pic>
          <p:nvPicPr>
            <p:cNvPr id="4" name="Content Placeholder 3" descr="Kayardild.morpheme.png"/>
            <p:cNvPicPr>
              <a:picLocks noChangeAspect="1"/>
            </p:cNvPicPr>
            <p:nvPr/>
          </p:nvPicPr>
          <p:blipFill>
            <a:blip r:embed="rId4"/>
            <a:srcRect t="-2149" b="-2149"/>
            <a:stretch>
              <a:fillRect/>
            </a:stretch>
          </p:blipFill>
          <p:spPr bwMode="auto">
            <a:xfrm>
              <a:off x="304800" y="3429000"/>
              <a:ext cx="437197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09600" y="2971800"/>
              <a:ext cx="3254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Kayardild 2.3 words/IP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76200"/>
            <a:ext cx="6172200" cy="685800"/>
          </a:xfrm>
        </p:spPr>
        <p:txBody>
          <a:bodyPr/>
          <a:lstStyle/>
          <a:p>
            <a:r>
              <a:rPr lang="en-US" sz="2400" dirty="0" smtClean="0"/>
              <a:t>Dalabon – multi-verb Intonational Phrase</a:t>
            </a:r>
            <a:endParaRPr lang="en-US" sz="2400" dirty="0"/>
          </a:p>
        </p:txBody>
      </p:sp>
      <p:pic>
        <p:nvPicPr>
          <p:cNvPr id="4" name="Content Placeholder 3" descr="Picture of Ajc13b.ptk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4"/>
              <a:srcRect l="-6920" t="5906" r="-6920"/>
              <a:stretch>
                <a:fillRect/>
              </a:stretch>
            </p:blipFill>
          </mc:Choice>
          <mc:Fallback>
            <p:blipFill>
              <a:blip r:embed="rId5"/>
              <a:srcRect l="-6920" t="5906" r="-6920"/>
              <a:stretch>
                <a:fillRect/>
              </a:stretch>
            </p:blipFill>
          </mc:Fallback>
        </mc:AlternateContent>
        <p:spPr>
          <a:xfrm>
            <a:off x="-211460" y="838200"/>
            <a:ext cx="8288660" cy="4893625"/>
          </a:xfrm>
        </p:spPr>
      </p:pic>
      <p:sp>
        <p:nvSpPr>
          <p:cNvPr id="6" name="TextBox 5"/>
          <p:cNvSpPr txBox="1"/>
          <p:nvPr/>
        </p:nvSpPr>
        <p:spPr>
          <a:xfrm>
            <a:off x="5867400" y="648866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(Fletcher in press, Ross 2011)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715000"/>
            <a:ext cx="73757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i="1" dirty="0" smtClean="0"/>
              <a:t>ka-</a:t>
            </a:r>
            <a:r>
              <a:rPr lang="en-AU" sz="2000" i="1" dirty="0" err="1" smtClean="0"/>
              <a:t>lng-yurdmi-nj</a:t>
            </a:r>
            <a:r>
              <a:rPr lang="en-AU" sz="2000" i="1" dirty="0" smtClean="0"/>
              <a:t>	</a:t>
            </a:r>
            <a:r>
              <a:rPr lang="en-AU" sz="2000" i="1" dirty="0" err="1" smtClean="0"/>
              <a:t>bulu</a:t>
            </a:r>
            <a:r>
              <a:rPr lang="en-AU" sz="2000" i="1" dirty="0" smtClean="0"/>
              <a:t>	ka-</a:t>
            </a:r>
            <a:r>
              <a:rPr lang="en-AU" sz="2000" i="1" dirty="0" err="1" smtClean="0"/>
              <a:t>h-yelûng-berrû-bawo-ng</a:t>
            </a:r>
            <a:r>
              <a:rPr lang="en-AU" sz="2000" i="1" dirty="0" smtClean="0"/>
              <a:t> ...</a:t>
            </a:r>
          </a:p>
          <a:p>
            <a:r>
              <a:rPr lang="en-AU" sz="2000" dirty="0" smtClean="0"/>
              <a:t>3SG-SEQ-run-PP 	them	3SG-R-SEQ-many-leave-PP</a:t>
            </a:r>
          </a:p>
          <a:p>
            <a:r>
              <a:rPr lang="en-AU" sz="2000" dirty="0" smtClean="0"/>
              <a:t>‘He ran away then and left them all.’ </a:t>
            </a:r>
          </a:p>
          <a:p>
            <a:endParaRPr lang="en-US" dirty="0"/>
          </a:p>
        </p:txBody>
      </p:sp>
      <p:pic>
        <p:nvPicPr>
          <p:cNvPr id="8" name="Ajc13-multiverb1.wav">
            <a:hlinkClick r:id="" action="ppaction://media"/>
          </p:cNvPr>
          <p:cNvPicPr>
            <a:picLocks noRot="1" noChangeAspect="1"/>
          </p:cNvPicPr>
          <p:nvPr>
            <a:wavAudioFile r:embed="rId1" name="Ajc13-multiverb1.wav"/>
          </p:nvPr>
        </p:nvPicPr>
        <p:blipFill>
          <a:blip r:embed="rId6"/>
          <a:stretch>
            <a:fillRect/>
          </a:stretch>
        </p:blipFill>
        <p:spPr>
          <a:xfrm>
            <a:off x="7315200" y="1981200"/>
            <a:ext cx="249237" cy="249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2800" y="32766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12% of IPs</a:t>
            </a:r>
          </a:p>
          <a:p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“Semantic cohesion” of events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Intonational Phrasing -   Dalabon</a:t>
            </a:r>
            <a:endParaRPr lang="en-US" sz="2400" dirty="0"/>
          </a:p>
        </p:txBody>
      </p:sp>
      <p:graphicFrame>
        <p:nvGraphicFramePr>
          <p:cNvPr id="372738" name="Object 2"/>
          <p:cNvGraphicFramePr>
            <a:graphicFrameLocks noChangeAspect="1"/>
          </p:cNvGraphicFramePr>
          <p:nvPr/>
        </p:nvGraphicFramePr>
        <p:xfrm>
          <a:off x="762000" y="1447800"/>
          <a:ext cx="5532437" cy="4237038"/>
        </p:xfrm>
        <a:graphic>
          <a:graphicData uri="http://schemas.openxmlformats.org/presentationml/2006/ole">
            <p:oleObj spid="_x0000_s372738" name="Document" r:id="rId3" imgW="4610100" imgH="3530600" progId="Word.Document.12">
              <p:link updateAutomatic="1"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53200" y="35814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Intonational Phrase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6519446"/>
            <a:ext cx="1830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(Fletcher in press)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657672"/>
            <a:ext cx="845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Marority</a:t>
            </a:r>
            <a:r>
              <a:rPr lang="en-US" dirty="0" smtClean="0"/>
              <a:t> of intonational phrases consist of one  or two prosodic words  (carrier of a pitch peak but no boundary tone)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3200400"/>
            <a:ext cx="1738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Accentual Phrase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tch-rangeMayali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74230" t="7338" r="-74211"/>
          <a:stretch>
            <a:fillRect/>
          </a:stretch>
        </p:blipFill>
        <p:spPr>
          <a:xfrm>
            <a:off x="-1219200" y="1066800"/>
            <a:ext cx="13412169" cy="5154429"/>
          </a:xfrm>
          <a:scene3d>
            <a:camera prst="orthographicFront">
              <a:rot lat="0" lon="0" rev="16194000"/>
            </a:camera>
            <a:lightRig rig="threePt" dir="t"/>
          </a:scene3d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V="1">
            <a:off x="3581400" y="2819400"/>
            <a:ext cx="381000" cy="152400"/>
          </a:xfrm>
          <a:prstGeom prst="straightConnector1">
            <a:avLst/>
          </a:prstGeom>
          <a:noFill/>
          <a:ln w="5715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" y="990600"/>
            <a:ext cx="22860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Global pitch </a:t>
            </a:r>
            <a:r>
              <a:rPr lang="en-US" dirty="0">
                <a:solidFill>
                  <a:srgbClr val="FF6600"/>
                </a:solidFill>
              </a:rPr>
              <a:t>range reset</a:t>
            </a:r>
          </a:p>
          <a:p>
            <a:endParaRPr lang="en-US" dirty="0"/>
          </a:p>
          <a:p>
            <a:r>
              <a:rPr lang="en-US" dirty="0"/>
              <a:t>Tracking Pitch </a:t>
            </a:r>
            <a:r>
              <a:rPr lang="en-US" dirty="0" err="1"/>
              <a:t>Topline</a:t>
            </a:r>
            <a:r>
              <a:rPr lang="en-US" dirty="0"/>
              <a:t> (HiF0) across successive </a:t>
            </a:r>
            <a:r>
              <a:rPr lang="en-US" dirty="0" smtClean="0"/>
              <a:t>IPs  in 4 BGW narratives</a:t>
            </a:r>
          </a:p>
          <a:p>
            <a:endParaRPr lang="en-US" dirty="0" smtClean="0"/>
          </a:p>
          <a:p>
            <a:r>
              <a:rPr lang="en-US" dirty="0" smtClean="0"/>
              <a:t>Topic shift</a:t>
            </a:r>
            <a:endParaRPr lang="en-US" dirty="0"/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5410200" y="2667000"/>
            <a:ext cx="381000" cy="152400"/>
          </a:xfrm>
          <a:prstGeom prst="straightConnector1">
            <a:avLst/>
          </a:prstGeom>
          <a:noFill/>
          <a:ln w="57150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4495800" y="2819400"/>
            <a:ext cx="381000" cy="152400"/>
          </a:xfrm>
          <a:prstGeom prst="straightConnector1">
            <a:avLst/>
          </a:prstGeom>
          <a:noFill/>
          <a:ln w="5715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55304" name="TextBox 13"/>
          <p:cNvSpPr txBox="1">
            <a:spLocks noChangeArrowheads="1"/>
          </p:cNvSpPr>
          <p:nvPr/>
        </p:nvSpPr>
        <p:spPr bwMode="auto">
          <a:xfrm>
            <a:off x="304800" y="5867400"/>
            <a:ext cx="2642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(Fletcher </a:t>
            </a:r>
            <a:r>
              <a:rPr lang="en-US" sz="1800" dirty="0"/>
              <a:t>&amp; Evans </a:t>
            </a:r>
            <a:r>
              <a:rPr lang="en-US" sz="1800" dirty="0" smtClean="0"/>
              <a:t>2000)</a:t>
            </a:r>
            <a:endParaRPr lang="en-US" sz="180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“Paragraph”  intonation – Global pitch range manipulation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457890"/>
            <a:ext cx="944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Similar patterns across a range of other languages Kayardild, Iwaidja, Dalabon 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495800" y="5867400"/>
            <a:ext cx="3581400" cy="304800"/>
            <a:chOff x="4495800" y="5867400"/>
            <a:chExt cx="3581400" cy="30480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rot="10800000">
              <a:off x="4495800" y="6019800"/>
              <a:ext cx="228600" cy="1524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0800000">
              <a:off x="6400800" y="5943600"/>
              <a:ext cx="381000" cy="1524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>
              <a:off x="7848600" y="5867400"/>
              <a:ext cx="228600" cy="1524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7391522" y="6019800"/>
            <a:ext cx="175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Final lowering</a:t>
            </a:r>
            <a:endParaRPr lang="en-US" sz="2000" dirty="0"/>
          </a:p>
        </p:txBody>
      </p:sp>
      <p:pic>
        <p:nvPicPr>
          <p:cNvPr id="22" name="toby.49.wav">
            <a:hlinkClick r:id="" action="ppaction://media"/>
          </p:cNvPr>
          <p:cNvPicPr>
            <a:picLocks noRot="1" noChangeAspect="1"/>
          </p:cNvPicPr>
          <p:nvPr>
            <a:wavAudioFile r:embed="rId1" name="toby.49.wav"/>
          </p:nvPr>
        </p:nvPicPr>
        <p:blipFill>
          <a:blip r:embed="rId4"/>
          <a:stretch>
            <a:fillRect/>
          </a:stretch>
        </p:blipFill>
        <p:spPr>
          <a:xfrm>
            <a:off x="8686800" y="5562600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Focus-marking</a:t>
            </a:r>
            <a:endParaRPr lang="en-US" sz="2400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3454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09" charset="2"/>
              <a:buNone/>
            </a:pP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Typical intonational devices cross-linguistically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800" b="1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Prominence-lending </a:t>
            </a:r>
            <a:r>
              <a:rPr lang="en-US" sz="2800" b="1" dirty="0" smtClean="0">
                <a:ea typeface="ＭＳ Ｐゴシック" pitchFamily="-109" charset="-128"/>
                <a:cs typeface="ＭＳ Ｐゴシック" pitchFamily="-109" charset="-128"/>
              </a:rPr>
              <a:t>pitch movemen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t on </a:t>
            </a:r>
            <a:r>
              <a:rPr lang="en-US" sz="2800" b="1" dirty="0" smtClean="0">
                <a:ea typeface="ＭＳ Ｐゴシック" pitchFamily="-109" charset="-128"/>
                <a:cs typeface="ＭＳ Ｐゴシック" pitchFamily="-109" charset="-128"/>
              </a:rPr>
              <a:t>focal constituent 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or absence thereof (de-accentuation)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800" b="1" dirty="0" smtClean="0">
                <a:ea typeface="ＭＳ Ｐゴシック" pitchFamily="-109" charset="-128"/>
                <a:cs typeface="ＭＳ Ｐゴシック" pitchFamily="-109" charset="-128"/>
              </a:rPr>
              <a:t>Flexibility of nuclear accent placement 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(e.g. English, German)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800" b="1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Phrasing</a:t>
            </a:r>
            <a:r>
              <a:rPr lang="en-US" sz="2800" b="1" dirty="0" smtClean="0">
                <a:ea typeface="ＭＳ Ｐゴシック" pitchFamily="-109" charset="-128"/>
                <a:cs typeface="ＭＳ Ｐゴシック" pitchFamily="-109" charset="-128"/>
              </a:rPr>
              <a:t> or </a:t>
            </a:r>
            <a:r>
              <a:rPr lang="en-US" sz="2800" b="1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de-phrasing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, i.e. putting a word into its own separate intonational unit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800" b="1" dirty="0" smtClean="0">
                <a:ea typeface="ＭＳ Ｐゴシック" pitchFamily="-109" charset="-128"/>
                <a:cs typeface="ＭＳ Ｐゴシック" pitchFamily="-109" charset="-128"/>
              </a:rPr>
              <a:t>Special pitch accent shape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, e.g. L*+H  in Bengali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Manipulation of local and global </a:t>
            </a:r>
            <a:r>
              <a:rPr lang="en-US" sz="2800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pitch range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8305800" cy="114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Word order, Focus, and Intonation</a:t>
            </a:r>
            <a:endParaRPr lang="en-US" sz="24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153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Australian</a:t>
            </a:r>
            <a:r>
              <a:rPr lang="en-US" sz="2800" dirty="0" smtClean="0"/>
              <a:t> - ‘</a:t>
            </a:r>
            <a:r>
              <a:rPr lang="en-US" sz="2800" dirty="0"/>
              <a:t>free word order</a:t>
            </a:r>
            <a:r>
              <a:rPr lang="en-US" sz="2800" dirty="0" smtClean="0"/>
              <a:t>’,  “non-</a:t>
            </a:r>
            <a:r>
              <a:rPr lang="en-US" sz="2800" dirty="0" err="1" smtClean="0"/>
              <a:t>configurational</a:t>
            </a:r>
            <a:r>
              <a:rPr lang="en-US" sz="2800" dirty="0" smtClean="0"/>
              <a:t>” </a:t>
            </a:r>
            <a:r>
              <a:rPr lang="en-US" sz="2000" dirty="0" smtClean="0"/>
              <a:t>(Hale 1983)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Word </a:t>
            </a:r>
            <a:r>
              <a:rPr lang="en-US" sz="2800" smtClean="0"/>
              <a:t>order  contributes </a:t>
            </a:r>
            <a:r>
              <a:rPr lang="en-US" sz="2800" dirty="0" smtClean="0"/>
              <a:t>to information </a:t>
            </a:r>
            <a:r>
              <a:rPr lang="en-US" sz="2800" dirty="0"/>
              <a:t>structure categories such as </a:t>
            </a:r>
            <a:r>
              <a:rPr lang="en-US" sz="2800" b="1" dirty="0"/>
              <a:t>given-new status, topic and focus.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Initial </a:t>
            </a:r>
            <a:r>
              <a:rPr lang="en-US" sz="2800" dirty="0" smtClean="0"/>
              <a:t>position - </a:t>
            </a:r>
            <a:r>
              <a:rPr lang="en-US" sz="2800" b="1" dirty="0" smtClean="0"/>
              <a:t>focus </a:t>
            </a:r>
            <a:r>
              <a:rPr lang="en-US" sz="2800" dirty="0" smtClean="0"/>
              <a:t>(or discourse prominence) in a large </a:t>
            </a:r>
            <a:r>
              <a:rPr lang="en-US" sz="2800" dirty="0"/>
              <a:t>number of Australian </a:t>
            </a:r>
            <a:r>
              <a:rPr lang="en-US" sz="2800" dirty="0" smtClean="0"/>
              <a:t>languages </a:t>
            </a:r>
            <a:r>
              <a:rPr lang="en-US" sz="2000" dirty="0" smtClean="0"/>
              <a:t>(Baker and Mushin 2008)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0"/>
            <a:ext cx="7391400" cy="114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Focus in Australian Languages</a:t>
            </a:r>
            <a:endParaRPr lang="en-US" sz="24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915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Intonation also plays an important role in marking </a:t>
            </a:r>
            <a:r>
              <a:rPr lang="en-US" sz="2800" b="1" dirty="0" smtClean="0"/>
              <a:t>focus </a:t>
            </a:r>
            <a:r>
              <a:rPr lang="en-US" sz="2800" dirty="0" smtClean="0"/>
              <a:t>in languages with more flexible word order, such as Hungarian </a:t>
            </a:r>
            <a:r>
              <a:rPr lang="en-US" sz="2000" dirty="0" smtClean="0"/>
              <a:t>(Zimmerman and </a:t>
            </a:r>
            <a:r>
              <a:rPr lang="en-US" sz="2000" dirty="0" err="1" smtClean="0"/>
              <a:t>Onea</a:t>
            </a:r>
            <a:r>
              <a:rPr lang="en-US" sz="2000" dirty="0" smtClean="0"/>
              <a:t> 2011) </a:t>
            </a:r>
            <a:r>
              <a:rPr lang="en-US" sz="2800" dirty="0" smtClean="0"/>
              <a:t>and Georgian </a:t>
            </a:r>
            <a:r>
              <a:rPr lang="en-US" sz="2400" dirty="0" smtClean="0"/>
              <a:t>(</a:t>
            </a:r>
            <a:r>
              <a:rPr lang="en-US" sz="2400" dirty="0" err="1" smtClean="0"/>
              <a:t>Skopoteas</a:t>
            </a:r>
            <a:r>
              <a:rPr lang="en-US" sz="2400" dirty="0" smtClean="0"/>
              <a:t> </a:t>
            </a:r>
            <a:r>
              <a:rPr lang="en-US" sz="2400" i="1" dirty="0" smtClean="0"/>
              <a:t>et al.</a:t>
            </a:r>
            <a:r>
              <a:rPr lang="en-US" sz="2400" dirty="0" smtClean="0"/>
              <a:t> 2009)</a:t>
            </a:r>
            <a:r>
              <a:rPr lang="en-US" sz="28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pitch range expansion </a:t>
            </a:r>
            <a:r>
              <a:rPr lang="en-US" sz="2800" dirty="0" smtClean="0"/>
              <a:t>on the focused word </a:t>
            </a:r>
            <a:r>
              <a:rPr lang="en-US" sz="2000" dirty="0" smtClean="0"/>
              <a:t>(e.g. Fletcher and Evans 2000, Bishop 2003, </a:t>
            </a:r>
            <a:r>
              <a:rPr lang="en-US" sz="2000" dirty="0" err="1" smtClean="0"/>
              <a:t>Simard</a:t>
            </a:r>
            <a:r>
              <a:rPr lang="en-US" sz="2000" dirty="0" smtClean="0"/>
              <a:t> 2010)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rising pitch accent shape</a:t>
            </a:r>
            <a:r>
              <a:rPr lang="en-US" sz="2800" dirty="0" smtClean="0"/>
              <a:t>  L+H* anchored to the focused word may also be used  </a:t>
            </a:r>
            <a:r>
              <a:rPr lang="en-US" sz="2000" dirty="0" smtClean="0"/>
              <a:t>(e.g. Bininj Gun-wok; Bishop 2003, Bishop and Fletcher 2005)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Intonational phrasing </a:t>
            </a:r>
            <a:r>
              <a:rPr lang="en-US" sz="2800" dirty="0" smtClean="0"/>
              <a:t>– focused element is also often realized as its own IP separated by a pause from following material in the same “clause” </a:t>
            </a:r>
            <a:r>
              <a:rPr lang="en-US" sz="2000" dirty="0" smtClean="0"/>
              <a:t>(e.g. Bishop 2003, </a:t>
            </a:r>
            <a:r>
              <a:rPr lang="en-US" sz="2000" dirty="0" err="1" smtClean="0"/>
              <a:t>Simard</a:t>
            </a:r>
            <a:r>
              <a:rPr lang="en-US" sz="2000" dirty="0" smtClean="0"/>
              <a:t> 2010, Fletcher in press, Ross 2011).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And because of  intonational phenomena  like this…</a:t>
            </a:r>
            <a:endParaRPr lang="en-US" sz="2400" dirty="0"/>
          </a:p>
        </p:txBody>
      </p:sp>
      <p:pic>
        <p:nvPicPr>
          <p:cNvPr id="7" name="Ajc16-multiverb.wav">
            <a:hlinkClick r:id="" action="ppaction://media"/>
          </p:cNvPr>
          <p:cNvPicPr>
            <a:picLocks noGrp="1" noRot="1" noChangeAspect="1"/>
          </p:cNvPicPr>
          <p:nvPr>
            <p:ph sz="half" idx="1"/>
            <a:wavAudioFile r:embed="rId1" name="Ajc16-multiverb.wav"/>
          </p:nvPr>
        </p:nvPicPr>
        <p:blipFill>
          <a:blip r:embed="rId5"/>
          <a:stretch>
            <a:fillRect/>
          </a:stretch>
        </p:blipFill>
        <p:spPr>
          <a:xfrm>
            <a:off x="2209800" y="1981200"/>
            <a:ext cx="249238" cy="249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1828800"/>
            <a:ext cx="441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Dalabon, Eastern Arnhem Land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2819400"/>
            <a:ext cx="6229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Bininj Gun-wok (</a:t>
            </a:r>
            <a:r>
              <a:rPr lang="en-US" dirty="0" err="1" smtClean="0"/>
              <a:t>Kundedjnjenghmi</a:t>
            </a:r>
            <a:r>
              <a:rPr lang="en-US" dirty="0" smtClean="0"/>
              <a:t> variety), </a:t>
            </a:r>
          </a:p>
          <a:p>
            <a:r>
              <a:rPr lang="en-US" dirty="0" smtClean="0"/>
              <a:t>  Eastern Arnhem Land</a:t>
            </a:r>
            <a:endParaRPr lang="en-US" dirty="0"/>
          </a:p>
        </p:txBody>
      </p:sp>
      <p:pic>
        <p:nvPicPr>
          <p:cNvPr id="14" name="T49_I16_043_SP2_0703.wav">
            <a:hlinkClick r:id="" action="ppaction://media"/>
          </p:cNvPr>
          <p:cNvPicPr>
            <a:picLocks noRot="1" noChangeAspect="1"/>
          </p:cNvPicPr>
          <p:nvPr>
            <a:wavAudioFile r:embed="rId2" name="T49_I16_043_SP2_0703.wav"/>
          </p:nvPr>
        </p:nvPicPr>
        <p:blipFill>
          <a:blip r:embed="rId5"/>
          <a:stretch>
            <a:fillRect/>
          </a:stretch>
        </p:blipFill>
        <p:spPr>
          <a:xfrm>
            <a:off x="2286000" y="4419600"/>
            <a:ext cx="249237" cy="2492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43434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Mawng</a:t>
            </a:r>
            <a:r>
              <a:rPr lang="en-US" dirty="0" smtClean="0"/>
              <a:t>, </a:t>
            </a:r>
            <a:r>
              <a:rPr lang="en-US" dirty="0" err="1" smtClean="0"/>
              <a:t>Goulburn</a:t>
            </a:r>
            <a:r>
              <a:rPr lang="en-US" dirty="0" smtClean="0"/>
              <a:t> Island</a:t>
            </a:r>
            <a:endParaRPr lang="en-US" dirty="0"/>
          </a:p>
        </p:txBody>
      </p:sp>
      <p:pic>
        <p:nvPicPr>
          <p:cNvPr id="13" name="jk12.wav">
            <a:hlinkClick r:id="" action="ppaction://media"/>
          </p:cNvPr>
          <p:cNvPicPr>
            <a:picLocks noRot="1" noChangeAspect="1"/>
          </p:cNvPicPr>
          <p:nvPr>
            <a:wavAudioFile r:embed="rId3" name="jk12.wav"/>
          </p:nvPr>
        </p:nvPicPr>
        <p:blipFill>
          <a:blip r:embed="rId5"/>
          <a:stretch>
            <a:fillRect/>
          </a:stretch>
        </p:blipFill>
        <p:spPr>
          <a:xfrm>
            <a:off x="2209800" y="3276600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Focus in </a:t>
            </a:r>
            <a:r>
              <a:rPr lang="en-US" sz="2400" dirty="0" err="1" smtClean="0"/>
              <a:t>Mawng</a:t>
            </a:r>
            <a:endParaRPr lang="en-US" sz="24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Experiment  was conducted to elicit contrastive or “corrective” focus through a scripted interaction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Interaction between word order: local and phrasal pitch range, pitch accent location &amp; realization, and intonational phrasing.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44958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/>
              <a:t>“Broad” focus</a:t>
            </a:r>
          </a:p>
        </p:txBody>
      </p:sp>
      <p:sp>
        <p:nvSpPr>
          <p:cNvPr id="23556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848600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“Statement style” </a:t>
            </a:r>
            <a:r>
              <a:rPr lang="en-US" sz="2400" dirty="0" err="1" smtClean="0"/>
              <a:t>intonaton</a:t>
            </a:r>
            <a:r>
              <a:rPr lang="en-US" sz="2400" dirty="0" smtClean="0"/>
              <a:t>, limited affect, narrow pitch range  “We call it puffer fish.”</a:t>
            </a:r>
          </a:p>
        </p:txBody>
      </p:sp>
      <p:pic>
        <p:nvPicPr>
          <p:cNvPr id="6" name="RS_Tape_121_NG_024_A_walmuri.wav">
            <a:hlinkClick r:id="" action="ppaction://media"/>
          </p:cNvPr>
          <p:cNvPicPr>
            <a:picLocks noRot="1" noChangeAspect="1"/>
          </p:cNvPicPr>
          <p:nvPr>
            <a:wavAudioFile r:embed="rId1" name="RS_Tape_121_NG_024_A_walmuri.wa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10600" y="1676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xampleA.tiff"/>
          <p:cNvPicPr>
            <a:picLocks noChangeAspect="1"/>
          </p:cNvPicPr>
          <p:nvPr/>
        </p:nvPicPr>
        <p:blipFill>
          <a:blip r:embed="rId5"/>
          <a:srcRect t="7195"/>
          <a:stretch>
            <a:fillRect/>
          </a:stretch>
        </p:blipFill>
        <p:spPr>
          <a:xfrm>
            <a:off x="1600199" y="1905000"/>
            <a:ext cx="6651551" cy="451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3429000" y="-228600"/>
            <a:ext cx="52578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  </a:t>
            </a:r>
            <a:r>
              <a:rPr lang="en-US" sz="2400" dirty="0" smtClean="0"/>
              <a:t>First part of response</a:t>
            </a:r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2819400" cy="1371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“Correction” context a. Major pitch movement on “call”    - target word (object) is realized in reduced range</a:t>
            </a:r>
          </a:p>
        </p:txBody>
      </p:sp>
      <p:pic>
        <p:nvPicPr>
          <p:cNvPr id="5" name="RS_Tape_121_NN_041_B_walmuri.wav">
            <a:hlinkClick r:id="" action="ppaction://media"/>
          </p:cNvPr>
          <p:cNvPicPr>
            <a:picLocks noRot="1" noChangeAspect="1"/>
          </p:cNvPicPr>
          <p:nvPr>
            <a:wavAudioFile r:embed="rId1" name="RS_Tape_121_NN_041_B_walmuri.wa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9600" y="1828800"/>
            <a:ext cx="39528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xampleB.tiff"/>
          <p:cNvPicPr>
            <a:picLocks noChangeAspect="1"/>
          </p:cNvPicPr>
          <p:nvPr/>
        </p:nvPicPr>
        <p:blipFill>
          <a:blip r:embed="rId5"/>
          <a:srcRect l="17717" t="7975"/>
          <a:stretch>
            <a:fillRect/>
          </a:stretch>
        </p:blipFill>
        <p:spPr>
          <a:xfrm>
            <a:off x="3047999" y="1371600"/>
            <a:ext cx="5364385" cy="466458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00800" y="4267200"/>
            <a:ext cx="3200400" cy="830997"/>
            <a:chOff x="5791200" y="4572000"/>
            <a:chExt cx="3200400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705600" y="4572000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target word (object) 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rot="10800000" flipV="1">
              <a:off x="5791200" y="5029200"/>
              <a:ext cx="6858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3" name="Straight Arrow Connector 12"/>
          <p:cNvCxnSpPr/>
          <p:nvPr/>
        </p:nvCxnSpPr>
        <p:spPr bwMode="auto">
          <a:xfrm>
            <a:off x="4343400" y="51816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733800" y="5257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Unaccented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3124200" y="-152400"/>
            <a:ext cx="5715000" cy="1143000"/>
          </a:xfrm>
        </p:spPr>
        <p:txBody>
          <a:bodyPr/>
          <a:lstStyle/>
          <a:p>
            <a:pPr algn="ctr" eaLnBrk="1" hangingPunct="1"/>
            <a:r>
              <a:rPr lang="en-US" sz="2400" dirty="0" smtClean="0"/>
              <a:t>Typical Pattern  - Corrective focus</a:t>
            </a:r>
          </a:p>
        </p:txBody>
      </p:sp>
      <p:sp>
        <p:nvSpPr>
          <p:cNvPr id="27652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3429000" cy="11430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“Correction” context </a:t>
            </a:r>
            <a:r>
              <a:rPr lang="en-US" sz="2000" dirty="0" err="1" smtClean="0"/>
              <a:t>b</a:t>
            </a:r>
            <a:r>
              <a:rPr lang="en-US" sz="2000" dirty="0" smtClean="0"/>
              <a:t>. Focus word </a:t>
            </a:r>
            <a:r>
              <a:rPr lang="en-US" sz="2000" b="1" dirty="0" smtClean="0"/>
              <a:t>fronted</a:t>
            </a:r>
            <a:r>
              <a:rPr lang="en-US" sz="2000" dirty="0" smtClean="0"/>
              <a:t>, also receives highest pitch peak, and/ or realized as a separate IP</a:t>
            </a:r>
          </a:p>
        </p:txBody>
      </p:sp>
      <p:pic>
        <p:nvPicPr>
          <p:cNvPr id="6" name="RS_Tape_121_NN_029_C_alngkat.wav">
            <a:hlinkClick r:id="" action="ppaction://media"/>
          </p:cNvPr>
          <p:cNvPicPr>
            <a:picLocks noRot="1" noChangeAspect="1"/>
          </p:cNvPicPr>
          <p:nvPr>
            <a:wavAudioFile r:embed="rId1" name="RS_Tape_121_NN_029_C_alngkat.wa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ExampleC.tiff"/>
          <p:cNvPicPr>
            <a:picLocks noChangeAspect="1"/>
          </p:cNvPicPr>
          <p:nvPr/>
        </p:nvPicPr>
        <p:blipFill>
          <a:blip r:embed="rId4"/>
          <a:srcRect l="18602" t="9115" r="15945"/>
          <a:stretch>
            <a:fillRect/>
          </a:stretch>
        </p:blipFill>
        <p:spPr>
          <a:xfrm>
            <a:off x="3429000" y="838200"/>
            <a:ext cx="5105400" cy="55118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71600" y="3733800"/>
            <a:ext cx="3276600" cy="1200328"/>
            <a:chOff x="304800" y="3657600"/>
            <a:chExt cx="3276600" cy="1200328"/>
          </a:xfrm>
        </p:grpSpPr>
        <p:sp>
          <p:nvSpPr>
            <p:cNvPr id="8" name="TextBox 7"/>
            <p:cNvSpPr txBox="1"/>
            <p:nvPr/>
          </p:nvSpPr>
          <p:spPr>
            <a:xfrm>
              <a:off x="304800" y="3657600"/>
              <a:ext cx="20574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Fronted (object) target word 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981200" y="4419600"/>
              <a:ext cx="1600200" cy="38100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457200" y="51054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Good example of Word-initial accentual prominence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2800" y="4419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Pitch range compression of following material 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Neutral context   - “broad focus”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1295400"/>
            <a:ext cx="2057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Nouns</a:t>
            </a:r>
            <a:r>
              <a:rPr lang="en-US" sz="2000" dirty="0" smtClean="0">
                <a:solidFill>
                  <a:schemeClr val="accent2"/>
                </a:solidFill>
              </a:rPr>
              <a:t> &amp; VP  “tokens” utterance final – attract a </a:t>
            </a:r>
            <a:r>
              <a:rPr lang="en-US" sz="2000" b="1" dirty="0" smtClean="0">
                <a:solidFill>
                  <a:schemeClr val="accent2"/>
                </a:solidFill>
              </a:rPr>
              <a:t>penultimate</a:t>
            </a:r>
            <a:r>
              <a:rPr lang="en-US" sz="2000" dirty="0" smtClean="0">
                <a:solidFill>
                  <a:schemeClr val="accent2"/>
                </a:solidFill>
              </a:rPr>
              <a:t> pitch accent.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Often realized as separate minor intonational phrase.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Clear differences between VP and </a:t>
            </a:r>
            <a:r>
              <a:rPr lang="en-US" sz="2000" dirty="0" smtClean="0">
                <a:solidFill>
                  <a:srgbClr val="FF6600"/>
                </a:solidFill>
              </a:rPr>
              <a:t>Nouns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685800" y="2057400"/>
          <a:ext cx="6172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33800" y="6019800"/>
            <a:ext cx="180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Separate 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6019800"/>
            <a:ext cx="13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IP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2844" y="3744850"/>
            <a:ext cx="48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066800"/>
            <a:ext cx="527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phrasal, declarative intonation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7010400" cy="1143000"/>
          </a:xfrm>
        </p:spPr>
        <p:txBody>
          <a:bodyPr/>
          <a:lstStyle/>
          <a:p>
            <a:pPr algn="ctr"/>
            <a:r>
              <a:rPr lang="en-US" sz="2400" dirty="0" smtClean="0"/>
              <a:t>“We don’t CALL it stonefish.”</a:t>
            </a:r>
            <a:endParaRPr lang="en-US" sz="2400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609600" y="1676400"/>
          <a:ext cx="5562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57400" y="6019800"/>
            <a:ext cx="13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IP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019800"/>
            <a:ext cx="180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IP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962400"/>
            <a:ext cx="48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</a:t>
            </a:r>
            <a:endParaRPr lang="en-US" dirty="0"/>
          </a:p>
        </p:txBody>
      </p:sp>
      <p:pic>
        <p:nvPicPr>
          <p:cNvPr id="12" name="Picture 11" descr="B-noun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943600" y="838200"/>
            <a:ext cx="2743200" cy="2743200"/>
          </a:xfrm>
          <a:prstGeom prst="rect">
            <a:avLst/>
          </a:prstGeom>
        </p:spPr>
      </p:pic>
      <p:pic>
        <p:nvPicPr>
          <p:cNvPr id="13" name="Picture 12" descr="B-verb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943600" y="3505200"/>
            <a:ext cx="2971800" cy="297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43800" y="14478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**(</a:t>
            </a:r>
            <a:r>
              <a:rPr lang="en-US" sz="1600" dirty="0" err="1" smtClean="0"/>
              <a:t>p</a:t>
            </a:r>
            <a:r>
              <a:rPr lang="en-US" sz="1600" dirty="0" smtClean="0"/>
              <a:t>&lt;0.001)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924800" y="4267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95600" y="1295400"/>
            <a:ext cx="180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word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9906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Suppressed pitch </a:t>
            </a:r>
            <a:r>
              <a:rPr lang="en-US" sz="2000" dirty="0" err="1" smtClean="0"/>
              <a:t>topline</a:t>
            </a:r>
            <a:r>
              <a:rPr lang="en-US" sz="2000" dirty="0" smtClean="0"/>
              <a:t> – HiF0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819400" y="1905000"/>
            <a:ext cx="4876800" cy="4191000"/>
            <a:chOff x="2819400" y="1905000"/>
            <a:chExt cx="4876800" cy="419100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7239000" y="1905000"/>
              <a:ext cx="457200" cy="38100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Rectangle 18"/>
            <p:cNvSpPr/>
            <p:nvPr/>
          </p:nvSpPr>
          <p:spPr bwMode="auto">
            <a:xfrm>
              <a:off x="2819400" y="1905000"/>
              <a:ext cx="1676400" cy="4191000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86400" y="1143000"/>
            <a:ext cx="51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“We call it PUFFER FISH.”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105400"/>
            <a:ext cx="5562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62673"/>
                </a:solidFill>
              </a:rPr>
              <a:t>Fronted </a:t>
            </a:r>
            <a:r>
              <a:rPr lang="en-US" dirty="0" smtClean="0"/>
              <a:t>verbs and nouns in their own  IP, </a:t>
            </a:r>
            <a:r>
              <a:rPr lang="en-US" dirty="0" err="1" smtClean="0"/>
              <a:t>realised</a:t>
            </a:r>
            <a:r>
              <a:rPr lang="en-US" dirty="0" smtClean="0"/>
              <a:t> in expanded pitch range</a:t>
            </a:r>
          </a:p>
          <a:p>
            <a:r>
              <a:rPr lang="en-US" dirty="0" smtClean="0"/>
              <a:t>“prosodic dislocation”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762000" y="1219200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4343400"/>
            <a:ext cx="13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IP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343400"/>
            <a:ext cx="180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590800"/>
            <a:ext cx="48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981200" y="990600"/>
            <a:ext cx="3657600" cy="3048000"/>
            <a:chOff x="1981200" y="990600"/>
            <a:chExt cx="3657600" cy="304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981200" y="1981200"/>
              <a:ext cx="1676400" cy="1981200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648200" y="990600"/>
              <a:ext cx="990600" cy="3048000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2" name="Picture 11" descr="Tonal Space - 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0" y="1295400"/>
            <a:ext cx="3048000" cy="30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48600" y="1981200"/>
            <a:ext cx="68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***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696200" y="2590800"/>
            <a:ext cx="5334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705600" y="4572000"/>
            <a:ext cx="2246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Pitch range suppression of following IP, also in verbs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77000" y="990600"/>
            <a:ext cx="169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Noun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00" y="1447800"/>
            <a:ext cx="51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Implications</a:t>
            </a:r>
            <a:endParaRPr lang="en-US" sz="2400" dirty="0"/>
          </a:p>
        </p:txBody>
      </p:sp>
      <p:sp>
        <p:nvSpPr>
          <p:cNvPr id="46085" name="Content Placeholder 2"/>
          <p:cNvSpPr>
            <a:spLocks/>
          </p:cNvSpPr>
          <p:nvPr/>
        </p:nvSpPr>
        <p:spPr bwMode="auto">
          <a:xfrm>
            <a:off x="381000" y="1219200"/>
            <a:ext cx="853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n-lt"/>
              </a:rPr>
              <a:t>Similar strategies to those employed in other “free” word order  languages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n-lt"/>
              </a:rPr>
              <a:t>Syntactic fronting - intonational phrasing, possible variable pitch accent realization (LH* </a:t>
            </a:r>
            <a:r>
              <a:rPr lang="en-US" sz="2800" dirty="0" err="1" smtClean="0">
                <a:latin typeface="+mn-lt"/>
              </a:rPr>
              <a:t>vs</a:t>
            </a:r>
            <a:r>
              <a:rPr lang="en-US" sz="2800" dirty="0" smtClean="0">
                <a:latin typeface="+mn-lt"/>
              </a:rPr>
              <a:t> H*) 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latin typeface="+mn-lt"/>
              </a:rPr>
              <a:t>Consistent</a:t>
            </a:r>
            <a:r>
              <a:rPr lang="en-US" sz="2800" dirty="0" smtClean="0">
                <a:latin typeface="+mn-lt"/>
              </a:rPr>
              <a:t> pitch range / register manipulation, not unlike the register manipulations that are observed in radically different languages e.g. tone languages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n-lt"/>
              </a:rPr>
              <a:t>Similar to polar/”</a:t>
            </a:r>
            <a:r>
              <a:rPr lang="en-US" sz="2800" dirty="0" err="1" smtClean="0">
                <a:latin typeface="+mn-lt"/>
              </a:rPr>
              <a:t>Wh</a:t>
            </a:r>
            <a:r>
              <a:rPr lang="en-US" sz="2800" dirty="0" smtClean="0">
                <a:latin typeface="+mn-lt"/>
              </a:rPr>
              <a:t>” – questions, imperatives etc minus prosodic dislocation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n-lt"/>
              </a:rPr>
              <a:t>Nouns are special – often missing in        conversational discourse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en-US" sz="28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en-US" sz="28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de-DE" sz="2800" dirty="0" smtClean="0">
              <a:latin typeface="+mn-lt"/>
              <a:ea typeface="SimSun" charset="-122"/>
              <a:cs typeface="SimSun" charset="-122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de-DE" sz="2000" dirty="0" smtClean="0">
              <a:latin typeface="+mn-lt"/>
              <a:ea typeface="SimSun" charset="-122"/>
              <a:cs typeface="SimSun" charset="-122"/>
            </a:endParaRPr>
          </a:p>
          <a:p>
            <a:pPr eaLnBrk="1" hangingPunct="1">
              <a:lnSpc>
                <a:spcPct val="90000"/>
              </a:lnSpc>
            </a:pPr>
            <a:endParaRPr lang="de-DE" sz="2000" dirty="0" smtClean="0">
              <a:ea typeface="SimSun" charset="-122"/>
              <a:cs typeface="SimSun" charset="-122"/>
            </a:endParaRPr>
          </a:p>
          <a:p>
            <a:pPr eaLnBrk="1" hangingPunct="1">
              <a:lnSpc>
                <a:spcPct val="90000"/>
              </a:lnSpc>
            </a:pPr>
            <a:endParaRPr lang="de-DE" sz="2000" dirty="0" smtClean="0">
              <a:ea typeface="SimSun" charset="-122"/>
              <a:cs typeface="SimSun" charset="-122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marL="342900" indent="-342900">
              <a:buFont typeface="Times" charset="0"/>
              <a:buChar char="•"/>
            </a:pPr>
            <a:endParaRPr lang="en-US" sz="2000" dirty="0" smtClean="0"/>
          </a:p>
          <a:p>
            <a:pPr marL="342900" indent="-342900">
              <a:buFont typeface="Times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57912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The story so far….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3240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Arial" pitchFamily="-109" charset="0"/>
              <a:buChar char="•"/>
            </a:pP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Fewer “tones”   i.e. fewer intonational pitch accent shapes compared to Germanic languages, e.g. German, Dutch, English but there is intonational variation!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Arial" pitchFamily="-109" charset="0"/>
              <a:buChar char="•"/>
            </a:pP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Distinctive plateau and “stylized” high tunes in narrative discourse  </a:t>
            </a:r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(also Round 2010, Kayardild, </a:t>
            </a:r>
            <a:r>
              <a:rPr lang="en-US" sz="2000" dirty="0" err="1" smtClean="0">
                <a:ea typeface="ＭＳ Ｐゴシック" pitchFamily="-109" charset="-128"/>
                <a:cs typeface="ＭＳ Ｐゴシック" pitchFamily="-109" charset="-128"/>
              </a:rPr>
              <a:t>Simard</a:t>
            </a:r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 2010, </a:t>
            </a:r>
            <a:r>
              <a:rPr lang="en-US" sz="2000" dirty="0" err="1" smtClean="0">
                <a:ea typeface="ＭＳ Ｐゴシック" pitchFamily="-109" charset="-128"/>
                <a:cs typeface="ＭＳ Ｐゴシック" pitchFamily="-109" charset="-128"/>
              </a:rPr>
              <a:t>Jaminjung</a:t>
            </a:r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)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Arial" pitchFamily="-109" charset="0"/>
              <a:buChar char="•"/>
            </a:pP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Importance of phrasing, and</a:t>
            </a:r>
            <a:r>
              <a:rPr lang="en-US" sz="2800" b="1" dirty="0" smtClean="0">
                <a:ea typeface="ＭＳ Ｐゴシック" pitchFamily="-109" charset="-128"/>
                <a:cs typeface="ＭＳ Ｐゴシック" pitchFamily="-109" charset="-128"/>
              </a:rPr>
              <a:t> pitch range manipulation</a:t>
            </a:r>
            <a:endParaRPr lang="en-US" sz="2400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Arial" pitchFamily="-109" charset="0"/>
              <a:buChar char="•"/>
            </a:pP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Traditional intonational functions: modality, phrasing and discourse segmentation, and focus marking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None/>
            </a:pPr>
            <a:endParaRPr lang="en-US" sz="2800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Arial" pitchFamily="-109" charset="0"/>
              <a:buChar char="•"/>
            </a:pPr>
            <a:endParaRPr lang="en-US" sz="2800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None/>
            </a:pPr>
            <a:endParaRPr lang="en-US" sz="2800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Arial" pitchFamily="-109" charset="0"/>
              <a:buChar char="•"/>
            </a:pPr>
            <a:endParaRPr lang="en-US" sz="2400" dirty="0" smtClean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eaLnBrk="1" hangingPunct="1">
              <a:lnSpc>
                <a:spcPct val="80000"/>
              </a:lnSpc>
              <a:buFont typeface="Wingdings" pitchFamily="-109" charset="2"/>
              <a:buNone/>
            </a:pPr>
            <a:r>
              <a:rPr lang="en-US" sz="24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66800" y="4953000"/>
            <a:ext cx="77724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32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76200"/>
            <a:ext cx="6400800" cy="685800"/>
          </a:xfrm>
        </p:spPr>
        <p:txBody>
          <a:bodyPr/>
          <a:lstStyle/>
          <a:p>
            <a:r>
              <a:rPr lang="en-US" sz="2400" dirty="0" smtClean="0"/>
              <a:t>Speaker attitude – paralinguistic effects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Pitch register shifts, story telling, reported speech </a:t>
            </a:r>
          </a:p>
          <a:p>
            <a:r>
              <a:rPr lang="en-US" sz="2800" dirty="0" smtClean="0"/>
              <a:t>Use of other features besides F0, particularly in story telling, narrative discourse</a:t>
            </a:r>
          </a:p>
          <a:p>
            <a:r>
              <a:rPr lang="en-US" sz="2800" dirty="0" smtClean="0"/>
              <a:t>Voice quality modification</a:t>
            </a:r>
          </a:p>
          <a:p>
            <a:r>
              <a:rPr lang="en-US" sz="2800" dirty="0" smtClean="0"/>
              <a:t>…but that’s another story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5FAD11B8-DCE2-FA49-BEAD-DD28A9F9DE55}" type="slidenum">
              <a:rPr lang="en-US"/>
              <a:pPr/>
              <a:t>5</a:t>
            </a:fld>
            <a:endParaRPr lang="en-US"/>
          </a:p>
        </p:txBody>
      </p:sp>
      <p:pic>
        <p:nvPicPr>
          <p:cNvPr id="34818" name="Picture 2" descr="Australian Map Pama-nonPa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81000"/>
            <a:ext cx="4627563" cy="4838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00475E"/>
              </a:gs>
            </a:gsLst>
            <a:lin ang="0" scaled="1"/>
          </a:gradFill>
          <a:ln w="412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6324600"/>
            <a:ext cx="7162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Garamond" charset="0"/>
              </a:rPr>
              <a:t>Adapted </a:t>
            </a:r>
            <a:r>
              <a:rPr lang="en-US" sz="1400" dirty="0">
                <a:solidFill>
                  <a:srgbClr val="000000"/>
                </a:solidFill>
                <a:latin typeface="Garamond" charset="0"/>
              </a:rPr>
              <a:t>from:</a:t>
            </a:r>
            <a:r>
              <a:rPr lang="en-US" sz="1400" dirty="0" smtClean="0">
                <a:solidFill>
                  <a:srgbClr val="000000"/>
                </a:solidFill>
                <a:latin typeface="Garamond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Garamond" charset="0"/>
              </a:rPr>
              <a:t>Stoakes</a:t>
            </a:r>
            <a:r>
              <a:rPr lang="en-US" sz="1400" dirty="0" smtClean="0">
                <a:solidFill>
                  <a:srgbClr val="000000"/>
                </a:solidFill>
                <a:latin typeface="Garamond" charset="0"/>
              </a:rPr>
              <a:t> et al. (2007); Evans</a:t>
            </a:r>
            <a:r>
              <a:rPr lang="en-US" sz="1400" dirty="0">
                <a:solidFill>
                  <a:srgbClr val="000000"/>
                </a:solidFill>
                <a:latin typeface="Garamond" charset="0"/>
              </a:rPr>
              <a:t>, N. (1995</a:t>
            </a:r>
            <a:r>
              <a:rPr lang="en-US" sz="1400" dirty="0" smtClean="0">
                <a:solidFill>
                  <a:srgbClr val="000000"/>
                </a:solidFill>
                <a:latin typeface="Garamond" charset="0"/>
              </a:rPr>
              <a:t>)</a:t>
            </a:r>
            <a:endParaRPr lang="en-US" sz="1400" i="1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81000" y="914400"/>
            <a:ext cx="4267200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Bininj </a:t>
            </a:r>
            <a:r>
              <a:rPr lang="en-US" sz="2000" b="1" dirty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Gun-</a:t>
            </a:r>
            <a:r>
              <a:rPr lang="en-US" sz="20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Wok </a:t>
            </a:r>
            <a:r>
              <a:rPr lang="en-US" sz="16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(Non </a:t>
            </a:r>
            <a:r>
              <a:rPr lang="en-US" sz="1600" b="1" dirty="0" err="1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Pama-Nyungan</a:t>
            </a:r>
            <a:r>
              <a:rPr lang="en-US" sz="16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en-US" sz="1600" b="1" dirty="0" err="1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Gunwinyguan</a:t>
            </a:r>
            <a:r>
              <a:rPr lang="en-US" sz="16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defTabSz="762000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&gt; 2000 speakers (dialect chain)</a:t>
            </a:r>
          </a:p>
          <a:p>
            <a:pPr defTabSz="762000" eaLnBrk="0" hangingPunct="0">
              <a:spcBef>
                <a:spcPct val="50000"/>
              </a:spcBef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388100" y="642938"/>
            <a:ext cx="355600" cy="4699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09600" y="838200"/>
            <a:ext cx="6088063" cy="4870450"/>
            <a:chOff x="404" y="405"/>
            <a:chExt cx="3835" cy="306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4" y="405"/>
              <a:ext cx="3835" cy="2767"/>
              <a:chOff x="404" y="405"/>
              <a:chExt cx="3835" cy="2767"/>
            </a:xfrm>
          </p:grpSpPr>
          <p:sp>
            <p:nvSpPr>
              <p:cNvPr id="34824" name="Line 8"/>
              <p:cNvSpPr>
                <a:spLocks noChangeShapeType="1"/>
              </p:cNvSpPr>
              <p:nvPr/>
            </p:nvSpPr>
            <p:spPr bwMode="auto">
              <a:xfrm flipV="1">
                <a:off x="404" y="405"/>
                <a:ext cx="3611" cy="746"/>
              </a:xfrm>
              <a:prstGeom prst="line">
                <a:avLst/>
              </a:prstGeom>
              <a:noFill/>
              <a:ln w="9525">
                <a:solidFill>
                  <a:srgbClr val="9A8013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5" name="Line 9"/>
              <p:cNvSpPr>
                <a:spLocks noChangeShapeType="1"/>
              </p:cNvSpPr>
              <p:nvPr/>
            </p:nvSpPr>
            <p:spPr bwMode="auto">
              <a:xfrm flipV="1">
                <a:off x="2112" y="701"/>
                <a:ext cx="2127" cy="2083"/>
              </a:xfrm>
              <a:prstGeom prst="line">
                <a:avLst/>
              </a:prstGeom>
              <a:noFill/>
              <a:ln w="9525">
                <a:solidFill>
                  <a:srgbClr val="9A8013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6" name="Line 10"/>
              <p:cNvSpPr>
                <a:spLocks noChangeShapeType="1"/>
              </p:cNvSpPr>
              <p:nvPr/>
            </p:nvSpPr>
            <p:spPr bwMode="auto">
              <a:xfrm flipV="1">
                <a:off x="584" y="701"/>
                <a:ext cx="3431" cy="2471"/>
              </a:xfrm>
              <a:prstGeom prst="line">
                <a:avLst/>
              </a:prstGeom>
              <a:noFill/>
              <a:ln w="9525">
                <a:solidFill>
                  <a:srgbClr val="9A8013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7" name="Line 11"/>
              <p:cNvSpPr>
                <a:spLocks noChangeShapeType="1"/>
              </p:cNvSpPr>
              <p:nvPr/>
            </p:nvSpPr>
            <p:spPr bwMode="auto">
              <a:xfrm flipV="1">
                <a:off x="2432" y="413"/>
                <a:ext cx="1807" cy="738"/>
              </a:xfrm>
              <a:prstGeom prst="line">
                <a:avLst/>
              </a:prstGeom>
              <a:noFill/>
              <a:ln w="9525">
                <a:solidFill>
                  <a:srgbClr val="9A8013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404" y="1151"/>
              <a:ext cx="2046" cy="2322"/>
              <a:chOff x="404" y="1151"/>
              <a:chExt cx="2046" cy="2322"/>
            </a:xfrm>
          </p:grpSpPr>
          <p:pic>
            <p:nvPicPr>
              <p:cNvPr id="34829" name="Picture 1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4" y="1151"/>
                <a:ext cx="2028" cy="2322"/>
              </a:xfrm>
              <a:prstGeom prst="rect">
                <a:avLst/>
              </a:prstGeom>
              <a:noFill/>
              <a:ln w="28575">
                <a:solidFill>
                  <a:srgbClr val="CCFFCC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50000"/>
                  </a:schemeClr>
                </a:outerShdw>
              </a:effectLst>
            </p:spPr>
          </p:pic>
          <p:sp>
            <p:nvSpPr>
              <p:cNvPr id="34830" name="Freeform 14"/>
              <p:cNvSpPr>
                <a:spLocks/>
              </p:cNvSpPr>
              <p:nvPr/>
            </p:nvSpPr>
            <p:spPr bwMode="auto">
              <a:xfrm>
                <a:off x="768" y="1872"/>
                <a:ext cx="1682" cy="1539"/>
              </a:xfrm>
              <a:custGeom>
                <a:avLst/>
                <a:gdLst/>
                <a:ahLst/>
                <a:cxnLst>
                  <a:cxn ang="0">
                    <a:pos x="1565" y="161"/>
                  </a:cxn>
                  <a:cxn ang="0">
                    <a:pos x="1133" y="65"/>
                  </a:cxn>
                  <a:cxn ang="0">
                    <a:pos x="443" y="125"/>
                  </a:cxn>
                  <a:cxn ang="0">
                    <a:pos x="461" y="815"/>
                  </a:cxn>
                  <a:cxn ang="0">
                    <a:pos x="29" y="1439"/>
                  </a:cxn>
                  <a:cxn ang="0">
                    <a:pos x="635" y="1415"/>
                  </a:cxn>
                  <a:cxn ang="0">
                    <a:pos x="593" y="1181"/>
                  </a:cxn>
                  <a:cxn ang="0">
                    <a:pos x="937" y="604"/>
                  </a:cxn>
                  <a:cxn ang="0">
                    <a:pos x="1577" y="440"/>
                  </a:cxn>
                  <a:cxn ang="0">
                    <a:pos x="1565" y="161"/>
                  </a:cxn>
                </a:cxnLst>
                <a:rect l="0" t="0" r="r" b="b"/>
                <a:pathLst>
                  <a:path w="1682" h="1539">
                    <a:moveTo>
                      <a:pt x="1565" y="161"/>
                    </a:moveTo>
                    <a:cubicBezTo>
                      <a:pt x="1491" y="99"/>
                      <a:pt x="1320" y="71"/>
                      <a:pt x="1133" y="65"/>
                    </a:cubicBezTo>
                    <a:cubicBezTo>
                      <a:pt x="946" y="59"/>
                      <a:pt x="555" y="0"/>
                      <a:pt x="443" y="125"/>
                    </a:cubicBezTo>
                    <a:cubicBezTo>
                      <a:pt x="331" y="250"/>
                      <a:pt x="530" y="596"/>
                      <a:pt x="461" y="815"/>
                    </a:cubicBezTo>
                    <a:cubicBezTo>
                      <a:pt x="392" y="1034"/>
                      <a:pt x="0" y="1339"/>
                      <a:pt x="29" y="1439"/>
                    </a:cubicBezTo>
                    <a:cubicBezTo>
                      <a:pt x="58" y="1539"/>
                      <a:pt x="541" y="1458"/>
                      <a:pt x="635" y="1415"/>
                    </a:cubicBezTo>
                    <a:cubicBezTo>
                      <a:pt x="729" y="1372"/>
                      <a:pt x="543" y="1316"/>
                      <a:pt x="593" y="1181"/>
                    </a:cubicBezTo>
                    <a:cubicBezTo>
                      <a:pt x="643" y="1046"/>
                      <a:pt x="773" y="727"/>
                      <a:pt x="937" y="604"/>
                    </a:cubicBezTo>
                    <a:cubicBezTo>
                      <a:pt x="1101" y="481"/>
                      <a:pt x="1472" y="514"/>
                      <a:pt x="1577" y="440"/>
                    </a:cubicBezTo>
                    <a:cubicBezTo>
                      <a:pt x="1682" y="366"/>
                      <a:pt x="1635" y="217"/>
                      <a:pt x="1565" y="161"/>
                    </a:cubicBezTo>
                    <a:close/>
                  </a:path>
                </a:pathLst>
              </a:custGeom>
              <a:solidFill>
                <a:srgbClr val="33CCCC">
                  <a:alpha val="30000"/>
                </a:srgbClr>
              </a:solidFill>
              <a:ln w="28575" cmpd="sng">
                <a:solidFill>
                  <a:srgbClr val="9A8013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2286000" y="4876800"/>
            <a:ext cx="2134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Dalabon</a:t>
            </a:r>
          </a:p>
          <a:p>
            <a:r>
              <a:rPr lang="en-US" sz="16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Non </a:t>
            </a:r>
            <a:r>
              <a:rPr lang="en-US" sz="1600" b="1" dirty="0" err="1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Pama-Nyungan</a:t>
            </a:r>
            <a:endParaRPr lang="en-US" sz="1600" b="1" dirty="0" smtClean="0">
              <a:solidFill>
                <a:srgbClr val="3C8C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r>
              <a:rPr lang="en-US" sz="16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Gunwinyguan</a:t>
            </a:r>
            <a:r>
              <a:rPr lang="en-US" sz="1600" b="1" dirty="0" smtClean="0">
                <a:solidFill>
                  <a:srgbClr val="3C8C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5791200"/>
            <a:ext cx="434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3C8C93"/>
                </a:solidFill>
              </a:rPr>
              <a:t>Severely endangered &lt; 10 speakers</a:t>
            </a:r>
          </a:p>
          <a:p>
            <a:endParaRPr lang="en-US" sz="1800" b="1" dirty="0">
              <a:solidFill>
                <a:srgbClr val="3C8C93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590800" y="3962400"/>
            <a:ext cx="914400" cy="914400"/>
          </a:xfrm>
          <a:prstGeom prst="ellipse">
            <a:avLst/>
          </a:prstGeom>
          <a:solidFill>
            <a:schemeClr val="accent1">
              <a:lumMod val="50000"/>
              <a:alpha val="55000"/>
            </a:schemeClr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54745" y="5181600"/>
            <a:ext cx="4289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Pitjantjatjara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Pama-nyungan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fam.)</a:t>
            </a:r>
          </a:p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Western Desert language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6200000" flipV="1">
            <a:off x="4914901" y="3771901"/>
            <a:ext cx="2438399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953000" y="5943600"/>
            <a:ext cx="288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3C8C93"/>
                </a:solidFill>
              </a:rPr>
              <a:t>Around 3000 speakers</a:t>
            </a:r>
            <a:endParaRPr lang="en-US" sz="1800" b="1" dirty="0">
              <a:solidFill>
                <a:srgbClr val="3C8C93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sz="2400" dirty="0" smtClean="0"/>
              <a:t>The challenges..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876800"/>
          </a:xfrm>
        </p:spPr>
        <p:txBody>
          <a:bodyPr/>
          <a:lstStyle/>
          <a:p>
            <a:r>
              <a:rPr lang="en-US" sz="2800" dirty="0" smtClean="0"/>
              <a:t>On-going challenge of teasing apart word-level and phrase-level stress</a:t>
            </a:r>
          </a:p>
          <a:p>
            <a:r>
              <a:rPr lang="en-US" sz="2800" dirty="0" smtClean="0"/>
              <a:t>Variability  - some Australian languages are probably more “phrasal”, some more “accentual”</a:t>
            </a:r>
          </a:p>
          <a:p>
            <a:r>
              <a:rPr lang="en-US" sz="2800" dirty="0" smtClean="0"/>
              <a:t>Varying evidence that there are consistent cues to accentual prominence beyond pitch – implications for lexical prosody</a:t>
            </a:r>
          </a:p>
          <a:p>
            <a:r>
              <a:rPr lang="en-US" sz="2800" dirty="0" smtClean="0"/>
              <a:t>AM framework can accommodate variation  </a:t>
            </a:r>
            <a:r>
              <a:rPr lang="en-US" sz="1800" dirty="0" smtClean="0"/>
              <a:t>(e.g. Hualde 2006, Ladd 2008, Beckman and Venditti 2010)</a:t>
            </a:r>
          </a:p>
          <a:p>
            <a:r>
              <a:rPr lang="en-US" sz="2800" dirty="0" smtClean="0"/>
              <a:t>Look beyond F0</a:t>
            </a:r>
          </a:p>
          <a:p>
            <a:pPr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sz="2400" dirty="0" smtClean="0"/>
              <a:t>The challenges..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8768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Importance of </a:t>
            </a:r>
            <a:r>
              <a:rPr lang="en-US" sz="2800" dirty="0" err="1" smtClean="0">
                <a:ea typeface="ＭＳ Ｐゴシック" pitchFamily="-109" charset="-128"/>
                <a:cs typeface="ＭＳ Ｐゴシック" pitchFamily="-109" charset="-128"/>
              </a:rPr>
              <a:t>analysing</a:t>
            </a: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 different genres, including interactive discourse as well as narratives, controlled elicited materials etc.</a:t>
            </a:r>
          </a:p>
          <a:p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What about perception and processing?</a:t>
            </a:r>
          </a:p>
          <a:p>
            <a:r>
              <a:rPr lang="en-US" sz="2800" dirty="0" smtClean="0"/>
              <a:t>To be continued…</a:t>
            </a:r>
          </a:p>
          <a:p>
            <a:pPr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Acknowledgements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Our language consultants</a:t>
            </a:r>
          </a:p>
          <a:p>
            <a:r>
              <a:rPr lang="en-US" sz="2800" dirty="0" smtClean="0"/>
              <a:t>Nick Evans, Ruth Singer, </a:t>
            </a:r>
            <a:r>
              <a:rPr lang="en-US" sz="2800" dirty="0" err="1" smtClean="0"/>
              <a:t>Marija</a:t>
            </a:r>
            <a:r>
              <a:rPr lang="en-US" sz="2800" dirty="0" smtClean="0"/>
              <a:t> </a:t>
            </a:r>
            <a:r>
              <a:rPr lang="en-US" sz="2800" dirty="0" err="1" smtClean="0"/>
              <a:t>Tabain</a:t>
            </a:r>
            <a:r>
              <a:rPr lang="en-US" sz="2800" dirty="0" smtClean="0"/>
              <a:t>, Andy Butcher, Debbie </a:t>
            </a:r>
            <a:r>
              <a:rPr lang="en-US" sz="2800" dirty="0" err="1" smtClean="0"/>
              <a:t>Loakes</a:t>
            </a:r>
            <a:r>
              <a:rPr lang="en-US" sz="2800" dirty="0" smtClean="0"/>
              <a:t>, </a:t>
            </a:r>
            <a:r>
              <a:rPr lang="en-US" sz="2800" dirty="0" err="1" smtClean="0"/>
              <a:t>Hywel</a:t>
            </a:r>
            <a:r>
              <a:rPr lang="en-US" sz="2800" dirty="0" smtClean="0"/>
              <a:t> </a:t>
            </a:r>
            <a:r>
              <a:rPr lang="en-US" sz="2800" dirty="0" err="1" smtClean="0"/>
              <a:t>Stoakes</a:t>
            </a:r>
            <a:r>
              <a:rPr lang="en-US" sz="2800" dirty="0" smtClean="0"/>
              <a:t>, Simone </a:t>
            </a:r>
            <a:r>
              <a:rPr lang="en-US" sz="2800" dirty="0" err="1" smtClean="0"/>
              <a:t>Graetzer</a:t>
            </a:r>
            <a:r>
              <a:rPr lang="en-US" sz="2800" dirty="0" smtClean="0"/>
              <a:t>, Anna Parsons</a:t>
            </a:r>
          </a:p>
          <a:p>
            <a:r>
              <a:rPr lang="en-US" sz="2800" dirty="0" smtClean="0"/>
              <a:t>Australian Research Council and University of Melbourne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Baker, Brett &amp; </a:t>
            </a:r>
            <a:r>
              <a:rPr lang="en-US" sz="1800" dirty="0" err="1" smtClean="0">
                <a:latin typeface="Helvetica" charset="0"/>
              </a:rPr>
              <a:t>Ilana</a:t>
            </a:r>
            <a:r>
              <a:rPr lang="en-US" sz="1800" dirty="0" smtClean="0">
                <a:latin typeface="Helvetica" charset="0"/>
              </a:rPr>
              <a:t> Mushin (2008). Discourse and grammar in Australian languages. In Mushin, </a:t>
            </a:r>
            <a:r>
              <a:rPr lang="en-US" sz="1800" dirty="0" err="1" smtClean="0">
                <a:latin typeface="Helvetica" charset="0"/>
              </a:rPr>
              <a:t>Ilana</a:t>
            </a:r>
            <a:r>
              <a:rPr lang="en-US" sz="1800" dirty="0" smtClean="0">
                <a:latin typeface="Helvetica" charset="0"/>
              </a:rPr>
              <a:t> &amp; Brett Baker (eds.) </a:t>
            </a:r>
            <a:r>
              <a:rPr lang="en-US" sz="1800" i="1" dirty="0" smtClean="0">
                <a:latin typeface="Helvetica" charset="0"/>
              </a:rPr>
              <a:t>Discourse and grammar in Australian languages. </a:t>
            </a:r>
            <a:r>
              <a:rPr lang="en-US" sz="1800" dirty="0" smtClean="0">
                <a:latin typeface="Helvetica" charset="0"/>
              </a:rPr>
              <a:t>Amsterdam: John </a:t>
            </a:r>
            <a:r>
              <a:rPr lang="en-US" sz="1800" dirty="0" err="1" smtClean="0">
                <a:latin typeface="Helvetica" charset="0"/>
              </a:rPr>
              <a:t>Benjamins</a:t>
            </a:r>
            <a:r>
              <a:rPr lang="en-US" sz="1800" dirty="0" smtClean="0">
                <a:latin typeface="Helvetica" charset="0"/>
              </a:rPr>
              <a:t>. 1-24.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Beckman, M. &amp; Venditti, J. 2010. Tone and Intonation. In. </a:t>
            </a:r>
            <a:r>
              <a:rPr lang="en-US" sz="1800" dirty="0" err="1" smtClean="0">
                <a:latin typeface="Helvetica" charset="0"/>
              </a:rPr>
              <a:t>W.Hardcastle</a:t>
            </a:r>
            <a:r>
              <a:rPr lang="en-US" sz="1800" dirty="0" smtClean="0">
                <a:latin typeface="Helvetica" charset="0"/>
              </a:rPr>
              <a:t> et al. (eds.) Handbook of the Phonetic Sciences (2</a:t>
            </a:r>
            <a:r>
              <a:rPr lang="en-US" sz="1800" baseline="30000" dirty="0" smtClean="0">
                <a:latin typeface="Helvetica" charset="0"/>
              </a:rPr>
              <a:t>nd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 err="1" smtClean="0">
                <a:latin typeface="Helvetica" charset="0"/>
              </a:rPr>
              <a:t>ed</a:t>
            </a:r>
            <a:r>
              <a:rPr lang="en-US" sz="1800" dirty="0" smtClean="0">
                <a:latin typeface="Helvetica" charset="0"/>
              </a:rPr>
              <a:t>). Wiley-Blackwell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Beckman, M. et al. (2005). The original ToBI system and the evolution of the ToBI framework. In S-Jun (ed.) Prosodic Typology: The phonology of intonation and phrasing. </a:t>
            </a:r>
            <a:r>
              <a:rPr lang="en-US" sz="1800" dirty="0" err="1" smtClean="0">
                <a:latin typeface="Helvetica" charset="0"/>
              </a:rPr>
              <a:t>Oxford:OUP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Birch, B. 2002. The IP as domain of syllabification. </a:t>
            </a:r>
            <a:r>
              <a:rPr lang="en-US" sz="1800" dirty="0" smtClean="0"/>
              <a:t>Proceedings of the 1st International Conference on Speech Prosody, B. </a:t>
            </a:r>
            <a:r>
              <a:rPr lang="en-US" sz="1800" dirty="0" err="1" smtClean="0"/>
              <a:t>Bel</a:t>
            </a:r>
            <a:r>
              <a:rPr lang="en-US" sz="1800" dirty="0" smtClean="0"/>
              <a:t> and I. </a:t>
            </a:r>
            <a:r>
              <a:rPr lang="en-US" sz="1800" dirty="0" err="1" smtClean="0"/>
              <a:t>Marlien</a:t>
            </a:r>
            <a:r>
              <a:rPr lang="en-US" sz="1800" dirty="0" smtClean="0"/>
              <a:t>, Eds. Aix-en-Provence: </a:t>
            </a:r>
            <a:r>
              <a:rPr lang="en-US" sz="1800" dirty="0" err="1" smtClean="0"/>
              <a:t>Laboratoire</a:t>
            </a:r>
            <a:r>
              <a:rPr lang="en-US" sz="1800" dirty="0" smtClean="0"/>
              <a:t> Parole at </a:t>
            </a:r>
            <a:r>
              <a:rPr lang="en-US" sz="1800" dirty="0" err="1" smtClean="0"/>
              <a:t>Langage</a:t>
            </a:r>
            <a:r>
              <a:rPr lang="en-US" sz="1800" dirty="0" smtClean="0"/>
              <a:t>, 2002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Bishop, J.  2003. Aspects of prosody and intonation in Bininj Gun-wok. PhD thesis (available online through the University of Melbourne </a:t>
            </a:r>
            <a:r>
              <a:rPr lang="en-US" sz="1800" dirty="0" err="1" smtClean="0">
                <a:latin typeface="Helvetica" charset="0"/>
              </a:rPr>
              <a:t>e</a:t>
            </a:r>
            <a:r>
              <a:rPr lang="en-US" sz="1800" dirty="0" smtClean="0">
                <a:latin typeface="Helvetica" charset="0"/>
              </a:rPr>
              <a:t>-prints repository)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Bishop, J. and Fletcher 2005. Intonation in six dialects of Bininj Gun-wok. In Jun S-A. Prosodic Typology, </a:t>
            </a:r>
            <a:r>
              <a:rPr lang="en-US" sz="1800" dirty="0" err="1" smtClean="0">
                <a:latin typeface="Helvetica" charset="0"/>
              </a:rPr>
              <a:t>Oxford:OUP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Bruce, G. (1977). Swedish word accents in sentence perspective. </a:t>
            </a:r>
            <a:r>
              <a:rPr lang="en-US" sz="1800" dirty="0" smtClean="0"/>
              <a:t>Lund: CWK </a:t>
            </a:r>
            <a:r>
              <a:rPr lang="en-US" sz="1800" dirty="0" err="1" smtClean="0"/>
              <a:t>Gleerup</a:t>
            </a:r>
            <a:r>
              <a:rPr lang="en-US" sz="1800" dirty="0" smtClean="0"/>
              <a:t>.</a:t>
            </a:r>
          </a:p>
          <a:p>
            <a:r>
              <a:rPr lang="en-US" sz="1800" dirty="0" smtClean="0">
                <a:latin typeface="Helvetica" charset="0"/>
              </a:rPr>
              <a:t>Fitzpatrick, J. (2000)</a:t>
            </a:r>
            <a:r>
              <a:rPr lang="en-US" sz="1800" b="1" dirty="0" smtClean="0"/>
              <a:t> </a:t>
            </a:r>
            <a:r>
              <a:rPr lang="en-US" sz="1800" dirty="0" smtClean="0"/>
              <a:t>On intonational typology. In Peter </a:t>
            </a:r>
            <a:r>
              <a:rPr lang="en-US" sz="1800" dirty="0" err="1" smtClean="0"/>
              <a:t>Siemund</a:t>
            </a:r>
            <a:r>
              <a:rPr lang="en-US" sz="1800" dirty="0" smtClean="0"/>
              <a:t> (ed.) Methodological Issues in Language Typology. </a:t>
            </a:r>
            <a:r>
              <a:rPr lang="en-US" sz="1800" dirty="0" err="1" smtClean="0"/>
              <a:t>Sprachtypologie</a:t>
            </a:r>
            <a:r>
              <a:rPr lang="en-US" sz="1800" dirty="0" smtClean="0"/>
              <a:t> und </a:t>
            </a:r>
            <a:r>
              <a:rPr lang="en-US" sz="1800" dirty="0" err="1" smtClean="0"/>
              <a:t>Universalienforschung</a:t>
            </a:r>
            <a:r>
              <a:rPr lang="en-US" sz="1800" dirty="0" smtClean="0"/>
              <a:t> 53: 88-96.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endParaRPr lang="en-AU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Helvetica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Fletcher J. (in press). Intonation in Dalabon, in. S-A. Jun (ed.) Prosodic Typology II, </a:t>
            </a:r>
            <a:r>
              <a:rPr lang="en-US" sz="1800" dirty="0" err="1" smtClean="0">
                <a:latin typeface="Helvetica" charset="0"/>
              </a:rPr>
              <a:t>Oxford:OUP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Fletcher J. 2005. Exploring the Phonetics of Spoken Narratives in Australian Indigenous Languages. In </a:t>
            </a:r>
            <a:r>
              <a:rPr lang="en-US" sz="1800" dirty="0" err="1" smtClean="0"/>
              <a:t>Hardcastle</a:t>
            </a:r>
            <a:r>
              <a:rPr lang="en-US" sz="1800" dirty="0" smtClean="0"/>
              <a:t> WJ &amp; Mackenzie Beck J (</a:t>
            </a:r>
            <a:r>
              <a:rPr lang="en-US" sz="1800" dirty="0" err="1" smtClean="0"/>
              <a:t>eds</a:t>
            </a:r>
            <a:r>
              <a:rPr lang="en-US" sz="1800" dirty="0" smtClean="0"/>
              <a:t>), </a:t>
            </a:r>
            <a:r>
              <a:rPr lang="en-US" sz="1800" i="1" dirty="0" smtClean="0"/>
              <a:t>A Figure of Speech: A Festschrift for John Laver</a:t>
            </a:r>
            <a:r>
              <a:rPr lang="en-US" sz="1800" dirty="0" smtClean="0"/>
              <a:t>.</a:t>
            </a:r>
            <a:r>
              <a:rPr lang="en-US" sz="1800" b="1" dirty="0" smtClean="0"/>
              <a:t> </a:t>
            </a:r>
            <a:r>
              <a:rPr lang="en-US" sz="1800" dirty="0" smtClean="0"/>
              <a:t>New Jersey, United States: Lawrence Erlbaum Associates, pp. 201-226.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Fletcher, J. and Evans N. 2000. Intonational downtrends in </a:t>
            </a:r>
            <a:r>
              <a:rPr lang="en-US" sz="1800" dirty="0" err="1" smtClean="0">
                <a:latin typeface="Helvetica" charset="0"/>
              </a:rPr>
              <a:t>Mayali</a:t>
            </a:r>
            <a:r>
              <a:rPr lang="en-US" sz="1800" dirty="0" smtClean="0">
                <a:latin typeface="Helvetica" charset="0"/>
              </a:rPr>
              <a:t>. </a:t>
            </a:r>
            <a:r>
              <a:rPr lang="en-US" sz="1800" i="1" dirty="0" smtClean="0">
                <a:latin typeface="Helvetica" charset="0"/>
              </a:rPr>
              <a:t>AJL</a:t>
            </a:r>
            <a:r>
              <a:rPr lang="en-US" sz="1800" dirty="0" smtClean="0">
                <a:latin typeface="Helvetica" charset="0"/>
              </a:rPr>
              <a:t> 20, 23-38.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Fletcher, J. and Evans N. 2002. </a:t>
            </a:r>
            <a:r>
              <a:rPr lang="en-US" sz="1800" dirty="0" smtClean="0"/>
              <a:t>An acoustic phonetic  analysis of intonational prominence in two Australian languages,</a:t>
            </a:r>
            <a:r>
              <a:rPr lang="en-US" sz="1800" i="1" dirty="0" smtClean="0"/>
              <a:t> JIPA </a:t>
            </a:r>
            <a:r>
              <a:rPr lang="en-US" sz="1800" dirty="0" smtClean="0"/>
              <a:t>32, 123–40.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Fletcher, J., </a:t>
            </a:r>
            <a:r>
              <a:rPr lang="en-US" sz="1800" dirty="0" err="1" smtClean="0"/>
              <a:t>Stoakes</a:t>
            </a:r>
            <a:r>
              <a:rPr lang="en-US" sz="1800" dirty="0" smtClean="0"/>
              <a:t>, H., </a:t>
            </a:r>
            <a:r>
              <a:rPr lang="en-US" sz="1800" dirty="0" err="1" smtClean="0"/>
              <a:t>Loakes</a:t>
            </a:r>
            <a:r>
              <a:rPr lang="en-US" sz="1800" dirty="0" smtClean="0"/>
              <a:t>, D., Butcher A. 2007, Spectral and durational properties of vowels in </a:t>
            </a:r>
            <a:r>
              <a:rPr lang="en-US" sz="1800" dirty="0" err="1" smtClean="0"/>
              <a:t>Kunwinjku</a:t>
            </a:r>
            <a:r>
              <a:rPr lang="en-US" sz="1800" dirty="0" smtClean="0"/>
              <a:t>. </a:t>
            </a:r>
            <a:r>
              <a:rPr lang="en-US" sz="1800" i="1" dirty="0" smtClean="0"/>
              <a:t>Proceedings of the 16th International Congress of Phonetic Sciences</a:t>
            </a:r>
            <a:r>
              <a:rPr lang="en-US" sz="1800" dirty="0" smtClean="0"/>
              <a:t>.  937-940. SAARBRUCKEN, Germany: UNIVERSITY OF SAARLAND.</a:t>
            </a:r>
            <a:endParaRPr lang="en-AU" sz="180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Fletcher J, Butcher A, </a:t>
            </a:r>
            <a:r>
              <a:rPr lang="en-US" sz="1800" dirty="0" err="1" smtClean="0"/>
              <a:t>Loakes</a:t>
            </a:r>
            <a:r>
              <a:rPr lang="en-US" sz="1800" dirty="0" smtClean="0"/>
              <a:t> DEL &amp; </a:t>
            </a:r>
            <a:r>
              <a:rPr lang="en-US" sz="1800" dirty="0" err="1" smtClean="0"/>
              <a:t>Stoakes</a:t>
            </a:r>
            <a:r>
              <a:rPr lang="en-US" sz="1800" dirty="0" smtClean="0"/>
              <a:t> HMS. (2010). Aspects of nasal realization and the place of articulation imperative in Bininj Gun-Wok.  In </a:t>
            </a:r>
            <a:r>
              <a:rPr lang="en-US" sz="1800" dirty="0" err="1" smtClean="0"/>
              <a:t>Tabain</a:t>
            </a:r>
            <a:r>
              <a:rPr lang="en-US" sz="1800" dirty="0" smtClean="0"/>
              <a:t> M. et al. (</a:t>
            </a:r>
            <a:r>
              <a:rPr lang="en-US" sz="1800" dirty="0" err="1" smtClean="0"/>
              <a:t>eds</a:t>
            </a:r>
            <a:r>
              <a:rPr lang="en-US" sz="1800" dirty="0" smtClean="0"/>
              <a:t>), </a:t>
            </a:r>
            <a:r>
              <a:rPr lang="en-US" sz="1800" i="1" dirty="0" smtClean="0"/>
              <a:t>Proceedings SST2010, </a:t>
            </a:r>
            <a:r>
              <a:rPr lang="en-US" sz="1800" dirty="0" smtClean="0"/>
              <a:t>78-81. Melbourne, Australia: Australasian Speech Science and Technology Australia (ASSTA).</a:t>
            </a:r>
          </a:p>
          <a:p>
            <a:r>
              <a:rPr lang="en-US" sz="1800" dirty="0" smtClean="0"/>
              <a:t>Fletcher, J., N. Evans, and E. Round, (2002).Left-Edge tonal events </a:t>
            </a:r>
            <a:r>
              <a:rPr lang="en-US" sz="1800" dirty="0" err="1" smtClean="0"/>
              <a:t>inKayardild</a:t>
            </a:r>
            <a:r>
              <a:rPr lang="en-US" sz="1800" dirty="0" smtClean="0"/>
              <a:t> (Australian): a typological perspective. Proceedings of the 1st International Conference on Speech Prosody, B. </a:t>
            </a:r>
            <a:r>
              <a:rPr lang="en-US" sz="1800" dirty="0" err="1" smtClean="0"/>
              <a:t>Bel</a:t>
            </a:r>
            <a:r>
              <a:rPr lang="en-US" sz="1800" dirty="0" smtClean="0"/>
              <a:t> and I. </a:t>
            </a:r>
            <a:r>
              <a:rPr lang="en-US" sz="1800" dirty="0" err="1" smtClean="0"/>
              <a:t>Marlien</a:t>
            </a:r>
            <a:r>
              <a:rPr lang="en-US" sz="1800" dirty="0" smtClean="0"/>
              <a:t>, Eds. Aix-en-Provence: </a:t>
            </a:r>
            <a:r>
              <a:rPr lang="en-US" sz="1800" dirty="0" err="1" smtClean="0"/>
              <a:t>Laboratoire</a:t>
            </a:r>
            <a:r>
              <a:rPr lang="en-US" sz="1800" dirty="0" smtClean="0"/>
              <a:t> Parole at </a:t>
            </a:r>
            <a:r>
              <a:rPr lang="en-US" sz="1800" dirty="0" err="1" smtClean="0"/>
              <a:t>Langage</a:t>
            </a:r>
            <a:r>
              <a:rPr lang="en-US" sz="1800" dirty="0" smtClean="0"/>
              <a:t>, 2002, pp. 295-298.</a:t>
            </a: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latin typeface="Helvetica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Fletcher, J., Singer, R., </a:t>
            </a:r>
            <a:r>
              <a:rPr lang="en-US" sz="1800" dirty="0" err="1" smtClean="0"/>
              <a:t>Loakes</a:t>
            </a:r>
            <a:r>
              <a:rPr lang="en-US" sz="1800" dirty="0" smtClean="0"/>
              <a:t>, D. (2012).  Intonation and focus-marking strategies in </a:t>
            </a:r>
            <a:r>
              <a:rPr lang="en-US" sz="1800" dirty="0" err="1" smtClean="0"/>
              <a:t>Mawng</a:t>
            </a:r>
            <a:r>
              <a:rPr lang="en-US" sz="1800" dirty="0" smtClean="0"/>
              <a:t>. Tone and Intonation in Europe 5. Oxford, September 2012.</a:t>
            </a:r>
            <a:endParaRPr lang="en-AU" sz="180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Hale, Kenneth (1983). Warlpiri and the grammar of non-</a:t>
            </a:r>
            <a:r>
              <a:rPr lang="en-US" sz="1800" dirty="0" err="1" smtClean="0">
                <a:latin typeface="Helvetica" charset="0"/>
              </a:rPr>
              <a:t>configurational</a:t>
            </a:r>
            <a:r>
              <a:rPr lang="en-US" sz="1800" dirty="0" smtClean="0">
                <a:latin typeface="Helvetica" charset="0"/>
              </a:rPr>
              <a:t> languages. </a:t>
            </a:r>
            <a:r>
              <a:rPr lang="en-US" sz="1800" i="1" dirty="0" smtClean="0">
                <a:latin typeface="Helvetica" charset="0"/>
              </a:rPr>
              <a:t>Natural language and linguistic theory</a:t>
            </a:r>
            <a:r>
              <a:rPr lang="en-US" sz="1800" dirty="0" smtClean="0">
                <a:latin typeface="Helvetica" charset="0"/>
              </a:rPr>
              <a:t> 1</a:t>
            </a:r>
            <a:r>
              <a:rPr lang="en-US" sz="1800" b="1" dirty="0" smtClean="0">
                <a:latin typeface="Helvetica" charset="0"/>
              </a:rPr>
              <a:t>:</a:t>
            </a:r>
            <a:r>
              <a:rPr lang="en-US" sz="1800" dirty="0" smtClean="0">
                <a:latin typeface="Helvetica" charset="0"/>
              </a:rPr>
              <a:t> 5-47.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Hualde, J.</a:t>
            </a:r>
            <a:r>
              <a:rPr lang="en-US" sz="1800" dirty="0" smtClean="0"/>
              <a:t> (2006).  Remarks on word-prosodic typology.  </a:t>
            </a:r>
            <a:r>
              <a:rPr lang="en-US" sz="1800" i="1" dirty="0" smtClean="0"/>
              <a:t>Proceedings of the Berkeley Linguistics Society</a:t>
            </a:r>
            <a:r>
              <a:rPr lang="en-US" sz="1800" dirty="0" smtClean="0"/>
              <a:t>, 32</a:t>
            </a:r>
            <a:r>
              <a:rPr lang="en-AU" sz="1800" dirty="0" smtClean="0"/>
              <a:t> 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King, H. (1998).  </a:t>
            </a:r>
            <a:r>
              <a:rPr lang="en-US" sz="1800" i="1" dirty="0" smtClean="0">
                <a:latin typeface="Helvetica" charset="0"/>
              </a:rPr>
              <a:t>The declarative intonation of Dyirbal.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 err="1" smtClean="0">
                <a:latin typeface="Helvetica" charset="0"/>
              </a:rPr>
              <a:t>Lincom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 err="1" smtClean="0">
                <a:latin typeface="Helvetica" charset="0"/>
              </a:rPr>
              <a:t>Europa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Gussenhoven, C. (2004). The phonology of tone and Intonation. </a:t>
            </a:r>
            <a:r>
              <a:rPr lang="en-US" sz="1800" dirty="0" err="1" smtClean="0">
                <a:latin typeface="Helvetica" charset="0"/>
              </a:rPr>
              <a:t>Cambridge:CUP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Ladd, D.R. (2008).  Intonational phonology. </a:t>
            </a:r>
            <a:r>
              <a:rPr lang="en-US" sz="1800" dirty="0" err="1" smtClean="0">
                <a:latin typeface="Helvetica" charset="0"/>
              </a:rPr>
              <a:t>Cambridge:CUP</a:t>
            </a:r>
            <a:endParaRPr lang="en-US" sz="1800" dirty="0" smtClean="0">
              <a:latin typeface="Helvetica" charset="0"/>
            </a:endParaRPr>
          </a:p>
          <a:p>
            <a:r>
              <a:rPr lang="en-US" sz="1800" dirty="0" smtClean="0"/>
              <a:t>Pierrehumbert, J.(1980): The Phonology and Phonetics of English Intonation. Ph.D. dissertation, MIT.</a:t>
            </a:r>
          </a:p>
          <a:p>
            <a:r>
              <a:rPr lang="en-US" sz="1800" dirty="0" smtClean="0"/>
              <a:t>Pierrehumbert, J. &amp; Hirschberg, J.(1990): The meaning of intonational contours in the interpretation of discourse, in: Cohen, P. R. el </a:t>
            </a:r>
            <a:r>
              <a:rPr lang="en-US" sz="1800" dirty="0" err="1" smtClean="0"/>
              <a:t>al.(eds</a:t>
            </a:r>
            <a:r>
              <a:rPr lang="en-US" sz="1800" dirty="0" smtClean="0"/>
              <a:t>.), Intentions and Communication, Cambridge: MIT Press. 271–311.</a:t>
            </a:r>
            <a:endParaRPr lang="en-US" sz="1800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Ross, B. (2011). Prosody and grammar in Dalabon and Kayardild. PhD thesis, University of Melbourne (available through </a:t>
            </a:r>
            <a:r>
              <a:rPr lang="en-US" sz="1800" dirty="0" err="1" smtClean="0">
                <a:latin typeface="Helvetica" charset="0"/>
              </a:rPr>
              <a:t>UniMelb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 err="1" smtClean="0">
                <a:latin typeface="Helvetica" charset="0"/>
              </a:rPr>
              <a:t>e</a:t>
            </a:r>
            <a:r>
              <a:rPr lang="en-US" sz="1800" dirty="0" smtClean="0">
                <a:latin typeface="Helvetica" charset="0"/>
              </a:rPr>
              <a:t>-prints)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Ross, B., </a:t>
            </a:r>
            <a:r>
              <a:rPr lang="en-US" sz="1800" dirty="0" err="1" smtClean="0">
                <a:latin typeface="Helvetica" charset="0"/>
              </a:rPr>
              <a:t>Fletcher,J</a:t>
            </a:r>
            <a:r>
              <a:rPr lang="en-US" sz="1800" dirty="0" smtClean="0">
                <a:latin typeface="Helvetica" charset="0"/>
              </a:rPr>
              <a:t>. &amp; </a:t>
            </a:r>
            <a:r>
              <a:rPr lang="en-US" sz="1800" dirty="0" err="1" smtClean="0">
                <a:latin typeface="Helvetica" charset="0"/>
              </a:rPr>
              <a:t>Nordlinger</a:t>
            </a:r>
            <a:r>
              <a:rPr lang="en-US" sz="1800" dirty="0" smtClean="0">
                <a:latin typeface="Helvetica" charset="0"/>
              </a:rPr>
              <a:t> (in prep.). Intonation and grammatical structure in Dalabon.</a:t>
            </a:r>
          </a:p>
          <a:p>
            <a:r>
              <a:rPr lang="en-US" sz="1800" dirty="0" smtClean="0">
                <a:latin typeface="Helvetica" charset="0"/>
              </a:rPr>
              <a:t>Round, E. (2010). </a:t>
            </a:r>
            <a:r>
              <a:rPr lang="en-US" sz="1800" dirty="0" smtClean="0"/>
              <a:t>Tone height </a:t>
            </a:r>
            <a:r>
              <a:rPr lang="en-US" sz="1800" dirty="0" err="1" smtClean="0"/>
              <a:t>binarity</a:t>
            </a:r>
            <a:r>
              <a:rPr lang="en-US" sz="1800" dirty="0" smtClean="0"/>
              <a:t> and register in </a:t>
            </a:r>
            <a:r>
              <a:rPr lang="en-US" sz="1800" dirty="0" err="1" smtClean="0"/>
              <a:t>intonation:the</a:t>
            </a:r>
            <a:r>
              <a:rPr lang="en-US" sz="1800" dirty="0" smtClean="0"/>
              <a:t> case from Kayardild (Australian). </a:t>
            </a:r>
            <a:r>
              <a:rPr lang="en-US" sz="1800" i="1" dirty="0" smtClean="0"/>
              <a:t>Proceedings of Speech Prosody 2010</a:t>
            </a:r>
            <a:endParaRPr lang="en-US" sz="1800" i="1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 smtClean="0">
                <a:latin typeface="Helvetica" charset="0"/>
              </a:rPr>
              <a:t>Simard</a:t>
            </a:r>
            <a:r>
              <a:rPr lang="en-US" sz="1800" dirty="0" smtClean="0">
                <a:latin typeface="Helvetica" charset="0"/>
              </a:rPr>
              <a:t>, </a:t>
            </a:r>
            <a:r>
              <a:rPr lang="en-US" sz="1800" dirty="0" err="1" smtClean="0">
                <a:latin typeface="Helvetica" charset="0"/>
              </a:rPr>
              <a:t>Candide</a:t>
            </a:r>
            <a:r>
              <a:rPr lang="en-US" sz="1800" dirty="0" smtClean="0">
                <a:latin typeface="Helvetica" charset="0"/>
              </a:rPr>
              <a:t> (2010).</a:t>
            </a:r>
            <a:r>
              <a:rPr lang="en-US" sz="1800" i="1" dirty="0" smtClean="0">
                <a:latin typeface="Helvetica" charset="0"/>
              </a:rPr>
              <a:t> The Prosodic Contours of </a:t>
            </a:r>
            <a:r>
              <a:rPr lang="en-US" sz="1800" i="1" dirty="0" err="1" smtClean="0">
                <a:latin typeface="Helvetica" charset="0"/>
              </a:rPr>
              <a:t>Jaminjung</a:t>
            </a:r>
            <a:r>
              <a:rPr lang="en-US" sz="1800" i="1" dirty="0" smtClean="0">
                <a:latin typeface="Helvetica" charset="0"/>
              </a:rPr>
              <a:t>, a Language of Northern Australia.</a:t>
            </a:r>
            <a:r>
              <a:rPr lang="en-US" sz="1800" dirty="0" smtClean="0">
                <a:latin typeface="Helvetica" charset="0"/>
              </a:rPr>
              <a:t> Manchester: University of Manchester PhD.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err="1" smtClean="0">
                <a:latin typeface="Helvetica" charset="0"/>
              </a:rPr>
              <a:t>Skopeteas</a:t>
            </a:r>
            <a:r>
              <a:rPr lang="en-US" sz="1800" dirty="0" smtClean="0">
                <a:latin typeface="Helvetica" charset="0"/>
              </a:rPr>
              <a:t>, Stavros, Caroline </a:t>
            </a:r>
            <a:r>
              <a:rPr lang="en-US" sz="1800" dirty="0" err="1" smtClean="0">
                <a:latin typeface="Helvetica" charset="0"/>
              </a:rPr>
              <a:t>Fery</a:t>
            </a:r>
            <a:r>
              <a:rPr lang="en-US" sz="1800" dirty="0" smtClean="0">
                <a:latin typeface="Helvetica" charset="0"/>
              </a:rPr>
              <a:t> &amp; </a:t>
            </a:r>
            <a:r>
              <a:rPr lang="en-US" sz="1800" dirty="0" err="1" smtClean="0">
                <a:latin typeface="Helvetica" charset="0"/>
              </a:rPr>
              <a:t>Rusudan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 err="1" smtClean="0">
                <a:latin typeface="Helvetica" charset="0"/>
              </a:rPr>
              <a:t>Asatiani</a:t>
            </a:r>
            <a:r>
              <a:rPr lang="en-US" sz="1800" dirty="0" smtClean="0">
                <a:latin typeface="Helvetica" charset="0"/>
              </a:rPr>
              <a:t> (2009 ). Word order and intonation in Georgian. </a:t>
            </a:r>
            <a:r>
              <a:rPr lang="en-US" sz="1800" i="1" dirty="0" smtClean="0">
                <a:latin typeface="Helvetica" charset="0"/>
              </a:rPr>
              <a:t>Lingua</a:t>
            </a:r>
            <a:r>
              <a:rPr lang="en-US" sz="1800" b="1" dirty="0" smtClean="0">
                <a:latin typeface="Helvetica" charset="0"/>
              </a:rPr>
              <a:t>:</a:t>
            </a:r>
            <a:r>
              <a:rPr lang="en-US" sz="1800" dirty="0" smtClean="0">
                <a:latin typeface="Helvetica" charset="0"/>
              </a:rPr>
              <a:t> 102</a:t>
            </a:r>
            <a:r>
              <a:rPr lang="en-US" sz="1800" dirty="0" smtClean="0">
                <a:latin typeface="Lucida Grande" charset="0"/>
              </a:rPr>
              <a:t>-</a:t>
            </a:r>
            <a:r>
              <a:rPr lang="en-US" sz="1800" dirty="0" smtClean="0">
                <a:latin typeface="Helvetica" charset="0"/>
              </a:rPr>
              <a:t>127.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Helvetica" charset="0"/>
              </a:rPr>
              <a:t>Zimmerman, </a:t>
            </a:r>
            <a:r>
              <a:rPr lang="en-US" sz="1800" dirty="0" err="1" smtClean="0">
                <a:latin typeface="Helvetica" charset="0"/>
              </a:rPr>
              <a:t>Malte</a:t>
            </a:r>
            <a:r>
              <a:rPr lang="en-US" sz="1800" dirty="0" smtClean="0">
                <a:latin typeface="Helvetica" charset="0"/>
              </a:rPr>
              <a:t> &amp; Edgar </a:t>
            </a:r>
            <a:r>
              <a:rPr lang="en-US" sz="1800" dirty="0" err="1" smtClean="0">
                <a:latin typeface="Helvetica" charset="0"/>
              </a:rPr>
              <a:t>Onea</a:t>
            </a:r>
            <a:r>
              <a:rPr lang="en-US" sz="1800" dirty="0" smtClean="0">
                <a:latin typeface="Helvetica" charset="0"/>
              </a:rPr>
              <a:t> (2011). Focus marking and focus interpretation. </a:t>
            </a:r>
            <a:r>
              <a:rPr lang="en-US" sz="1800" i="1" dirty="0" smtClean="0">
                <a:latin typeface="Helvetica" charset="0"/>
              </a:rPr>
              <a:t>Lingua</a:t>
            </a:r>
            <a:r>
              <a:rPr lang="en-US" sz="1800" dirty="0" smtClean="0">
                <a:latin typeface="Helvetica" charset="0"/>
              </a:rPr>
              <a:t> 121</a:t>
            </a:r>
            <a:r>
              <a:rPr lang="en-US" sz="1800" b="1" dirty="0" smtClean="0">
                <a:latin typeface="Helvetica" charset="0"/>
              </a:rPr>
              <a:t>:</a:t>
            </a:r>
            <a:r>
              <a:rPr lang="en-US" sz="1800" dirty="0" smtClean="0">
                <a:latin typeface="Helvetica" charset="0"/>
              </a:rPr>
              <a:t> 1651</a:t>
            </a:r>
            <a:r>
              <a:rPr lang="en-US" sz="1800" dirty="0" smtClean="0">
                <a:latin typeface="Lucida Grande" charset="0"/>
              </a:rPr>
              <a:t>-</a:t>
            </a:r>
            <a:r>
              <a:rPr lang="en-US" sz="1800" dirty="0" smtClean="0">
                <a:latin typeface="Helvetica" charset="0"/>
              </a:rPr>
              <a:t>1670.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962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54B15BB6-1311-1747-9796-AF852FAB06E0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6</a:t>
            </a:fld>
            <a:endParaRPr lang="en-US" sz="2800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7086600" cy="762000"/>
          </a:xfrm>
        </p:spPr>
        <p:txBody>
          <a:bodyPr/>
          <a:lstStyle/>
          <a:p>
            <a:r>
              <a:rPr lang="en-US" sz="3600" dirty="0" err="1" smtClean="0"/>
              <a:t>Mawng</a:t>
            </a:r>
            <a:endParaRPr lang="en-US" sz="3200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2971800" cy="5105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b="1" dirty="0"/>
              <a:t>Location</a:t>
            </a:r>
            <a:r>
              <a:rPr lang="en-US" sz="2000" dirty="0"/>
              <a:t>:</a:t>
            </a:r>
            <a:endParaRPr lang="en-US" sz="2000" dirty="0" smtClean="0"/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err="1" smtClean="0">
                <a:solidFill>
                  <a:srgbClr val="3C8C93"/>
                </a:solidFill>
              </a:rPr>
              <a:t>Goulburn</a:t>
            </a:r>
            <a:r>
              <a:rPr lang="en-US" sz="2000" dirty="0" smtClean="0">
                <a:solidFill>
                  <a:srgbClr val="3C8C93"/>
                </a:solidFill>
              </a:rPr>
              <a:t> Island,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smtClean="0">
                <a:solidFill>
                  <a:srgbClr val="3C8C93"/>
                </a:solidFill>
              </a:rPr>
              <a:t>Northern Territory Australia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smtClean="0">
                <a:solidFill>
                  <a:srgbClr val="3C8C93"/>
                </a:solidFill>
              </a:rPr>
              <a:t>300 speakers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endParaRPr lang="en-US" sz="2000" dirty="0" smtClean="0">
              <a:solidFill>
                <a:srgbClr val="3C8C93"/>
              </a:solidFill>
            </a:endParaRP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err="1" smtClean="0">
                <a:solidFill>
                  <a:srgbClr val="3C8C93"/>
                </a:solidFill>
              </a:rPr>
              <a:t>Iwaidjan</a:t>
            </a:r>
            <a:r>
              <a:rPr lang="en-US" sz="2000" dirty="0" smtClean="0">
                <a:solidFill>
                  <a:srgbClr val="3C8C93"/>
                </a:solidFill>
              </a:rPr>
              <a:t> family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smtClean="0">
                <a:solidFill>
                  <a:srgbClr val="3C8C93"/>
                </a:solidFill>
              </a:rPr>
              <a:t>non</a:t>
            </a:r>
            <a:r>
              <a:rPr lang="en-US" sz="2000" dirty="0">
                <a:solidFill>
                  <a:srgbClr val="3C8C93"/>
                </a:solidFill>
              </a:rPr>
              <a:t>-</a:t>
            </a:r>
            <a:r>
              <a:rPr lang="en-US" sz="2000" dirty="0" err="1">
                <a:solidFill>
                  <a:srgbClr val="3C8C93"/>
                </a:solidFill>
              </a:rPr>
              <a:t>Pama-Nyungan</a:t>
            </a:r>
            <a:r>
              <a:rPr lang="en-US" sz="2000" dirty="0">
                <a:solidFill>
                  <a:srgbClr val="3C8C93"/>
                </a:solidFill>
              </a:rPr>
              <a:t>,</a:t>
            </a:r>
          </a:p>
          <a:p>
            <a:pPr lvl="1"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smtClean="0"/>
              <a:t>	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b="1" dirty="0"/>
              <a:t>Typological profile:</a:t>
            </a:r>
            <a:endParaRPr lang="en-US" sz="2000" b="1" dirty="0" smtClean="0"/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smtClean="0"/>
              <a:t>Mildly polysynthetic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000" dirty="0" err="1" smtClean="0"/>
              <a:t>vs</a:t>
            </a:r>
            <a:r>
              <a:rPr lang="en-US" sz="2000" dirty="0" smtClean="0"/>
              <a:t> BGW &amp; Dalabon which are highly polysynthetic -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endParaRPr lang="en-US" sz="2000" b="1" dirty="0"/>
          </a:p>
        </p:txBody>
      </p:sp>
      <p:pic>
        <p:nvPicPr>
          <p:cNvPr id="6" name="Picture 17" descr="Iwaidja map Mawng name chang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447800"/>
            <a:ext cx="5519396" cy="355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6629400" y="3200400"/>
            <a:ext cx="685800" cy="609600"/>
          </a:xfrm>
          <a:prstGeom prst="ellipse">
            <a:avLst/>
          </a:prstGeom>
          <a:solidFill>
            <a:schemeClr val="accent1">
              <a:lumMod val="50000"/>
              <a:alpha val="20000"/>
            </a:schemeClr>
          </a:solidFill>
          <a:ln w="412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Straight Arrow Connector 9"/>
          <p:cNvCxnSpPr>
            <a:endCxn id="8" idx="1"/>
          </p:cNvCxnSpPr>
          <p:nvPr/>
        </p:nvCxnSpPr>
        <p:spPr bwMode="auto">
          <a:xfrm>
            <a:off x="2971800" y="2209800"/>
            <a:ext cx="3758033" cy="107987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581400" y="498354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languages have relatively free word order compared to English, for example.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 major goal of intonational research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ahoma"/>
                <a:cs typeface="Tahoma"/>
              </a:rPr>
              <a:t>It is a major goal of intonational research on any language to sort out what tunes occur in a language and “to be able to make explicit predictions of how a given tune will be realized when it is applied to different texts”. (Ladd 2008; 201)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 classic view: What does intonation contribute to spoken communication?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7315200" cy="48768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Sentence Modality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Phrasing, discourse segmentation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Grammar of Focus marking; pragmatics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Speaker attitude, emotion, etc. (paralinguistic functions)</a:t>
            </a:r>
          </a:p>
          <a:p>
            <a:pPr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What do we know about intonation in Australian Languages?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800" y="1143000"/>
            <a:ext cx="8458200" cy="5571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0090"/>
              </a:buClr>
              <a:buSzPct val="147000"/>
              <a:buFont typeface="Arial"/>
              <a:buChar char="•"/>
            </a:pPr>
            <a:r>
              <a:rPr lang="en-US" sz="2800" dirty="0" smtClean="0">
                <a:latin typeface="+mn-lt"/>
              </a:rPr>
              <a:t>Most traditional descriptive grammars  of languages include statements about the segmental phonology of the language,  </a:t>
            </a:r>
            <a:r>
              <a:rPr lang="en-US" sz="2800" dirty="0" err="1" smtClean="0">
                <a:latin typeface="+mn-lt"/>
              </a:rPr>
              <a:t>phonotactic</a:t>
            </a:r>
            <a:r>
              <a:rPr lang="en-US" sz="2800" dirty="0" smtClean="0">
                <a:latin typeface="+mn-lt"/>
              </a:rPr>
              <a:t> variation, word stress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0090"/>
              </a:buClr>
              <a:buSzPct val="147000"/>
              <a:buFont typeface="Arial"/>
              <a:buChar char="•"/>
            </a:pPr>
            <a:r>
              <a:rPr lang="en-US" sz="2800" dirty="0" smtClean="0">
                <a:latin typeface="+mn-lt"/>
              </a:rPr>
              <a:t>Increased interest in the relevance of intonation: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00090"/>
              </a:buClr>
              <a:buSzPct val="147000"/>
              <a:buFont typeface="Arial"/>
              <a:buChar char="•"/>
            </a:pPr>
            <a:r>
              <a:rPr lang="en-US" sz="2800" dirty="0" smtClean="0">
                <a:latin typeface="+mn-lt"/>
              </a:rPr>
              <a:t>Information and discourse structure: topic, focus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00090"/>
              </a:buClr>
              <a:buSzPct val="147000"/>
              <a:buFont typeface="Arial"/>
              <a:buChar char="•"/>
            </a:pPr>
            <a:r>
              <a:rPr lang="en-US" sz="2800" dirty="0" smtClean="0">
                <a:latin typeface="+mn-lt"/>
              </a:rPr>
              <a:t>Grammatical organization, clause relations – languages are mostly non-</a:t>
            </a:r>
            <a:r>
              <a:rPr lang="en-US" sz="2800" dirty="0" err="1" smtClean="0">
                <a:latin typeface="+mn-lt"/>
              </a:rPr>
              <a:t>configurational</a:t>
            </a:r>
            <a:r>
              <a:rPr lang="en-US" sz="2800" dirty="0" smtClean="0">
                <a:latin typeface="+mn-lt"/>
              </a:rPr>
              <a:t> (i.e. word order gives no clues to syntax)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00090"/>
              </a:buClr>
              <a:buSzPct val="147000"/>
              <a:buFont typeface="Arial"/>
              <a:buChar char="•"/>
            </a:pPr>
            <a:r>
              <a:rPr lang="en-US" sz="2800" dirty="0" smtClean="0">
                <a:latin typeface="+mn-lt"/>
              </a:rPr>
              <a:t>Morphological complexity, stress; grammatical word – prosodic word mismatch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00090"/>
              </a:buClr>
              <a:buSzPct val="147000"/>
              <a:buFont typeface="Arial"/>
              <a:buChar char="•"/>
            </a:pPr>
            <a:r>
              <a:rPr lang="en-US" sz="2800" dirty="0" smtClean="0">
                <a:latin typeface="+mn-lt"/>
              </a:rPr>
              <a:t>Multilingualism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.2|6.7"/>
</p:tagLst>
</file>

<file path=ppt/theme/theme1.xml><?xml version="1.0" encoding="utf-8"?>
<a:theme xmlns:a="http://schemas.openxmlformats.org/drawingml/2006/main" name="unimelb_master_template_2008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unimelb_master_template_2008.ppt</Template>
  <TotalTime>14205</TotalTime>
  <Words>4526</Words>
  <Application>Microsoft Macintosh PowerPoint</Application>
  <PresentationFormat>On-screen Show (4:3)</PresentationFormat>
  <Paragraphs>530</Paragraphs>
  <Slides>56</Slides>
  <Notes>27</Notes>
  <HiddenSlides>0</HiddenSlides>
  <MMClips>23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unimelb_master_template_2008</vt:lpstr>
      <vt:lpstr>!OLE_LINK1</vt:lpstr>
      <vt:lpstr>Intonation in Australian languages </vt:lpstr>
      <vt:lpstr>Overview</vt:lpstr>
      <vt:lpstr>Why study intonation in Australian languages?</vt:lpstr>
      <vt:lpstr>And because of  intonational phenomena  like this…</vt:lpstr>
      <vt:lpstr>Slide 5</vt:lpstr>
      <vt:lpstr>Mawng</vt:lpstr>
      <vt:lpstr>A major goal of intonational research</vt:lpstr>
      <vt:lpstr>A classic view: What does intonation contribute to spoken communication?</vt:lpstr>
      <vt:lpstr>What do we know about intonation in Australian Languages?</vt:lpstr>
      <vt:lpstr>Why is Intonation hard?</vt:lpstr>
      <vt:lpstr>Universalist vs  Linguistic Typological  approaches  (after Fitzpatrick 2000)</vt:lpstr>
      <vt:lpstr>Questions we  can ask using this approach (After Beckman 2006)</vt:lpstr>
      <vt:lpstr>What do we know so far about Australian languages?</vt:lpstr>
      <vt:lpstr>4 important parameters</vt:lpstr>
      <vt:lpstr> What are we trying to find out?</vt:lpstr>
      <vt:lpstr>Slide 16</vt:lpstr>
      <vt:lpstr>Slide 17</vt:lpstr>
      <vt:lpstr>Slide 18</vt:lpstr>
      <vt:lpstr>Tune distribution</vt:lpstr>
      <vt:lpstr>Tone Inventory  -  Dalabon</vt:lpstr>
      <vt:lpstr>Prosodic Hierarchy (after Selkirk 1979; Nespor and Vogel 1984)</vt:lpstr>
      <vt:lpstr>Stress-accent?</vt:lpstr>
      <vt:lpstr>Slide 23</vt:lpstr>
      <vt:lpstr>Boundary Tones and pitch range modification</vt:lpstr>
      <vt:lpstr>Slide 25</vt:lpstr>
      <vt:lpstr>Slide 26</vt:lpstr>
      <vt:lpstr>  Dalabon WH-questions</vt:lpstr>
      <vt:lpstr>Interrogative intonation in Mawng</vt:lpstr>
      <vt:lpstr>Polar questions &amp; Interrogative markers - Mawng</vt:lpstr>
      <vt:lpstr>“Wh” -Question words - Mawng</vt:lpstr>
      <vt:lpstr>“Tune” &amp; Sentence modality</vt:lpstr>
      <vt:lpstr>Phrasing</vt:lpstr>
      <vt:lpstr>General patterns </vt:lpstr>
      <vt:lpstr>Dalabon – multi-verb Intonational Phrase</vt:lpstr>
      <vt:lpstr>Intonational Phrasing -   Dalabon</vt:lpstr>
      <vt:lpstr>“Paragraph”  intonation – Global pitch range manipulation</vt:lpstr>
      <vt:lpstr>Focus-marking</vt:lpstr>
      <vt:lpstr>Word order, Focus, and Intonation</vt:lpstr>
      <vt:lpstr>Focus in Australian Languages</vt:lpstr>
      <vt:lpstr>Focus in Mawng</vt:lpstr>
      <vt:lpstr>“Broad” focus</vt:lpstr>
      <vt:lpstr>  First part of response</vt:lpstr>
      <vt:lpstr>Typical Pattern  - Corrective focus</vt:lpstr>
      <vt:lpstr>Neutral context   - “broad focus”</vt:lpstr>
      <vt:lpstr>“We don’t CALL it stonefish.”</vt:lpstr>
      <vt:lpstr>“We call it PUFFER FISH.”</vt:lpstr>
      <vt:lpstr>Implications</vt:lpstr>
      <vt:lpstr>The story so far…. </vt:lpstr>
      <vt:lpstr>Speaker attitude – paralinguistic effects</vt:lpstr>
      <vt:lpstr>  The challenges..</vt:lpstr>
      <vt:lpstr>  The challenges..</vt:lpstr>
      <vt:lpstr>Acknowledgements </vt:lpstr>
      <vt:lpstr>References</vt:lpstr>
      <vt:lpstr>References</vt:lpstr>
      <vt:lpstr>References</vt:lpstr>
      <vt:lpstr>References</vt:lpstr>
    </vt:vector>
  </TitlesOfParts>
  <Company>The university of Melbourne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Prosodic and Intonational Typology</dc:title>
  <dc:creator>janetf</dc:creator>
  <cp:lastModifiedBy>Janet Fletcher</cp:lastModifiedBy>
  <cp:revision>1344</cp:revision>
  <cp:lastPrinted>2012-12-11T21:32:59Z</cp:lastPrinted>
  <dcterms:created xsi:type="dcterms:W3CDTF">2014-01-13T11:02:16Z</dcterms:created>
  <dcterms:modified xsi:type="dcterms:W3CDTF">2014-01-13T11:18:33Z</dcterms:modified>
</cp:coreProperties>
</file>