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xls" ContentType="application/vnd.ms-excel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aiff" ContentType="audio/unknown"/>
  <Default Extension="WAV" ContentType="audio/wav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336" r:id="rId3"/>
    <p:sldId id="353" r:id="rId4"/>
    <p:sldId id="354" r:id="rId5"/>
    <p:sldId id="360" r:id="rId6"/>
    <p:sldId id="367" r:id="rId7"/>
    <p:sldId id="355" r:id="rId8"/>
    <p:sldId id="356" r:id="rId9"/>
    <p:sldId id="358" r:id="rId10"/>
    <p:sldId id="359" r:id="rId11"/>
    <p:sldId id="389" r:id="rId12"/>
    <p:sldId id="387" r:id="rId13"/>
    <p:sldId id="390" r:id="rId14"/>
    <p:sldId id="391" r:id="rId15"/>
    <p:sldId id="394" r:id="rId16"/>
    <p:sldId id="395" r:id="rId17"/>
    <p:sldId id="396" r:id="rId18"/>
    <p:sldId id="397" r:id="rId19"/>
    <p:sldId id="398" r:id="rId20"/>
    <p:sldId id="339" r:id="rId21"/>
    <p:sldId id="369" r:id="rId22"/>
    <p:sldId id="370" r:id="rId23"/>
    <p:sldId id="331" r:id="rId24"/>
    <p:sldId id="375" r:id="rId25"/>
    <p:sldId id="335" r:id="rId26"/>
    <p:sldId id="392" r:id="rId27"/>
    <p:sldId id="393" r:id="rId28"/>
    <p:sldId id="373" r:id="rId29"/>
    <p:sldId id="374" r:id="rId30"/>
    <p:sldId id="342" r:id="rId31"/>
    <p:sldId id="376" r:id="rId32"/>
    <p:sldId id="378" r:id="rId33"/>
    <p:sldId id="320" r:id="rId34"/>
    <p:sldId id="303" r:id="rId3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0" charset="0"/>
        <a:ea typeface="Arial" pitchFamily="-100" charset="0"/>
        <a:cs typeface="Arial" pitchFamily="-100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0" charset="0"/>
        <a:ea typeface="Arial" pitchFamily="-100" charset="0"/>
        <a:cs typeface="Arial" pitchFamily="-100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0" charset="0"/>
        <a:ea typeface="Arial" pitchFamily="-100" charset="0"/>
        <a:cs typeface="Arial" pitchFamily="-100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0" charset="0"/>
        <a:ea typeface="Arial" pitchFamily="-100" charset="0"/>
        <a:cs typeface="Arial" pitchFamily="-100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0" charset="0"/>
        <a:ea typeface="Arial" pitchFamily="-100" charset="0"/>
        <a:cs typeface="Arial" pitchFamily="-100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0" charset="0"/>
        <a:ea typeface="Arial" pitchFamily="-100" charset="0"/>
        <a:cs typeface="Arial" pitchFamily="-100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0" charset="0"/>
        <a:ea typeface="Arial" pitchFamily="-100" charset="0"/>
        <a:cs typeface="Arial" pitchFamily="-100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0" charset="0"/>
        <a:ea typeface="Arial" pitchFamily="-100" charset="0"/>
        <a:cs typeface="Arial" pitchFamily="-100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0" charset="0"/>
        <a:ea typeface="Arial" pitchFamily="-100" charset="0"/>
        <a:cs typeface="Arial" pitchFamily="-100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240" y="-15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59BB788E-DFA0-A447-AE9C-BBFEBC08BD18}" type="datetime1">
              <a:rPr lang="en-US"/>
              <a:pPr>
                <a:defRPr/>
              </a:pPr>
              <a:t>13.12.17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de-D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195569C2-B733-2944-884F-7B6A8EF9C0B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6661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>
              <a:ea typeface="ＭＳ Ｐゴシック" pitchFamily="-100" charset="-128"/>
              <a:cs typeface="ＭＳ Ｐゴシック" pitchFamily="-100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3E4BEF-9547-0B4C-8DBC-C0D6A08CD684}" type="slidenum">
              <a:rPr lang="de-DE" smtClean="0">
                <a:latin typeface="Arial" pitchFamily="-100" charset="0"/>
                <a:ea typeface="Arial" pitchFamily="-100" charset="0"/>
                <a:cs typeface="Arial" pitchFamily="-100" charset="0"/>
              </a:rPr>
              <a:pPr/>
              <a:t>2</a:t>
            </a:fld>
            <a:endParaRPr lang="de-DE" smtClean="0">
              <a:latin typeface="Arial" pitchFamily="-100" charset="0"/>
              <a:ea typeface="Arial" pitchFamily="-100" charset="0"/>
              <a:cs typeface="Arial" pitchFamily="-100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3B4F2-FC17-9844-8F67-800ACB2C75B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9EB40-AD71-B246-A533-0E944F13F1E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E8BBE-9E94-DD44-8FD8-157BA2C466B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F0271-7EDE-3C46-8E3C-11397FF0A5B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CFE56-E323-1541-904E-DE96F84DA9F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8D2BE-55B0-454E-AC88-97A2661E3A2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ACEAD-797A-BF48-A1BF-46DE8222A26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175E0-E76D-B247-8BAA-F2F6CC61099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6E9AE-6F7D-0747-8F72-80568443617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2CFDF-F5E1-6541-AC3A-A7A79F003C1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99E14-7C9D-9642-BEFF-D59E68FE080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18CD6388-450D-C646-849D-19513205585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3.WAV"/><Relationship Id="rId4" Type="http://schemas.openxmlformats.org/officeDocument/2006/relationships/audio" Target="../media/media3.WAV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../media/media5.aiff"/><Relationship Id="rId4" Type="http://schemas.openxmlformats.org/officeDocument/2006/relationships/audio" Target="../media/media5.aiff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7" Type="http://schemas.openxmlformats.org/officeDocument/2006/relationships/image" Target="../media/image4.png"/><Relationship Id="rId1" Type="http://schemas.microsoft.com/office/2007/relationships/media" Target="../media/media4.aiff"/><Relationship Id="rId2" Type="http://schemas.openxmlformats.org/officeDocument/2006/relationships/audio" Target="../media/media4.a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media" Target="../media/media7.WAV"/><Relationship Id="rId4" Type="http://schemas.openxmlformats.org/officeDocument/2006/relationships/audio" Target="../media/media7.WAV"/><Relationship Id="rId5" Type="http://schemas.openxmlformats.org/officeDocument/2006/relationships/slideLayout" Target="../slideLayouts/slideLayout7.xml"/><Relationship Id="rId6" Type="http://schemas.openxmlformats.org/officeDocument/2006/relationships/hyperlink" Target="http://ebookbrowse.com/ambrazaitis-bruce-fon06-pdf-d66347678" TargetMode="External"/><Relationship Id="rId7" Type="http://schemas.openxmlformats.org/officeDocument/2006/relationships/image" Target="../media/image4.png"/><Relationship Id="rId8" Type="http://schemas.openxmlformats.org/officeDocument/2006/relationships/image" Target="../media/image8.png"/><Relationship Id="rId1" Type="http://schemas.microsoft.com/office/2007/relationships/media" Target="../media/media6.WAV"/><Relationship Id="rId2" Type="http://schemas.openxmlformats.org/officeDocument/2006/relationships/audio" Target="../media/media6.WAV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media" Target="../media/media9.WAV"/><Relationship Id="rId4" Type="http://schemas.openxmlformats.org/officeDocument/2006/relationships/audio" Target="../media/media9.WAV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microsoft.com/office/2007/relationships/media" Target="../media/media8.WAV"/><Relationship Id="rId2" Type="http://schemas.openxmlformats.org/officeDocument/2006/relationships/audio" Target="../media/media8.WAV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media" Target="../media/media11.WAV"/><Relationship Id="rId4" Type="http://schemas.openxmlformats.org/officeDocument/2006/relationships/audio" Target="../media/media11.WAV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hyperlink" Target="http://www.ipds.uni-kiel.de/pub_exx/aipuk/aipuk_37/37_5_Rathcke.pdf" TargetMode="External"/><Relationship Id="rId9" Type="http://schemas.openxmlformats.org/officeDocument/2006/relationships/image" Target="../media/image4.png"/><Relationship Id="rId1" Type="http://schemas.microsoft.com/office/2007/relationships/media" Target="../media/media10.WAV"/><Relationship Id="rId2" Type="http://schemas.openxmlformats.org/officeDocument/2006/relationships/audio" Target="../media/media10.WAV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media" Target="../media/media13.WAV"/><Relationship Id="rId4" Type="http://schemas.openxmlformats.org/officeDocument/2006/relationships/audio" Target="../media/media13.WAV"/><Relationship Id="rId5" Type="http://schemas.openxmlformats.org/officeDocument/2006/relationships/slideLayout" Target="../slideLayouts/slideLayout7.xml"/><Relationship Id="rId6" Type="http://schemas.openxmlformats.org/officeDocument/2006/relationships/hyperlink" Target="http://www.ipds.uni-kiel.de/pub_exx/on2003_1/PAPER_0996.pdf" TargetMode="External"/><Relationship Id="rId7" Type="http://schemas.openxmlformats.org/officeDocument/2006/relationships/image" Target="../media/image4.png"/><Relationship Id="rId1" Type="http://schemas.microsoft.com/office/2007/relationships/media" Target="../media/media12.WAV"/><Relationship Id="rId2" Type="http://schemas.openxmlformats.org/officeDocument/2006/relationships/audio" Target="../media/media1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hyperlink" Target="http://www.ipds.uni-kiel.de/pub_exx/on2003_1/PAPER_0996.pdf" TargetMode="External"/><Relationship Id="rId7" Type="http://schemas.openxmlformats.org/officeDocument/2006/relationships/hyperlink" Target="http://www.ipds.uni-kiel.de/kjk/pub_exx/kk2004_1/poster_mit.pdf" TargetMode="External"/><Relationship Id="rId8" Type="http://schemas.openxmlformats.org/officeDocument/2006/relationships/hyperlink" Target="http://www.haskins.yale.edu/Reprints/HL0011.pdf" TargetMode="External"/><Relationship Id="rId9" Type="http://schemas.openxmlformats.org/officeDocument/2006/relationships/image" Target="../media/image4.png"/><Relationship Id="rId1" Type="http://schemas.microsoft.com/office/2007/relationships/media" Target="../media/media14.wav"/><Relationship Id="rId2" Type="http://schemas.openxmlformats.org/officeDocument/2006/relationships/audio" Target="../media/media14.wav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media" Target="../media/media13.WAV"/><Relationship Id="rId4" Type="http://schemas.openxmlformats.org/officeDocument/2006/relationships/audio" Target="../media/media13.WAV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1.png"/><Relationship Id="rId9" Type="http://schemas.openxmlformats.org/officeDocument/2006/relationships/hyperlink" Target="http://www.ipds.uni-kiel.de/pub_exx/on2003_1/PAPER_0996.pdf" TargetMode="External"/><Relationship Id="rId1" Type="http://schemas.microsoft.com/office/2007/relationships/media" Target="../media/media12.WAV"/><Relationship Id="rId2" Type="http://schemas.openxmlformats.org/officeDocument/2006/relationships/audio" Target="../media/media1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hyperlink" Target="http://www.ipds.uni-kiel.de/pub_exx/on2003_1/PAPER_0996.pdf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cs.columbia.edu/~julia/papers/hop03.pdf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xcel_97_-_2004-Arbeitsblatt2.xls"/><Relationship Id="rId12" Type="http://schemas.openxmlformats.org/officeDocument/2006/relationships/image" Target="../media/image22.emf"/><Relationship Id="rId13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microsoft.com/office/2007/relationships/media" Target="../media/media15.WAV"/><Relationship Id="rId3" Type="http://schemas.openxmlformats.org/officeDocument/2006/relationships/audio" Target="../media/media15.WAV"/><Relationship Id="rId4" Type="http://schemas.microsoft.com/office/2007/relationships/media" Target="../media/media16.WAV"/><Relationship Id="rId5" Type="http://schemas.openxmlformats.org/officeDocument/2006/relationships/audio" Target="../media/media16.WAV"/><Relationship Id="rId6" Type="http://schemas.openxmlformats.org/officeDocument/2006/relationships/slideLayout" Target="../slideLayouts/slideLayout7.xml"/><Relationship Id="rId7" Type="http://schemas.openxmlformats.org/officeDocument/2006/relationships/oleObject" Target="../embeddings/Microsoft_Excel_97_-_2004-Arbeitsblatt1.xls"/><Relationship Id="rId8" Type="http://schemas.openxmlformats.org/officeDocument/2006/relationships/image" Target="../media/image21.emf"/><Relationship Id="rId9" Type="http://schemas.openxmlformats.org/officeDocument/2006/relationships/image" Target="../media/image11.png"/><Relationship Id="rId10" Type="http://schemas.openxmlformats.org/officeDocument/2006/relationships/hyperlink" Target="http://www.google.com/url?sa=t&amp;rct=j&amp;q=&amp;esrc=s&amp;source=web&amp;cd=1&amp;cad=rja&amp;ved=0CCoQFjAA&amp;url=http://webs2002.uab.es/filologiacatalana/papi/tobi/Prieto-Face.ppt&amp;ei=CjWbUpe6DojYswbxzIDoCA&amp;usg=AFQjCNGBGn7scy2D5xJITvqjxZR_93b5mw&amp;bvm=bv.57155469,d.Yms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diom.ucsd.edu/~arvaniti/ArvanitiLadd1995.pdf" TargetMode="Externa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1066800" y="304800"/>
            <a:ext cx="6629400" cy="954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8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Die Synchronisierung der Grundfrequenz in akzentuierten Wörtern.</a:t>
            </a: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1066800" y="2819400"/>
            <a:ext cx="306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alibri" pitchFamily="-100" charset="0"/>
                <a:ea typeface="Calibri" pitchFamily="-100" charset="0"/>
                <a:cs typeface="Calibri" pitchFamily="-100" charset="0"/>
              </a:rPr>
              <a:t>Jonathan Harrington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838200" y="5105400"/>
            <a:ext cx="762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Quellen in </a:t>
            </a:r>
            <a:r>
              <a:rPr lang="en-US">
                <a:latin typeface="Calibri" pitchFamily="-100" charset="0"/>
                <a:ea typeface="Calibri" pitchFamily="-100" charset="0"/>
                <a:cs typeface="Calibri" pitchFamily="-100" charset="0"/>
              </a:rPr>
              <a:t>/vdata/Seminare/Prosody/lit vorhanden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0"/>
            <a:ext cx="5334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Phonetische Faktoren: Variabilität von H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76200" y="838200"/>
            <a:ext cx="731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 smtClean="0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H kommt früher vor wegen</a:t>
            </a:r>
            <a:endParaRPr lang="de-DE" dirty="0">
              <a:solidFill>
                <a:srgbClr val="0000FF"/>
              </a:solidFill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24580" name="TextBox 13"/>
          <p:cNvSpPr txBox="1">
            <a:spLocks noChangeArrowheads="1"/>
          </p:cNvSpPr>
          <p:nvPr/>
        </p:nvSpPr>
        <p:spPr bwMode="auto">
          <a:xfrm>
            <a:off x="179512" y="4437112"/>
            <a:ext cx="746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2. </a:t>
            </a:r>
            <a:r>
              <a:rPr lang="de-DE" dirty="0" smtClean="0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einer </a:t>
            </a:r>
            <a:r>
              <a:rPr lang="de-DE" dirty="0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Wortgrenze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0" y="2276872"/>
            <a:ext cx="6888163" cy="1528763"/>
            <a:chOff x="228600" y="1143000"/>
            <a:chExt cx="6888163" cy="1528763"/>
          </a:xfrm>
        </p:grpSpPr>
        <p:sp>
          <p:nvSpPr>
            <p:cNvPr id="24600" name="Text Box 8"/>
            <p:cNvSpPr txBox="1">
              <a:spLocks noChangeArrowheads="1"/>
            </p:cNvSpPr>
            <p:nvPr/>
          </p:nvSpPr>
          <p:spPr bwMode="auto">
            <a:xfrm>
              <a:off x="4495800" y="1143000"/>
              <a:ext cx="262096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 </a:t>
              </a:r>
              <a:r>
                <a:rPr lang="en-GB">
                  <a:solidFill>
                    <a:srgbClr val="008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Ma</a:t>
              </a:r>
              <a:r>
                <a:rPr lang="en-GB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malie Lemonick</a:t>
              </a:r>
            </a:p>
          </p:txBody>
        </p:sp>
        <p:sp>
          <p:nvSpPr>
            <p:cNvPr id="24601" name="Text Box 10"/>
            <p:cNvSpPr txBox="1">
              <a:spLocks noChangeArrowheads="1"/>
            </p:cNvSpPr>
            <p:nvPr/>
          </p:nvSpPr>
          <p:spPr bwMode="auto">
            <a:xfrm>
              <a:off x="228600" y="1143000"/>
              <a:ext cx="143827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>
                  <a:solidFill>
                    <a:srgbClr val="008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Ma</a:t>
              </a:r>
              <a:r>
                <a:rPr lang="en-GB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 Lemm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5400000">
              <a:off x="419894" y="2274094"/>
              <a:ext cx="762000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878682" y="2274094"/>
              <a:ext cx="762000" cy="1587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4306094" y="2197894"/>
              <a:ext cx="762000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4764882" y="2197894"/>
              <a:ext cx="762000" cy="1587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381000" y="2057400"/>
              <a:ext cx="1071563" cy="568325"/>
            </a:xfrm>
            <a:custGeom>
              <a:avLst/>
              <a:gdLst>
                <a:gd name="connsiteX0" fmla="*/ 0 w 1072126"/>
                <a:gd name="connsiteY0" fmla="*/ 552516 h 569009"/>
                <a:gd name="connsiteX1" fmla="*/ 24741 w 1072126"/>
                <a:gd name="connsiteY1" fmla="*/ 428819 h 569009"/>
                <a:gd name="connsiteX2" fmla="*/ 65977 w 1072126"/>
                <a:gd name="connsiteY2" fmla="*/ 379340 h 569009"/>
                <a:gd name="connsiteX3" fmla="*/ 82471 w 1072126"/>
                <a:gd name="connsiteY3" fmla="*/ 354600 h 569009"/>
                <a:gd name="connsiteX4" fmla="*/ 115460 w 1072126"/>
                <a:gd name="connsiteY4" fmla="*/ 288628 h 569009"/>
                <a:gd name="connsiteX5" fmla="*/ 131954 w 1072126"/>
                <a:gd name="connsiteY5" fmla="*/ 255642 h 569009"/>
                <a:gd name="connsiteX6" fmla="*/ 140201 w 1072126"/>
                <a:gd name="connsiteY6" fmla="*/ 230903 h 569009"/>
                <a:gd name="connsiteX7" fmla="*/ 164942 w 1072126"/>
                <a:gd name="connsiteY7" fmla="*/ 222656 h 569009"/>
                <a:gd name="connsiteX8" fmla="*/ 173190 w 1072126"/>
                <a:gd name="connsiteY8" fmla="*/ 173177 h 569009"/>
                <a:gd name="connsiteX9" fmla="*/ 214425 w 1072126"/>
                <a:gd name="connsiteY9" fmla="*/ 123698 h 569009"/>
                <a:gd name="connsiteX10" fmla="*/ 288649 w 1072126"/>
                <a:gd name="connsiteY10" fmla="*/ 41233 h 569009"/>
                <a:gd name="connsiteX11" fmla="*/ 313391 w 1072126"/>
                <a:gd name="connsiteY11" fmla="*/ 32987 h 569009"/>
                <a:gd name="connsiteX12" fmla="*/ 371121 w 1072126"/>
                <a:gd name="connsiteY12" fmla="*/ 0 h 569009"/>
                <a:gd name="connsiteX13" fmla="*/ 511322 w 1072126"/>
                <a:gd name="connsiteY13" fmla="*/ 8247 h 569009"/>
                <a:gd name="connsiteX14" fmla="*/ 560804 w 1072126"/>
                <a:gd name="connsiteY14" fmla="*/ 24740 h 569009"/>
                <a:gd name="connsiteX15" fmla="*/ 602040 w 1072126"/>
                <a:gd name="connsiteY15" fmla="*/ 115452 h 569009"/>
                <a:gd name="connsiteX16" fmla="*/ 643276 w 1072126"/>
                <a:gd name="connsiteY16" fmla="*/ 156684 h 569009"/>
                <a:gd name="connsiteX17" fmla="*/ 668017 w 1072126"/>
                <a:gd name="connsiteY17" fmla="*/ 189670 h 569009"/>
                <a:gd name="connsiteX18" fmla="*/ 725747 w 1072126"/>
                <a:gd name="connsiteY18" fmla="*/ 247396 h 569009"/>
                <a:gd name="connsiteX19" fmla="*/ 775230 w 1072126"/>
                <a:gd name="connsiteY19" fmla="*/ 305121 h 569009"/>
                <a:gd name="connsiteX20" fmla="*/ 791724 w 1072126"/>
                <a:gd name="connsiteY20" fmla="*/ 338107 h 569009"/>
                <a:gd name="connsiteX21" fmla="*/ 857701 w 1072126"/>
                <a:gd name="connsiteY21" fmla="*/ 412326 h 569009"/>
                <a:gd name="connsiteX22" fmla="*/ 907184 w 1072126"/>
                <a:gd name="connsiteY22" fmla="*/ 445312 h 569009"/>
                <a:gd name="connsiteX23" fmla="*/ 956666 w 1072126"/>
                <a:gd name="connsiteY23" fmla="*/ 494791 h 569009"/>
                <a:gd name="connsiteX24" fmla="*/ 1006149 w 1072126"/>
                <a:gd name="connsiteY24" fmla="*/ 527777 h 569009"/>
                <a:gd name="connsiteX25" fmla="*/ 1055632 w 1072126"/>
                <a:gd name="connsiteY25" fmla="*/ 544270 h 569009"/>
                <a:gd name="connsiteX26" fmla="*/ 1072126 w 1072126"/>
                <a:gd name="connsiteY26" fmla="*/ 569009 h 569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2126" h="569009">
                  <a:moveTo>
                    <a:pt x="0" y="552516"/>
                  </a:moveTo>
                  <a:cubicBezTo>
                    <a:pt x="6182" y="503063"/>
                    <a:pt x="6264" y="475006"/>
                    <a:pt x="24741" y="428819"/>
                  </a:cubicBezTo>
                  <a:cubicBezTo>
                    <a:pt x="34192" y="405194"/>
                    <a:pt x="50129" y="398357"/>
                    <a:pt x="65977" y="379340"/>
                  </a:cubicBezTo>
                  <a:cubicBezTo>
                    <a:pt x="72322" y="371726"/>
                    <a:pt x="77725" y="363301"/>
                    <a:pt x="82471" y="354600"/>
                  </a:cubicBezTo>
                  <a:cubicBezTo>
                    <a:pt x="94245" y="333016"/>
                    <a:pt x="104464" y="310619"/>
                    <a:pt x="115460" y="288628"/>
                  </a:cubicBezTo>
                  <a:cubicBezTo>
                    <a:pt x="120958" y="277633"/>
                    <a:pt x="128066" y="267304"/>
                    <a:pt x="131954" y="255642"/>
                  </a:cubicBezTo>
                  <a:cubicBezTo>
                    <a:pt x="134703" y="247396"/>
                    <a:pt x="134054" y="237049"/>
                    <a:pt x="140201" y="230903"/>
                  </a:cubicBezTo>
                  <a:cubicBezTo>
                    <a:pt x="146348" y="224756"/>
                    <a:pt x="156695" y="225405"/>
                    <a:pt x="164942" y="222656"/>
                  </a:cubicBezTo>
                  <a:cubicBezTo>
                    <a:pt x="167691" y="206163"/>
                    <a:pt x="167902" y="189039"/>
                    <a:pt x="173190" y="173177"/>
                  </a:cubicBezTo>
                  <a:cubicBezTo>
                    <a:pt x="180557" y="151078"/>
                    <a:pt x="201029" y="140920"/>
                    <a:pt x="214425" y="123698"/>
                  </a:cubicBezTo>
                  <a:cubicBezTo>
                    <a:pt x="254124" y="72661"/>
                    <a:pt x="234647" y="74981"/>
                    <a:pt x="288649" y="41233"/>
                  </a:cubicBezTo>
                  <a:cubicBezTo>
                    <a:pt x="296021" y="36626"/>
                    <a:pt x="305401" y="36411"/>
                    <a:pt x="313391" y="32987"/>
                  </a:cubicBezTo>
                  <a:cubicBezTo>
                    <a:pt x="342682" y="20435"/>
                    <a:pt x="346278" y="16560"/>
                    <a:pt x="371121" y="0"/>
                  </a:cubicBezTo>
                  <a:cubicBezTo>
                    <a:pt x="417855" y="2749"/>
                    <a:pt x="464901" y="2192"/>
                    <a:pt x="511322" y="8247"/>
                  </a:cubicBezTo>
                  <a:cubicBezTo>
                    <a:pt x="528562" y="10496"/>
                    <a:pt x="560804" y="24740"/>
                    <a:pt x="560804" y="24740"/>
                  </a:cubicBezTo>
                  <a:cubicBezTo>
                    <a:pt x="572171" y="58834"/>
                    <a:pt x="578337" y="81217"/>
                    <a:pt x="602040" y="115452"/>
                  </a:cubicBezTo>
                  <a:cubicBezTo>
                    <a:pt x="613105" y="131433"/>
                    <a:pt x="630362" y="142156"/>
                    <a:pt x="643276" y="156684"/>
                  </a:cubicBezTo>
                  <a:cubicBezTo>
                    <a:pt x="652408" y="166956"/>
                    <a:pt x="658771" y="179500"/>
                    <a:pt x="668017" y="189670"/>
                  </a:cubicBezTo>
                  <a:cubicBezTo>
                    <a:pt x="686323" y="209806"/>
                    <a:pt x="708746" y="226147"/>
                    <a:pt x="725747" y="247396"/>
                  </a:cubicBezTo>
                  <a:cubicBezTo>
                    <a:pt x="763592" y="294699"/>
                    <a:pt x="746288" y="276183"/>
                    <a:pt x="775230" y="305121"/>
                  </a:cubicBezTo>
                  <a:cubicBezTo>
                    <a:pt x="780728" y="316116"/>
                    <a:pt x="785625" y="327434"/>
                    <a:pt x="791724" y="338107"/>
                  </a:cubicBezTo>
                  <a:cubicBezTo>
                    <a:pt x="806980" y="364803"/>
                    <a:pt x="834574" y="396909"/>
                    <a:pt x="857701" y="412326"/>
                  </a:cubicBezTo>
                  <a:lnTo>
                    <a:pt x="907184" y="445312"/>
                  </a:lnTo>
                  <a:cubicBezTo>
                    <a:pt x="929458" y="478720"/>
                    <a:pt x="918307" y="467942"/>
                    <a:pt x="956666" y="494791"/>
                  </a:cubicBezTo>
                  <a:cubicBezTo>
                    <a:pt x="972906" y="506158"/>
                    <a:pt x="987343" y="521509"/>
                    <a:pt x="1006149" y="527777"/>
                  </a:cubicBezTo>
                  <a:lnTo>
                    <a:pt x="1055632" y="544270"/>
                  </a:lnTo>
                  <a:lnTo>
                    <a:pt x="1072126" y="569009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648200" y="2057400"/>
              <a:ext cx="1071563" cy="568325"/>
            </a:xfrm>
            <a:custGeom>
              <a:avLst/>
              <a:gdLst>
                <a:gd name="connsiteX0" fmla="*/ 0 w 1072126"/>
                <a:gd name="connsiteY0" fmla="*/ 552516 h 569009"/>
                <a:gd name="connsiteX1" fmla="*/ 24741 w 1072126"/>
                <a:gd name="connsiteY1" fmla="*/ 428819 h 569009"/>
                <a:gd name="connsiteX2" fmla="*/ 65977 w 1072126"/>
                <a:gd name="connsiteY2" fmla="*/ 379340 h 569009"/>
                <a:gd name="connsiteX3" fmla="*/ 82471 w 1072126"/>
                <a:gd name="connsiteY3" fmla="*/ 354600 h 569009"/>
                <a:gd name="connsiteX4" fmla="*/ 115460 w 1072126"/>
                <a:gd name="connsiteY4" fmla="*/ 288628 h 569009"/>
                <a:gd name="connsiteX5" fmla="*/ 131954 w 1072126"/>
                <a:gd name="connsiteY5" fmla="*/ 255642 h 569009"/>
                <a:gd name="connsiteX6" fmla="*/ 140201 w 1072126"/>
                <a:gd name="connsiteY6" fmla="*/ 230903 h 569009"/>
                <a:gd name="connsiteX7" fmla="*/ 164942 w 1072126"/>
                <a:gd name="connsiteY7" fmla="*/ 222656 h 569009"/>
                <a:gd name="connsiteX8" fmla="*/ 173190 w 1072126"/>
                <a:gd name="connsiteY8" fmla="*/ 173177 h 569009"/>
                <a:gd name="connsiteX9" fmla="*/ 214425 w 1072126"/>
                <a:gd name="connsiteY9" fmla="*/ 123698 h 569009"/>
                <a:gd name="connsiteX10" fmla="*/ 288649 w 1072126"/>
                <a:gd name="connsiteY10" fmla="*/ 41233 h 569009"/>
                <a:gd name="connsiteX11" fmla="*/ 313391 w 1072126"/>
                <a:gd name="connsiteY11" fmla="*/ 32987 h 569009"/>
                <a:gd name="connsiteX12" fmla="*/ 371121 w 1072126"/>
                <a:gd name="connsiteY12" fmla="*/ 0 h 569009"/>
                <a:gd name="connsiteX13" fmla="*/ 511322 w 1072126"/>
                <a:gd name="connsiteY13" fmla="*/ 8247 h 569009"/>
                <a:gd name="connsiteX14" fmla="*/ 560804 w 1072126"/>
                <a:gd name="connsiteY14" fmla="*/ 24740 h 569009"/>
                <a:gd name="connsiteX15" fmla="*/ 602040 w 1072126"/>
                <a:gd name="connsiteY15" fmla="*/ 115452 h 569009"/>
                <a:gd name="connsiteX16" fmla="*/ 643276 w 1072126"/>
                <a:gd name="connsiteY16" fmla="*/ 156684 h 569009"/>
                <a:gd name="connsiteX17" fmla="*/ 668017 w 1072126"/>
                <a:gd name="connsiteY17" fmla="*/ 189670 h 569009"/>
                <a:gd name="connsiteX18" fmla="*/ 725747 w 1072126"/>
                <a:gd name="connsiteY18" fmla="*/ 247396 h 569009"/>
                <a:gd name="connsiteX19" fmla="*/ 775230 w 1072126"/>
                <a:gd name="connsiteY19" fmla="*/ 305121 h 569009"/>
                <a:gd name="connsiteX20" fmla="*/ 791724 w 1072126"/>
                <a:gd name="connsiteY20" fmla="*/ 338107 h 569009"/>
                <a:gd name="connsiteX21" fmla="*/ 857701 w 1072126"/>
                <a:gd name="connsiteY21" fmla="*/ 412326 h 569009"/>
                <a:gd name="connsiteX22" fmla="*/ 907184 w 1072126"/>
                <a:gd name="connsiteY22" fmla="*/ 445312 h 569009"/>
                <a:gd name="connsiteX23" fmla="*/ 956666 w 1072126"/>
                <a:gd name="connsiteY23" fmla="*/ 494791 h 569009"/>
                <a:gd name="connsiteX24" fmla="*/ 1006149 w 1072126"/>
                <a:gd name="connsiteY24" fmla="*/ 527777 h 569009"/>
                <a:gd name="connsiteX25" fmla="*/ 1055632 w 1072126"/>
                <a:gd name="connsiteY25" fmla="*/ 544270 h 569009"/>
                <a:gd name="connsiteX26" fmla="*/ 1072126 w 1072126"/>
                <a:gd name="connsiteY26" fmla="*/ 569009 h 569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2126" h="569009">
                  <a:moveTo>
                    <a:pt x="0" y="552516"/>
                  </a:moveTo>
                  <a:cubicBezTo>
                    <a:pt x="6182" y="503063"/>
                    <a:pt x="6264" y="475006"/>
                    <a:pt x="24741" y="428819"/>
                  </a:cubicBezTo>
                  <a:cubicBezTo>
                    <a:pt x="34192" y="405194"/>
                    <a:pt x="50129" y="398357"/>
                    <a:pt x="65977" y="379340"/>
                  </a:cubicBezTo>
                  <a:cubicBezTo>
                    <a:pt x="72322" y="371726"/>
                    <a:pt x="77725" y="363301"/>
                    <a:pt x="82471" y="354600"/>
                  </a:cubicBezTo>
                  <a:cubicBezTo>
                    <a:pt x="94245" y="333016"/>
                    <a:pt x="104464" y="310619"/>
                    <a:pt x="115460" y="288628"/>
                  </a:cubicBezTo>
                  <a:cubicBezTo>
                    <a:pt x="120958" y="277633"/>
                    <a:pt x="128066" y="267304"/>
                    <a:pt x="131954" y="255642"/>
                  </a:cubicBezTo>
                  <a:cubicBezTo>
                    <a:pt x="134703" y="247396"/>
                    <a:pt x="134054" y="237049"/>
                    <a:pt x="140201" y="230903"/>
                  </a:cubicBezTo>
                  <a:cubicBezTo>
                    <a:pt x="146348" y="224756"/>
                    <a:pt x="156695" y="225405"/>
                    <a:pt x="164942" y="222656"/>
                  </a:cubicBezTo>
                  <a:cubicBezTo>
                    <a:pt x="167691" y="206163"/>
                    <a:pt x="167902" y="189039"/>
                    <a:pt x="173190" y="173177"/>
                  </a:cubicBezTo>
                  <a:cubicBezTo>
                    <a:pt x="180557" y="151078"/>
                    <a:pt x="201029" y="140920"/>
                    <a:pt x="214425" y="123698"/>
                  </a:cubicBezTo>
                  <a:cubicBezTo>
                    <a:pt x="254124" y="72661"/>
                    <a:pt x="234647" y="74981"/>
                    <a:pt x="288649" y="41233"/>
                  </a:cubicBezTo>
                  <a:cubicBezTo>
                    <a:pt x="296021" y="36626"/>
                    <a:pt x="305401" y="36411"/>
                    <a:pt x="313391" y="32987"/>
                  </a:cubicBezTo>
                  <a:cubicBezTo>
                    <a:pt x="342682" y="20435"/>
                    <a:pt x="346278" y="16560"/>
                    <a:pt x="371121" y="0"/>
                  </a:cubicBezTo>
                  <a:cubicBezTo>
                    <a:pt x="417855" y="2749"/>
                    <a:pt x="464901" y="2192"/>
                    <a:pt x="511322" y="8247"/>
                  </a:cubicBezTo>
                  <a:cubicBezTo>
                    <a:pt x="528562" y="10496"/>
                    <a:pt x="560804" y="24740"/>
                    <a:pt x="560804" y="24740"/>
                  </a:cubicBezTo>
                  <a:cubicBezTo>
                    <a:pt x="572171" y="58834"/>
                    <a:pt x="578337" y="81217"/>
                    <a:pt x="602040" y="115452"/>
                  </a:cubicBezTo>
                  <a:cubicBezTo>
                    <a:pt x="613105" y="131433"/>
                    <a:pt x="630362" y="142156"/>
                    <a:pt x="643276" y="156684"/>
                  </a:cubicBezTo>
                  <a:cubicBezTo>
                    <a:pt x="652408" y="166956"/>
                    <a:pt x="658771" y="179500"/>
                    <a:pt x="668017" y="189670"/>
                  </a:cubicBezTo>
                  <a:cubicBezTo>
                    <a:pt x="686323" y="209806"/>
                    <a:pt x="708746" y="226147"/>
                    <a:pt x="725747" y="247396"/>
                  </a:cubicBezTo>
                  <a:cubicBezTo>
                    <a:pt x="763592" y="294699"/>
                    <a:pt x="746288" y="276183"/>
                    <a:pt x="775230" y="305121"/>
                  </a:cubicBezTo>
                  <a:cubicBezTo>
                    <a:pt x="780728" y="316116"/>
                    <a:pt x="785625" y="327434"/>
                    <a:pt x="791724" y="338107"/>
                  </a:cubicBezTo>
                  <a:cubicBezTo>
                    <a:pt x="806980" y="364803"/>
                    <a:pt x="834574" y="396909"/>
                    <a:pt x="857701" y="412326"/>
                  </a:cubicBezTo>
                  <a:lnTo>
                    <a:pt x="907184" y="445312"/>
                  </a:lnTo>
                  <a:cubicBezTo>
                    <a:pt x="929458" y="478720"/>
                    <a:pt x="918307" y="467942"/>
                    <a:pt x="956666" y="494791"/>
                  </a:cubicBezTo>
                  <a:cubicBezTo>
                    <a:pt x="972906" y="506158"/>
                    <a:pt x="987343" y="521509"/>
                    <a:pt x="1006149" y="527777"/>
                  </a:cubicBezTo>
                  <a:lnTo>
                    <a:pt x="1055632" y="544270"/>
                  </a:lnTo>
                  <a:lnTo>
                    <a:pt x="1072126" y="569009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4608" name="TextBox 43"/>
            <p:cNvSpPr txBox="1">
              <a:spLocks noChangeArrowheads="1"/>
            </p:cNvSpPr>
            <p:nvPr/>
          </p:nvSpPr>
          <p:spPr bwMode="auto">
            <a:xfrm>
              <a:off x="609600" y="1600200"/>
              <a:ext cx="381000" cy="4619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00FF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H</a:t>
              </a:r>
            </a:p>
          </p:txBody>
        </p:sp>
        <p:sp>
          <p:nvSpPr>
            <p:cNvPr id="24609" name="TextBox 44"/>
            <p:cNvSpPr txBox="1">
              <a:spLocks noChangeArrowheads="1"/>
            </p:cNvSpPr>
            <p:nvPr/>
          </p:nvSpPr>
          <p:spPr bwMode="auto">
            <a:xfrm>
              <a:off x="4953000" y="1524000"/>
              <a:ext cx="381000" cy="4619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00FF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H</a:t>
              </a:r>
            </a:p>
          </p:txBody>
        </p:sp>
        <p:sp>
          <p:nvSpPr>
            <p:cNvPr id="24610" name="TextBox 45"/>
            <p:cNvSpPr txBox="1">
              <a:spLocks noChangeArrowheads="1"/>
            </p:cNvSpPr>
            <p:nvPr/>
          </p:nvSpPr>
          <p:spPr bwMode="auto">
            <a:xfrm>
              <a:off x="838200" y="2209800"/>
              <a:ext cx="457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8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a</a:t>
              </a:r>
            </a:p>
          </p:txBody>
        </p:sp>
        <p:sp>
          <p:nvSpPr>
            <p:cNvPr id="24611" name="TextBox 46"/>
            <p:cNvSpPr txBox="1">
              <a:spLocks noChangeArrowheads="1"/>
            </p:cNvSpPr>
            <p:nvPr/>
          </p:nvSpPr>
          <p:spPr bwMode="auto">
            <a:xfrm>
              <a:off x="4724400" y="2209800"/>
              <a:ext cx="457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8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a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408112" y="4665712"/>
            <a:ext cx="6092825" cy="1604963"/>
            <a:chOff x="381000" y="3048000"/>
            <a:chExt cx="6092825" cy="1604963"/>
          </a:xfrm>
        </p:grpSpPr>
        <p:sp>
          <p:nvSpPr>
            <p:cNvPr id="24588" name="Text Box 8"/>
            <p:cNvSpPr txBox="1">
              <a:spLocks noChangeArrowheads="1"/>
            </p:cNvSpPr>
            <p:nvPr/>
          </p:nvSpPr>
          <p:spPr bwMode="auto">
            <a:xfrm>
              <a:off x="4572000" y="3048000"/>
              <a:ext cx="19018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 </a:t>
              </a:r>
              <a:r>
                <a:rPr lang="en-GB">
                  <a:solidFill>
                    <a:srgbClr val="008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Ma</a:t>
              </a:r>
              <a:r>
                <a:rPr lang="en-GB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ma Lemm</a:t>
              </a:r>
            </a:p>
          </p:txBody>
        </p:sp>
        <p:sp>
          <p:nvSpPr>
            <p:cNvPr id="24589" name="Text Box 7"/>
            <p:cNvSpPr txBox="1">
              <a:spLocks noChangeArrowheads="1"/>
            </p:cNvSpPr>
            <p:nvPr/>
          </p:nvSpPr>
          <p:spPr bwMode="auto">
            <a:xfrm>
              <a:off x="381000" y="3124200"/>
              <a:ext cx="182086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>
                  <a:solidFill>
                    <a:srgbClr val="008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Ma</a:t>
              </a:r>
              <a:r>
                <a:rPr lang="en-GB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  Le Mann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 rot="5400000">
              <a:off x="648494" y="4255294"/>
              <a:ext cx="762000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1107282" y="4255294"/>
              <a:ext cx="762000" cy="1587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4534694" y="4179094"/>
              <a:ext cx="762000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4993482" y="4179094"/>
              <a:ext cx="762000" cy="1587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Freeform 51"/>
            <p:cNvSpPr/>
            <p:nvPr/>
          </p:nvSpPr>
          <p:spPr>
            <a:xfrm>
              <a:off x="609600" y="4038600"/>
              <a:ext cx="1071563" cy="568325"/>
            </a:xfrm>
            <a:custGeom>
              <a:avLst/>
              <a:gdLst>
                <a:gd name="connsiteX0" fmla="*/ 0 w 1072126"/>
                <a:gd name="connsiteY0" fmla="*/ 552516 h 569009"/>
                <a:gd name="connsiteX1" fmla="*/ 24741 w 1072126"/>
                <a:gd name="connsiteY1" fmla="*/ 428819 h 569009"/>
                <a:gd name="connsiteX2" fmla="*/ 65977 w 1072126"/>
                <a:gd name="connsiteY2" fmla="*/ 379340 h 569009"/>
                <a:gd name="connsiteX3" fmla="*/ 82471 w 1072126"/>
                <a:gd name="connsiteY3" fmla="*/ 354600 h 569009"/>
                <a:gd name="connsiteX4" fmla="*/ 115460 w 1072126"/>
                <a:gd name="connsiteY4" fmla="*/ 288628 h 569009"/>
                <a:gd name="connsiteX5" fmla="*/ 131954 w 1072126"/>
                <a:gd name="connsiteY5" fmla="*/ 255642 h 569009"/>
                <a:gd name="connsiteX6" fmla="*/ 140201 w 1072126"/>
                <a:gd name="connsiteY6" fmla="*/ 230903 h 569009"/>
                <a:gd name="connsiteX7" fmla="*/ 164942 w 1072126"/>
                <a:gd name="connsiteY7" fmla="*/ 222656 h 569009"/>
                <a:gd name="connsiteX8" fmla="*/ 173190 w 1072126"/>
                <a:gd name="connsiteY8" fmla="*/ 173177 h 569009"/>
                <a:gd name="connsiteX9" fmla="*/ 214425 w 1072126"/>
                <a:gd name="connsiteY9" fmla="*/ 123698 h 569009"/>
                <a:gd name="connsiteX10" fmla="*/ 288649 w 1072126"/>
                <a:gd name="connsiteY10" fmla="*/ 41233 h 569009"/>
                <a:gd name="connsiteX11" fmla="*/ 313391 w 1072126"/>
                <a:gd name="connsiteY11" fmla="*/ 32987 h 569009"/>
                <a:gd name="connsiteX12" fmla="*/ 371121 w 1072126"/>
                <a:gd name="connsiteY12" fmla="*/ 0 h 569009"/>
                <a:gd name="connsiteX13" fmla="*/ 511322 w 1072126"/>
                <a:gd name="connsiteY13" fmla="*/ 8247 h 569009"/>
                <a:gd name="connsiteX14" fmla="*/ 560804 w 1072126"/>
                <a:gd name="connsiteY14" fmla="*/ 24740 h 569009"/>
                <a:gd name="connsiteX15" fmla="*/ 602040 w 1072126"/>
                <a:gd name="connsiteY15" fmla="*/ 115452 h 569009"/>
                <a:gd name="connsiteX16" fmla="*/ 643276 w 1072126"/>
                <a:gd name="connsiteY16" fmla="*/ 156684 h 569009"/>
                <a:gd name="connsiteX17" fmla="*/ 668017 w 1072126"/>
                <a:gd name="connsiteY17" fmla="*/ 189670 h 569009"/>
                <a:gd name="connsiteX18" fmla="*/ 725747 w 1072126"/>
                <a:gd name="connsiteY18" fmla="*/ 247396 h 569009"/>
                <a:gd name="connsiteX19" fmla="*/ 775230 w 1072126"/>
                <a:gd name="connsiteY19" fmla="*/ 305121 h 569009"/>
                <a:gd name="connsiteX20" fmla="*/ 791724 w 1072126"/>
                <a:gd name="connsiteY20" fmla="*/ 338107 h 569009"/>
                <a:gd name="connsiteX21" fmla="*/ 857701 w 1072126"/>
                <a:gd name="connsiteY21" fmla="*/ 412326 h 569009"/>
                <a:gd name="connsiteX22" fmla="*/ 907184 w 1072126"/>
                <a:gd name="connsiteY22" fmla="*/ 445312 h 569009"/>
                <a:gd name="connsiteX23" fmla="*/ 956666 w 1072126"/>
                <a:gd name="connsiteY23" fmla="*/ 494791 h 569009"/>
                <a:gd name="connsiteX24" fmla="*/ 1006149 w 1072126"/>
                <a:gd name="connsiteY24" fmla="*/ 527777 h 569009"/>
                <a:gd name="connsiteX25" fmla="*/ 1055632 w 1072126"/>
                <a:gd name="connsiteY25" fmla="*/ 544270 h 569009"/>
                <a:gd name="connsiteX26" fmla="*/ 1072126 w 1072126"/>
                <a:gd name="connsiteY26" fmla="*/ 569009 h 569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2126" h="569009">
                  <a:moveTo>
                    <a:pt x="0" y="552516"/>
                  </a:moveTo>
                  <a:cubicBezTo>
                    <a:pt x="6182" y="503063"/>
                    <a:pt x="6264" y="475006"/>
                    <a:pt x="24741" y="428819"/>
                  </a:cubicBezTo>
                  <a:cubicBezTo>
                    <a:pt x="34192" y="405194"/>
                    <a:pt x="50129" y="398357"/>
                    <a:pt x="65977" y="379340"/>
                  </a:cubicBezTo>
                  <a:cubicBezTo>
                    <a:pt x="72322" y="371726"/>
                    <a:pt x="77725" y="363301"/>
                    <a:pt x="82471" y="354600"/>
                  </a:cubicBezTo>
                  <a:cubicBezTo>
                    <a:pt x="94245" y="333016"/>
                    <a:pt x="104464" y="310619"/>
                    <a:pt x="115460" y="288628"/>
                  </a:cubicBezTo>
                  <a:cubicBezTo>
                    <a:pt x="120958" y="277633"/>
                    <a:pt x="128066" y="267304"/>
                    <a:pt x="131954" y="255642"/>
                  </a:cubicBezTo>
                  <a:cubicBezTo>
                    <a:pt x="134703" y="247396"/>
                    <a:pt x="134054" y="237049"/>
                    <a:pt x="140201" y="230903"/>
                  </a:cubicBezTo>
                  <a:cubicBezTo>
                    <a:pt x="146348" y="224756"/>
                    <a:pt x="156695" y="225405"/>
                    <a:pt x="164942" y="222656"/>
                  </a:cubicBezTo>
                  <a:cubicBezTo>
                    <a:pt x="167691" y="206163"/>
                    <a:pt x="167902" y="189039"/>
                    <a:pt x="173190" y="173177"/>
                  </a:cubicBezTo>
                  <a:cubicBezTo>
                    <a:pt x="180557" y="151078"/>
                    <a:pt x="201029" y="140920"/>
                    <a:pt x="214425" y="123698"/>
                  </a:cubicBezTo>
                  <a:cubicBezTo>
                    <a:pt x="254124" y="72661"/>
                    <a:pt x="234647" y="74981"/>
                    <a:pt x="288649" y="41233"/>
                  </a:cubicBezTo>
                  <a:cubicBezTo>
                    <a:pt x="296021" y="36626"/>
                    <a:pt x="305401" y="36411"/>
                    <a:pt x="313391" y="32987"/>
                  </a:cubicBezTo>
                  <a:cubicBezTo>
                    <a:pt x="342682" y="20435"/>
                    <a:pt x="346278" y="16560"/>
                    <a:pt x="371121" y="0"/>
                  </a:cubicBezTo>
                  <a:cubicBezTo>
                    <a:pt x="417855" y="2749"/>
                    <a:pt x="464901" y="2192"/>
                    <a:pt x="511322" y="8247"/>
                  </a:cubicBezTo>
                  <a:cubicBezTo>
                    <a:pt x="528562" y="10496"/>
                    <a:pt x="560804" y="24740"/>
                    <a:pt x="560804" y="24740"/>
                  </a:cubicBezTo>
                  <a:cubicBezTo>
                    <a:pt x="572171" y="58834"/>
                    <a:pt x="578337" y="81217"/>
                    <a:pt x="602040" y="115452"/>
                  </a:cubicBezTo>
                  <a:cubicBezTo>
                    <a:pt x="613105" y="131433"/>
                    <a:pt x="630362" y="142156"/>
                    <a:pt x="643276" y="156684"/>
                  </a:cubicBezTo>
                  <a:cubicBezTo>
                    <a:pt x="652408" y="166956"/>
                    <a:pt x="658771" y="179500"/>
                    <a:pt x="668017" y="189670"/>
                  </a:cubicBezTo>
                  <a:cubicBezTo>
                    <a:pt x="686323" y="209806"/>
                    <a:pt x="708746" y="226147"/>
                    <a:pt x="725747" y="247396"/>
                  </a:cubicBezTo>
                  <a:cubicBezTo>
                    <a:pt x="763592" y="294699"/>
                    <a:pt x="746288" y="276183"/>
                    <a:pt x="775230" y="305121"/>
                  </a:cubicBezTo>
                  <a:cubicBezTo>
                    <a:pt x="780728" y="316116"/>
                    <a:pt x="785625" y="327434"/>
                    <a:pt x="791724" y="338107"/>
                  </a:cubicBezTo>
                  <a:cubicBezTo>
                    <a:pt x="806980" y="364803"/>
                    <a:pt x="834574" y="396909"/>
                    <a:pt x="857701" y="412326"/>
                  </a:cubicBezTo>
                  <a:lnTo>
                    <a:pt x="907184" y="445312"/>
                  </a:lnTo>
                  <a:cubicBezTo>
                    <a:pt x="929458" y="478720"/>
                    <a:pt x="918307" y="467942"/>
                    <a:pt x="956666" y="494791"/>
                  </a:cubicBezTo>
                  <a:cubicBezTo>
                    <a:pt x="972906" y="506158"/>
                    <a:pt x="987343" y="521509"/>
                    <a:pt x="1006149" y="527777"/>
                  </a:cubicBezTo>
                  <a:lnTo>
                    <a:pt x="1055632" y="544270"/>
                  </a:lnTo>
                  <a:lnTo>
                    <a:pt x="1072126" y="569009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4876800" y="4038600"/>
              <a:ext cx="1071563" cy="568325"/>
            </a:xfrm>
            <a:custGeom>
              <a:avLst/>
              <a:gdLst>
                <a:gd name="connsiteX0" fmla="*/ 0 w 1072126"/>
                <a:gd name="connsiteY0" fmla="*/ 552516 h 569009"/>
                <a:gd name="connsiteX1" fmla="*/ 24741 w 1072126"/>
                <a:gd name="connsiteY1" fmla="*/ 428819 h 569009"/>
                <a:gd name="connsiteX2" fmla="*/ 65977 w 1072126"/>
                <a:gd name="connsiteY2" fmla="*/ 379340 h 569009"/>
                <a:gd name="connsiteX3" fmla="*/ 82471 w 1072126"/>
                <a:gd name="connsiteY3" fmla="*/ 354600 h 569009"/>
                <a:gd name="connsiteX4" fmla="*/ 115460 w 1072126"/>
                <a:gd name="connsiteY4" fmla="*/ 288628 h 569009"/>
                <a:gd name="connsiteX5" fmla="*/ 131954 w 1072126"/>
                <a:gd name="connsiteY5" fmla="*/ 255642 h 569009"/>
                <a:gd name="connsiteX6" fmla="*/ 140201 w 1072126"/>
                <a:gd name="connsiteY6" fmla="*/ 230903 h 569009"/>
                <a:gd name="connsiteX7" fmla="*/ 164942 w 1072126"/>
                <a:gd name="connsiteY7" fmla="*/ 222656 h 569009"/>
                <a:gd name="connsiteX8" fmla="*/ 173190 w 1072126"/>
                <a:gd name="connsiteY8" fmla="*/ 173177 h 569009"/>
                <a:gd name="connsiteX9" fmla="*/ 214425 w 1072126"/>
                <a:gd name="connsiteY9" fmla="*/ 123698 h 569009"/>
                <a:gd name="connsiteX10" fmla="*/ 288649 w 1072126"/>
                <a:gd name="connsiteY10" fmla="*/ 41233 h 569009"/>
                <a:gd name="connsiteX11" fmla="*/ 313391 w 1072126"/>
                <a:gd name="connsiteY11" fmla="*/ 32987 h 569009"/>
                <a:gd name="connsiteX12" fmla="*/ 371121 w 1072126"/>
                <a:gd name="connsiteY12" fmla="*/ 0 h 569009"/>
                <a:gd name="connsiteX13" fmla="*/ 511322 w 1072126"/>
                <a:gd name="connsiteY13" fmla="*/ 8247 h 569009"/>
                <a:gd name="connsiteX14" fmla="*/ 560804 w 1072126"/>
                <a:gd name="connsiteY14" fmla="*/ 24740 h 569009"/>
                <a:gd name="connsiteX15" fmla="*/ 602040 w 1072126"/>
                <a:gd name="connsiteY15" fmla="*/ 115452 h 569009"/>
                <a:gd name="connsiteX16" fmla="*/ 643276 w 1072126"/>
                <a:gd name="connsiteY16" fmla="*/ 156684 h 569009"/>
                <a:gd name="connsiteX17" fmla="*/ 668017 w 1072126"/>
                <a:gd name="connsiteY17" fmla="*/ 189670 h 569009"/>
                <a:gd name="connsiteX18" fmla="*/ 725747 w 1072126"/>
                <a:gd name="connsiteY18" fmla="*/ 247396 h 569009"/>
                <a:gd name="connsiteX19" fmla="*/ 775230 w 1072126"/>
                <a:gd name="connsiteY19" fmla="*/ 305121 h 569009"/>
                <a:gd name="connsiteX20" fmla="*/ 791724 w 1072126"/>
                <a:gd name="connsiteY20" fmla="*/ 338107 h 569009"/>
                <a:gd name="connsiteX21" fmla="*/ 857701 w 1072126"/>
                <a:gd name="connsiteY21" fmla="*/ 412326 h 569009"/>
                <a:gd name="connsiteX22" fmla="*/ 907184 w 1072126"/>
                <a:gd name="connsiteY22" fmla="*/ 445312 h 569009"/>
                <a:gd name="connsiteX23" fmla="*/ 956666 w 1072126"/>
                <a:gd name="connsiteY23" fmla="*/ 494791 h 569009"/>
                <a:gd name="connsiteX24" fmla="*/ 1006149 w 1072126"/>
                <a:gd name="connsiteY24" fmla="*/ 527777 h 569009"/>
                <a:gd name="connsiteX25" fmla="*/ 1055632 w 1072126"/>
                <a:gd name="connsiteY25" fmla="*/ 544270 h 569009"/>
                <a:gd name="connsiteX26" fmla="*/ 1072126 w 1072126"/>
                <a:gd name="connsiteY26" fmla="*/ 569009 h 569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2126" h="569009">
                  <a:moveTo>
                    <a:pt x="0" y="552516"/>
                  </a:moveTo>
                  <a:cubicBezTo>
                    <a:pt x="6182" y="503063"/>
                    <a:pt x="6264" y="475006"/>
                    <a:pt x="24741" y="428819"/>
                  </a:cubicBezTo>
                  <a:cubicBezTo>
                    <a:pt x="34192" y="405194"/>
                    <a:pt x="50129" y="398357"/>
                    <a:pt x="65977" y="379340"/>
                  </a:cubicBezTo>
                  <a:cubicBezTo>
                    <a:pt x="72322" y="371726"/>
                    <a:pt x="77725" y="363301"/>
                    <a:pt x="82471" y="354600"/>
                  </a:cubicBezTo>
                  <a:cubicBezTo>
                    <a:pt x="94245" y="333016"/>
                    <a:pt x="104464" y="310619"/>
                    <a:pt x="115460" y="288628"/>
                  </a:cubicBezTo>
                  <a:cubicBezTo>
                    <a:pt x="120958" y="277633"/>
                    <a:pt x="128066" y="267304"/>
                    <a:pt x="131954" y="255642"/>
                  </a:cubicBezTo>
                  <a:cubicBezTo>
                    <a:pt x="134703" y="247396"/>
                    <a:pt x="134054" y="237049"/>
                    <a:pt x="140201" y="230903"/>
                  </a:cubicBezTo>
                  <a:cubicBezTo>
                    <a:pt x="146348" y="224756"/>
                    <a:pt x="156695" y="225405"/>
                    <a:pt x="164942" y="222656"/>
                  </a:cubicBezTo>
                  <a:cubicBezTo>
                    <a:pt x="167691" y="206163"/>
                    <a:pt x="167902" y="189039"/>
                    <a:pt x="173190" y="173177"/>
                  </a:cubicBezTo>
                  <a:cubicBezTo>
                    <a:pt x="180557" y="151078"/>
                    <a:pt x="201029" y="140920"/>
                    <a:pt x="214425" y="123698"/>
                  </a:cubicBezTo>
                  <a:cubicBezTo>
                    <a:pt x="254124" y="72661"/>
                    <a:pt x="234647" y="74981"/>
                    <a:pt x="288649" y="41233"/>
                  </a:cubicBezTo>
                  <a:cubicBezTo>
                    <a:pt x="296021" y="36626"/>
                    <a:pt x="305401" y="36411"/>
                    <a:pt x="313391" y="32987"/>
                  </a:cubicBezTo>
                  <a:cubicBezTo>
                    <a:pt x="342682" y="20435"/>
                    <a:pt x="346278" y="16560"/>
                    <a:pt x="371121" y="0"/>
                  </a:cubicBezTo>
                  <a:cubicBezTo>
                    <a:pt x="417855" y="2749"/>
                    <a:pt x="464901" y="2192"/>
                    <a:pt x="511322" y="8247"/>
                  </a:cubicBezTo>
                  <a:cubicBezTo>
                    <a:pt x="528562" y="10496"/>
                    <a:pt x="560804" y="24740"/>
                    <a:pt x="560804" y="24740"/>
                  </a:cubicBezTo>
                  <a:cubicBezTo>
                    <a:pt x="572171" y="58834"/>
                    <a:pt x="578337" y="81217"/>
                    <a:pt x="602040" y="115452"/>
                  </a:cubicBezTo>
                  <a:cubicBezTo>
                    <a:pt x="613105" y="131433"/>
                    <a:pt x="630362" y="142156"/>
                    <a:pt x="643276" y="156684"/>
                  </a:cubicBezTo>
                  <a:cubicBezTo>
                    <a:pt x="652408" y="166956"/>
                    <a:pt x="658771" y="179500"/>
                    <a:pt x="668017" y="189670"/>
                  </a:cubicBezTo>
                  <a:cubicBezTo>
                    <a:pt x="686323" y="209806"/>
                    <a:pt x="708746" y="226147"/>
                    <a:pt x="725747" y="247396"/>
                  </a:cubicBezTo>
                  <a:cubicBezTo>
                    <a:pt x="763592" y="294699"/>
                    <a:pt x="746288" y="276183"/>
                    <a:pt x="775230" y="305121"/>
                  </a:cubicBezTo>
                  <a:cubicBezTo>
                    <a:pt x="780728" y="316116"/>
                    <a:pt x="785625" y="327434"/>
                    <a:pt x="791724" y="338107"/>
                  </a:cubicBezTo>
                  <a:cubicBezTo>
                    <a:pt x="806980" y="364803"/>
                    <a:pt x="834574" y="396909"/>
                    <a:pt x="857701" y="412326"/>
                  </a:cubicBezTo>
                  <a:lnTo>
                    <a:pt x="907184" y="445312"/>
                  </a:lnTo>
                  <a:cubicBezTo>
                    <a:pt x="929458" y="478720"/>
                    <a:pt x="918307" y="467942"/>
                    <a:pt x="956666" y="494791"/>
                  </a:cubicBezTo>
                  <a:cubicBezTo>
                    <a:pt x="972906" y="506158"/>
                    <a:pt x="987343" y="521509"/>
                    <a:pt x="1006149" y="527777"/>
                  </a:cubicBezTo>
                  <a:lnTo>
                    <a:pt x="1055632" y="544270"/>
                  </a:lnTo>
                  <a:lnTo>
                    <a:pt x="1072126" y="569009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4596" name="TextBox 53"/>
            <p:cNvSpPr txBox="1">
              <a:spLocks noChangeArrowheads="1"/>
            </p:cNvSpPr>
            <p:nvPr/>
          </p:nvSpPr>
          <p:spPr bwMode="auto">
            <a:xfrm>
              <a:off x="838200" y="3581400"/>
              <a:ext cx="381000" cy="4619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00FF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H</a:t>
              </a:r>
            </a:p>
          </p:txBody>
        </p:sp>
        <p:sp>
          <p:nvSpPr>
            <p:cNvPr id="24597" name="TextBox 54"/>
            <p:cNvSpPr txBox="1">
              <a:spLocks noChangeArrowheads="1"/>
            </p:cNvSpPr>
            <p:nvPr/>
          </p:nvSpPr>
          <p:spPr bwMode="auto">
            <a:xfrm>
              <a:off x="5181600" y="3505200"/>
              <a:ext cx="381000" cy="4619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00FF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H</a:t>
              </a:r>
            </a:p>
          </p:txBody>
        </p:sp>
        <p:sp>
          <p:nvSpPr>
            <p:cNvPr id="24598" name="TextBox 55"/>
            <p:cNvSpPr txBox="1">
              <a:spLocks noChangeArrowheads="1"/>
            </p:cNvSpPr>
            <p:nvPr/>
          </p:nvSpPr>
          <p:spPr bwMode="auto">
            <a:xfrm>
              <a:off x="1066800" y="4191000"/>
              <a:ext cx="457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8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a</a:t>
              </a:r>
            </a:p>
          </p:txBody>
        </p:sp>
        <p:sp>
          <p:nvSpPr>
            <p:cNvPr id="24599" name="TextBox 56"/>
            <p:cNvSpPr txBox="1">
              <a:spLocks noChangeArrowheads="1"/>
            </p:cNvSpPr>
            <p:nvPr/>
          </p:nvSpPr>
          <p:spPr bwMode="auto">
            <a:xfrm>
              <a:off x="4953000" y="4191000"/>
              <a:ext cx="457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8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a</a:t>
              </a:r>
            </a:p>
          </p:txBody>
        </p:sp>
      </p:grpSp>
      <p:sp>
        <p:nvSpPr>
          <p:cNvPr id="24584" name="TextBox 57"/>
          <p:cNvSpPr txBox="1">
            <a:spLocks noChangeArrowheads="1"/>
          </p:cNvSpPr>
          <p:nvPr/>
        </p:nvSpPr>
        <p:spPr bwMode="auto">
          <a:xfrm>
            <a:off x="990600" y="381000"/>
            <a:ext cx="685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Ergebnisse aus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Silverman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&amp;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Pierrehumbert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(1990)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3040" y="269066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L-L%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431632" y="269066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L-L%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412776"/>
            <a:ext cx="828092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 tonaler </a:t>
            </a:r>
            <a:r>
              <a:rPr lang="de-DE" dirty="0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Abstoßung = es muss genügend Zeit vorhanden sein, damit der Abstieg produziert werden kann.</a:t>
            </a:r>
          </a:p>
          <a:p>
            <a:endParaRPr lang="en-US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381000" y="685800"/>
            <a:ext cx="8305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In Kontexten  </a:t>
            </a:r>
            <a:r>
              <a:rPr lang="de-DE" b="1">
                <a:latin typeface="Calibri" pitchFamily="-100" charset="0"/>
                <a:ea typeface="Calibri" pitchFamily="-100" charset="0"/>
                <a:cs typeface="Calibri" pitchFamily="-100" charset="0"/>
              </a:rPr>
              <a:t>ohne tonale Abstoßung und ohne folgende Wortgrenzen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wird auch H laut einiger Studien stabil mit dem Konsonant nach der primär betonten Silbe des akzentuierten Wortes synchronisiert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7704" y="188640"/>
            <a:ext cx="5217368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Phonetische Faktoren: Stabilität </a:t>
            </a:r>
            <a:r>
              <a:rPr lang="de-DE" dirty="0">
                <a:latin typeface="Calibri"/>
                <a:cs typeface="Calibri"/>
              </a:rPr>
              <a:t>von H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609600" y="22860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z.B. </a:t>
            </a:r>
          </a:p>
        </p:txBody>
      </p:sp>
      <p:sp>
        <p:nvSpPr>
          <p:cNvPr id="25605" name="TextBox 16"/>
          <p:cNvSpPr txBox="1">
            <a:spLocks noChangeArrowheads="1"/>
          </p:cNvSpPr>
          <p:nvPr/>
        </p:nvSpPr>
        <p:spPr bwMode="auto">
          <a:xfrm>
            <a:off x="1524000" y="2895600"/>
            <a:ext cx="525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-100" charset="0"/>
                <a:ea typeface="Calibri" pitchFamily="-100" charset="0"/>
                <a:cs typeface="Calibri" pitchFamily="-100" charset="0"/>
              </a:rPr>
              <a:t>There was a </a:t>
            </a:r>
            <a:r>
              <a:rPr lang="en-US" b="1">
                <a:latin typeface="Calibri" pitchFamily="-100" charset="0"/>
                <a:ea typeface="Calibri" pitchFamily="-100" charset="0"/>
                <a:cs typeface="Calibri" pitchFamily="-100" charset="0"/>
              </a:rPr>
              <a:t>no</a:t>
            </a:r>
            <a:r>
              <a:rPr lang="en-US">
                <a:latin typeface="Calibri" pitchFamily="-100" charset="0"/>
                <a:ea typeface="Calibri" pitchFamily="-100" charset="0"/>
                <a:cs typeface="Calibri" pitchFamily="-100" charset="0"/>
              </a:rPr>
              <a:t>minal fee for his services</a:t>
            </a:r>
          </a:p>
        </p:txBody>
      </p:sp>
      <p:sp>
        <p:nvSpPr>
          <p:cNvPr id="7" name="Freeform 6"/>
          <p:cNvSpPr/>
          <p:nvPr/>
        </p:nvSpPr>
        <p:spPr>
          <a:xfrm>
            <a:off x="3200400" y="3505200"/>
            <a:ext cx="685800" cy="457200"/>
          </a:xfrm>
          <a:custGeom>
            <a:avLst/>
            <a:gdLst>
              <a:gd name="connsiteX0" fmla="*/ 0 w 533400"/>
              <a:gd name="connsiteY0" fmla="*/ 457200 h 457200"/>
              <a:gd name="connsiteX1" fmla="*/ 84667 w 533400"/>
              <a:gd name="connsiteY1" fmla="*/ 440266 h 457200"/>
              <a:gd name="connsiteX2" fmla="*/ 135467 w 533400"/>
              <a:gd name="connsiteY2" fmla="*/ 423333 h 457200"/>
              <a:gd name="connsiteX3" fmla="*/ 160867 w 533400"/>
              <a:gd name="connsiteY3" fmla="*/ 414866 h 457200"/>
              <a:gd name="connsiteX4" fmla="*/ 186267 w 533400"/>
              <a:gd name="connsiteY4" fmla="*/ 389466 h 457200"/>
              <a:gd name="connsiteX5" fmla="*/ 203200 w 533400"/>
              <a:gd name="connsiteY5" fmla="*/ 330200 h 457200"/>
              <a:gd name="connsiteX6" fmla="*/ 220134 w 533400"/>
              <a:gd name="connsiteY6" fmla="*/ 279400 h 457200"/>
              <a:gd name="connsiteX7" fmla="*/ 228600 w 533400"/>
              <a:gd name="connsiteY7" fmla="*/ 254000 h 457200"/>
              <a:gd name="connsiteX8" fmla="*/ 254000 w 533400"/>
              <a:gd name="connsiteY8" fmla="*/ 110066 h 457200"/>
              <a:gd name="connsiteX9" fmla="*/ 270934 w 533400"/>
              <a:gd name="connsiteY9" fmla="*/ 84666 h 457200"/>
              <a:gd name="connsiteX10" fmla="*/ 279400 w 533400"/>
              <a:gd name="connsiteY10" fmla="*/ 59266 h 457200"/>
              <a:gd name="connsiteX11" fmla="*/ 347134 w 533400"/>
              <a:gd name="connsiteY11" fmla="*/ 8466 h 457200"/>
              <a:gd name="connsiteX12" fmla="*/ 381000 w 533400"/>
              <a:gd name="connsiteY12" fmla="*/ 0 h 457200"/>
              <a:gd name="connsiteX13" fmla="*/ 508000 w 533400"/>
              <a:gd name="connsiteY13" fmla="*/ 8466 h 457200"/>
              <a:gd name="connsiteX14" fmla="*/ 533400 w 533400"/>
              <a:gd name="connsiteY14" fmla="*/ 16933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3400" h="457200">
                <a:moveTo>
                  <a:pt x="0" y="457200"/>
                </a:moveTo>
                <a:cubicBezTo>
                  <a:pt x="28222" y="451555"/>
                  <a:pt x="56745" y="447247"/>
                  <a:pt x="84667" y="440266"/>
                </a:cubicBezTo>
                <a:cubicBezTo>
                  <a:pt x="101983" y="435937"/>
                  <a:pt x="118534" y="428977"/>
                  <a:pt x="135467" y="423333"/>
                </a:cubicBezTo>
                <a:lnTo>
                  <a:pt x="160867" y="414866"/>
                </a:lnTo>
                <a:cubicBezTo>
                  <a:pt x="169334" y="406399"/>
                  <a:pt x="179625" y="399429"/>
                  <a:pt x="186267" y="389466"/>
                </a:cubicBezTo>
                <a:cubicBezTo>
                  <a:pt x="191442" y="381703"/>
                  <a:pt x="201659" y="335336"/>
                  <a:pt x="203200" y="330200"/>
                </a:cubicBezTo>
                <a:cubicBezTo>
                  <a:pt x="208329" y="313103"/>
                  <a:pt x="214490" y="296333"/>
                  <a:pt x="220134" y="279400"/>
                </a:cubicBezTo>
                <a:lnTo>
                  <a:pt x="228600" y="254000"/>
                </a:lnTo>
                <a:cubicBezTo>
                  <a:pt x="231295" y="224360"/>
                  <a:pt x="231440" y="143905"/>
                  <a:pt x="254000" y="110066"/>
                </a:cubicBezTo>
                <a:lnTo>
                  <a:pt x="270934" y="84666"/>
                </a:lnTo>
                <a:cubicBezTo>
                  <a:pt x="273756" y="76199"/>
                  <a:pt x="274045" y="66406"/>
                  <a:pt x="279400" y="59266"/>
                </a:cubicBezTo>
                <a:cubicBezTo>
                  <a:pt x="308059" y="21055"/>
                  <a:pt x="311740" y="18578"/>
                  <a:pt x="347134" y="8466"/>
                </a:cubicBezTo>
                <a:cubicBezTo>
                  <a:pt x="358322" y="5269"/>
                  <a:pt x="369711" y="2822"/>
                  <a:pt x="381000" y="0"/>
                </a:cubicBezTo>
                <a:cubicBezTo>
                  <a:pt x="423333" y="2822"/>
                  <a:pt x="465832" y="3781"/>
                  <a:pt x="508000" y="8466"/>
                </a:cubicBezTo>
                <a:cubicBezTo>
                  <a:pt x="516870" y="9452"/>
                  <a:pt x="533400" y="16933"/>
                  <a:pt x="533400" y="1693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590801" y="3505200"/>
            <a:ext cx="1219200" cy="3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049588" y="3505200"/>
            <a:ext cx="1217612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9" name="TextBox 15"/>
          <p:cNvSpPr txBox="1">
            <a:spLocks noChangeArrowheads="1"/>
          </p:cNvSpPr>
          <p:nvPr/>
        </p:nvSpPr>
        <p:spPr bwMode="auto">
          <a:xfrm>
            <a:off x="3048000" y="41148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</a:t>
            </a:r>
          </a:p>
        </p:txBody>
      </p:sp>
      <p:sp>
        <p:nvSpPr>
          <p:cNvPr id="25610" name="TextBox 16"/>
          <p:cNvSpPr txBox="1">
            <a:spLocks noChangeArrowheads="1"/>
          </p:cNvSpPr>
          <p:nvPr/>
        </p:nvSpPr>
        <p:spPr bwMode="auto">
          <a:xfrm>
            <a:off x="3505200" y="41148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sp>
        <p:nvSpPr>
          <p:cNvPr id="25611" name="TextBox 17"/>
          <p:cNvSpPr txBox="1">
            <a:spLocks noChangeArrowheads="1"/>
          </p:cNvSpPr>
          <p:nvPr/>
        </p:nvSpPr>
        <p:spPr bwMode="auto">
          <a:xfrm>
            <a:off x="2133600" y="6172200"/>
            <a:ext cx="3810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1. Ladd et al (1999). JASA. </a:t>
            </a:r>
            <a:r>
              <a:rPr lang="de-DE" sz="1600" b="1">
                <a:latin typeface="Calibri" pitchFamily="-100" charset="0"/>
                <a:ea typeface="Calibri" pitchFamily="-100" charset="0"/>
                <a:cs typeface="Calibri" pitchFamily="-100" charset="0"/>
              </a:rPr>
              <a:t>ladd99.jasa.pdf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7" y="0"/>
            <a:ext cx="642333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Phonetische Faktoren: Stabilität </a:t>
            </a:r>
            <a:r>
              <a:rPr lang="de-DE" dirty="0">
                <a:latin typeface="Calibri"/>
                <a:cs typeface="Calibri"/>
              </a:rPr>
              <a:t>von L und H</a:t>
            </a:r>
          </a:p>
        </p:txBody>
      </p:sp>
      <p:pic>
        <p:nvPicPr>
          <p:cNvPr id="26627" name="Picture 12" descr="test.pdf"/>
          <p:cNvPicPr>
            <a:picLocks noChangeAspect="1"/>
          </p:cNvPicPr>
          <p:nvPr/>
        </p:nvPicPr>
        <p:blipFill>
          <a:blip r:embed="rId2"/>
          <a:srcRect t="20067" b="9698"/>
          <a:stretch>
            <a:fillRect/>
          </a:stretch>
        </p:blipFill>
        <p:spPr bwMode="auto">
          <a:xfrm>
            <a:off x="228600" y="2209800"/>
            <a:ext cx="8432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rot="5400000">
            <a:off x="1219994" y="4266406"/>
            <a:ext cx="152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277394" y="4266406"/>
            <a:ext cx="152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725194" y="4266406"/>
            <a:ext cx="152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410494" y="3999706"/>
            <a:ext cx="205740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620294" y="3999706"/>
            <a:ext cx="205740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991101" y="4000500"/>
            <a:ext cx="2057400" cy="317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4" name="TextBox 16"/>
          <p:cNvSpPr txBox="1">
            <a:spLocks noChangeArrowheads="1"/>
          </p:cNvSpPr>
          <p:nvPr/>
        </p:nvSpPr>
        <p:spPr bwMode="auto">
          <a:xfrm>
            <a:off x="1447800" y="182880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Stabilität von L</a:t>
            </a:r>
          </a:p>
        </p:txBody>
      </p:sp>
      <p:sp>
        <p:nvSpPr>
          <p:cNvPr id="26635" name="TextBox 17"/>
          <p:cNvSpPr txBox="1">
            <a:spLocks noChangeArrowheads="1"/>
          </p:cNvSpPr>
          <p:nvPr/>
        </p:nvSpPr>
        <p:spPr bwMode="auto">
          <a:xfrm>
            <a:off x="4495800" y="182880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Stabilität von H</a:t>
            </a:r>
          </a:p>
        </p:txBody>
      </p:sp>
      <p:sp>
        <p:nvSpPr>
          <p:cNvPr id="26636" name="TextBox 19"/>
          <p:cNvSpPr txBox="1">
            <a:spLocks noChangeArrowheads="1"/>
          </p:cNvSpPr>
          <p:nvPr/>
        </p:nvSpPr>
        <p:spPr bwMode="auto">
          <a:xfrm>
            <a:off x="762000" y="609600"/>
            <a:ext cx="762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Eine ähnliche Stabilität von L und H im griechischen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, 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2</a:t>
            </a:r>
          </a:p>
        </p:txBody>
      </p:sp>
      <p:sp>
        <p:nvSpPr>
          <p:cNvPr id="26637" name="TextBox 21"/>
          <p:cNvSpPr txBox="1">
            <a:spLocks noChangeArrowheads="1"/>
          </p:cNvSpPr>
          <p:nvPr/>
        </p:nvSpPr>
        <p:spPr bwMode="auto">
          <a:xfrm>
            <a:off x="5257800" y="5638800"/>
            <a:ext cx="25828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2. Arvaniti, Ladd &amp; Mennen. arvaniti98.jphon.pdf</a:t>
            </a:r>
          </a:p>
        </p:txBody>
      </p:sp>
      <p:sp>
        <p:nvSpPr>
          <p:cNvPr id="26638" name="TextBox 5"/>
          <p:cNvSpPr txBox="1">
            <a:spLocks noChangeArrowheads="1"/>
          </p:cNvSpPr>
          <p:nvPr/>
        </p:nvSpPr>
        <p:spPr bwMode="auto">
          <a:xfrm>
            <a:off x="609600" y="5638800"/>
            <a:ext cx="3048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1. Arvaniti &amp; Ladd(1995). arvaniti95.icphs.pdf. </a:t>
            </a:r>
            <a:endParaRPr lang="de-DE" sz="1600" dirty="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26639" name="TextBox 25"/>
          <p:cNvSpPr txBox="1">
            <a:spLocks noChangeArrowheads="1"/>
          </p:cNvSpPr>
          <p:nvPr/>
        </p:nvSpPr>
        <p:spPr bwMode="auto">
          <a:xfrm>
            <a:off x="1828800" y="51054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L</a:t>
            </a:r>
          </a:p>
        </p:txBody>
      </p:sp>
      <p:sp>
        <p:nvSpPr>
          <p:cNvPr id="26640" name="TextBox 26"/>
          <p:cNvSpPr txBox="1">
            <a:spLocks noChangeArrowheads="1"/>
          </p:cNvSpPr>
          <p:nvPr/>
        </p:nvSpPr>
        <p:spPr bwMode="auto">
          <a:xfrm>
            <a:off x="2209800" y="51054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sp>
        <p:nvSpPr>
          <p:cNvPr id="26641" name="TextBox 27"/>
          <p:cNvSpPr txBox="1">
            <a:spLocks noChangeArrowheads="1"/>
          </p:cNvSpPr>
          <p:nvPr/>
        </p:nvSpPr>
        <p:spPr bwMode="auto">
          <a:xfrm>
            <a:off x="3886200" y="51054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L</a:t>
            </a:r>
          </a:p>
        </p:txBody>
      </p:sp>
      <p:sp>
        <p:nvSpPr>
          <p:cNvPr id="26642" name="TextBox 28"/>
          <p:cNvSpPr txBox="1">
            <a:spLocks noChangeArrowheads="1"/>
          </p:cNvSpPr>
          <p:nvPr/>
        </p:nvSpPr>
        <p:spPr bwMode="auto">
          <a:xfrm>
            <a:off x="4495800" y="51054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sp>
        <p:nvSpPr>
          <p:cNvPr id="26643" name="TextBox 29"/>
          <p:cNvSpPr txBox="1">
            <a:spLocks noChangeArrowheads="1"/>
          </p:cNvSpPr>
          <p:nvPr/>
        </p:nvSpPr>
        <p:spPr bwMode="auto">
          <a:xfrm>
            <a:off x="5334000" y="51054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L</a:t>
            </a:r>
          </a:p>
        </p:txBody>
      </p:sp>
      <p:sp>
        <p:nvSpPr>
          <p:cNvPr id="26644" name="TextBox 30"/>
          <p:cNvSpPr txBox="1">
            <a:spLocks noChangeArrowheads="1"/>
          </p:cNvSpPr>
          <p:nvPr/>
        </p:nvSpPr>
        <p:spPr bwMode="auto">
          <a:xfrm>
            <a:off x="5867400" y="51054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sp>
        <p:nvSpPr>
          <p:cNvPr id="26645" name="TextBox 6"/>
          <p:cNvSpPr txBox="1">
            <a:spLocks noChangeArrowheads="1"/>
          </p:cNvSpPr>
          <p:nvPr/>
        </p:nvSpPr>
        <p:spPr bwMode="auto">
          <a:xfrm>
            <a:off x="1295400" y="1143000"/>
            <a:ext cx="647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tilefo'</a:t>
            </a: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nu</a:t>
            </a: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s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ame me to '</a:t>
            </a: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ma</a:t>
            </a: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n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o sti '</a:t>
            </a: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me</a:t>
            </a: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r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i ja to parti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0"/>
            <a:ext cx="5713040" cy="4766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Phonetische Faktoren: Segmental </a:t>
            </a:r>
            <a:r>
              <a:rPr lang="de-DE" dirty="0" err="1">
                <a:latin typeface="Calibri"/>
                <a:cs typeface="Calibri"/>
              </a:rPr>
              <a:t>anchoring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228600" y="609600"/>
            <a:ext cx="822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ist die Theorie, dass L und H stabil mit Segmenten synchronisiert werden (stabil in Segmenten verankert sind)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.</a:t>
            </a:r>
          </a:p>
        </p:txBody>
      </p:sp>
      <p:sp>
        <p:nvSpPr>
          <p:cNvPr id="27652" name="TextBox 8"/>
          <p:cNvSpPr txBox="1">
            <a:spLocks noChangeArrowheads="1"/>
          </p:cNvSpPr>
          <p:nvPr/>
        </p:nvSpPr>
        <p:spPr bwMode="auto">
          <a:xfrm>
            <a:off x="381000" y="2057400"/>
            <a:ext cx="7467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Konsistent mit dieser Theorie zeigen einige Studien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2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, dass die Dauer und Geschwindigkeit </a:t>
            </a:r>
            <a:r>
              <a:rPr lang="de-DE" b="1">
                <a:latin typeface="Calibri" pitchFamily="-100" charset="0"/>
                <a:ea typeface="Calibri" pitchFamily="-100" charset="0"/>
                <a:cs typeface="Calibri" pitchFamily="-100" charset="0"/>
              </a:rPr>
              <a:t>aus der segmentellen Dauer (zwischen Ankern) ableitbar ist</a:t>
            </a:r>
          </a:p>
        </p:txBody>
      </p:sp>
      <p:sp>
        <p:nvSpPr>
          <p:cNvPr id="27653" name="TextBox 9"/>
          <p:cNvSpPr txBox="1">
            <a:spLocks noChangeArrowheads="1"/>
          </p:cNvSpPr>
          <p:nvPr/>
        </p:nvSpPr>
        <p:spPr bwMode="auto">
          <a:xfrm>
            <a:off x="1905000" y="3886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langsam </a:t>
            </a:r>
          </a:p>
        </p:txBody>
      </p:sp>
      <p:sp>
        <p:nvSpPr>
          <p:cNvPr id="27654" name="TextBox 10"/>
          <p:cNvSpPr txBox="1">
            <a:spLocks noChangeArrowheads="1"/>
          </p:cNvSpPr>
          <p:nvPr/>
        </p:nvSpPr>
        <p:spPr bwMode="auto">
          <a:xfrm>
            <a:off x="5334000" y="3962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schnell </a:t>
            </a:r>
          </a:p>
        </p:txBody>
      </p:sp>
      <p:sp>
        <p:nvSpPr>
          <p:cNvPr id="27655" name="TextBox 16"/>
          <p:cNvSpPr txBox="1">
            <a:spLocks noChangeArrowheads="1"/>
          </p:cNvSpPr>
          <p:nvPr/>
        </p:nvSpPr>
        <p:spPr bwMode="auto">
          <a:xfrm>
            <a:off x="1676400" y="3352800"/>
            <a:ext cx="525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-100" charset="0"/>
                <a:ea typeface="Calibri" pitchFamily="-100" charset="0"/>
                <a:cs typeface="Calibri" pitchFamily="-100" charset="0"/>
              </a:rPr>
              <a:t>There was a </a:t>
            </a:r>
            <a:r>
              <a:rPr lang="en-US" b="1">
                <a:latin typeface="Calibri" pitchFamily="-100" charset="0"/>
                <a:ea typeface="Calibri" pitchFamily="-100" charset="0"/>
                <a:cs typeface="Calibri" pitchFamily="-100" charset="0"/>
              </a:rPr>
              <a:t>no</a:t>
            </a:r>
            <a:r>
              <a:rPr lang="en-US">
                <a:latin typeface="Calibri" pitchFamily="-100" charset="0"/>
                <a:ea typeface="Calibri" pitchFamily="-100" charset="0"/>
                <a:cs typeface="Calibri" pitchFamily="-100" charset="0"/>
              </a:rPr>
              <a:t>minal fee for his services</a:t>
            </a:r>
          </a:p>
        </p:txBody>
      </p:sp>
      <p:sp>
        <p:nvSpPr>
          <p:cNvPr id="13" name="Freeform 12"/>
          <p:cNvSpPr/>
          <p:nvPr/>
        </p:nvSpPr>
        <p:spPr>
          <a:xfrm>
            <a:off x="1981200" y="4876800"/>
            <a:ext cx="1295400" cy="685800"/>
          </a:xfrm>
          <a:custGeom>
            <a:avLst/>
            <a:gdLst>
              <a:gd name="connsiteX0" fmla="*/ 0 w 533400"/>
              <a:gd name="connsiteY0" fmla="*/ 457200 h 457200"/>
              <a:gd name="connsiteX1" fmla="*/ 84667 w 533400"/>
              <a:gd name="connsiteY1" fmla="*/ 440266 h 457200"/>
              <a:gd name="connsiteX2" fmla="*/ 135467 w 533400"/>
              <a:gd name="connsiteY2" fmla="*/ 423333 h 457200"/>
              <a:gd name="connsiteX3" fmla="*/ 160867 w 533400"/>
              <a:gd name="connsiteY3" fmla="*/ 414866 h 457200"/>
              <a:gd name="connsiteX4" fmla="*/ 186267 w 533400"/>
              <a:gd name="connsiteY4" fmla="*/ 389466 h 457200"/>
              <a:gd name="connsiteX5" fmla="*/ 203200 w 533400"/>
              <a:gd name="connsiteY5" fmla="*/ 330200 h 457200"/>
              <a:gd name="connsiteX6" fmla="*/ 220134 w 533400"/>
              <a:gd name="connsiteY6" fmla="*/ 279400 h 457200"/>
              <a:gd name="connsiteX7" fmla="*/ 228600 w 533400"/>
              <a:gd name="connsiteY7" fmla="*/ 254000 h 457200"/>
              <a:gd name="connsiteX8" fmla="*/ 254000 w 533400"/>
              <a:gd name="connsiteY8" fmla="*/ 110066 h 457200"/>
              <a:gd name="connsiteX9" fmla="*/ 270934 w 533400"/>
              <a:gd name="connsiteY9" fmla="*/ 84666 h 457200"/>
              <a:gd name="connsiteX10" fmla="*/ 279400 w 533400"/>
              <a:gd name="connsiteY10" fmla="*/ 59266 h 457200"/>
              <a:gd name="connsiteX11" fmla="*/ 347134 w 533400"/>
              <a:gd name="connsiteY11" fmla="*/ 8466 h 457200"/>
              <a:gd name="connsiteX12" fmla="*/ 381000 w 533400"/>
              <a:gd name="connsiteY12" fmla="*/ 0 h 457200"/>
              <a:gd name="connsiteX13" fmla="*/ 508000 w 533400"/>
              <a:gd name="connsiteY13" fmla="*/ 8466 h 457200"/>
              <a:gd name="connsiteX14" fmla="*/ 533400 w 533400"/>
              <a:gd name="connsiteY14" fmla="*/ 16933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3400" h="457200">
                <a:moveTo>
                  <a:pt x="0" y="457200"/>
                </a:moveTo>
                <a:cubicBezTo>
                  <a:pt x="28222" y="451555"/>
                  <a:pt x="56745" y="447247"/>
                  <a:pt x="84667" y="440266"/>
                </a:cubicBezTo>
                <a:cubicBezTo>
                  <a:pt x="101983" y="435937"/>
                  <a:pt x="118534" y="428977"/>
                  <a:pt x="135467" y="423333"/>
                </a:cubicBezTo>
                <a:lnTo>
                  <a:pt x="160867" y="414866"/>
                </a:lnTo>
                <a:cubicBezTo>
                  <a:pt x="169334" y="406399"/>
                  <a:pt x="179625" y="399429"/>
                  <a:pt x="186267" y="389466"/>
                </a:cubicBezTo>
                <a:cubicBezTo>
                  <a:pt x="191442" y="381703"/>
                  <a:pt x="201659" y="335336"/>
                  <a:pt x="203200" y="330200"/>
                </a:cubicBezTo>
                <a:cubicBezTo>
                  <a:pt x="208329" y="313103"/>
                  <a:pt x="214490" y="296333"/>
                  <a:pt x="220134" y="279400"/>
                </a:cubicBezTo>
                <a:lnTo>
                  <a:pt x="228600" y="254000"/>
                </a:lnTo>
                <a:cubicBezTo>
                  <a:pt x="231295" y="224360"/>
                  <a:pt x="231440" y="143905"/>
                  <a:pt x="254000" y="110066"/>
                </a:cubicBezTo>
                <a:lnTo>
                  <a:pt x="270934" y="84666"/>
                </a:lnTo>
                <a:cubicBezTo>
                  <a:pt x="273756" y="76199"/>
                  <a:pt x="274045" y="66406"/>
                  <a:pt x="279400" y="59266"/>
                </a:cubicBezTo>
                <a:cubicBezTo>
                  <a:pt x="308059" y="21055"/>
                  <a:pt x="311740" y="18578"/>
                  <a:pt x="347134" y="8466"/>
                </a:cubicBezTo>
                <a:cubicBezTo>
                  <a:pt x="358322" y="5269"/>
                  <a:pt x="369711" y="2822"/>
                  <a:pt x="381000" y="0"/>
                </a:cubicBezTo>
                <a:cubicBezTo>
                  <a:pt x="423333" y="2822"/>
                  <a:pt x="465832" y="3781"/>
                  <a:pt x="508000" y="8466"/>
                </a:cubicBezTo>
                <a:cubicBezTo>
                  <a:pt x="516870" y="9452"/>
                  <a:pt x="533400" y="16933"/>
                  <a:pt x="533400" y="1693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1524794" y="5180806"/>
            <a:ext cx="1219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439987" y="5103813"/>
            <a:ext cx="1217613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659" name="TextBox 15"/>
          <p:cNvSpPr txBox="1">
            <a:spLocks noChangeArrowheads="1"/>
          </p:cNvSpPr>
          <p:nvPr/>
        </p:nvSpPr>
        <p:spPr bwMode="auto">
          <a:xfrm>
            <a:off x="5410200" y="56388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</a:t>
            </a:r>
          </a:p>
        </p:txBody>
      </p:sp>
      <p:sp>
        <p:nvSpPr>
          <p:cNvPr id="27660" name="TextBox 16"/>
          <p:cNvSpPr txBox="1">
            <a:spLocks noChangeArrowheads="1"/>
          </p:cNvSpPr>
          <p:nvPr/>
        </p:nvSpPr>
        <p:spPr bwMode="auto">
          <a:xfrm>
            <a:off x="5943600" y="56388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sp>
        <p:nvSpPr>
          <p:cNvPr id="27661" name="TextBox 17"/>
          <p:cNvSpPr txBox="1">
            <a:spLocks noChangeArrowheads="1"/>
          </p:cNvSpPr>
          <p:nvPr/>
        </p:nvSpPr>
        <p:spPr bwMode="auto">
          <a:xfrm>
            <a:off x="1981200" y="56388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</a:t>
            </a:r>
          </a:p>
        </p:txBody>
      </p:sp>
      <p:sp>
        <p:nvSpPr>
          <p:cNvPr id="27662" name="TextBox 18"/>
          <p:cNvSpPr txBox="1">
            <a:spLocks noChangeArrowheads="1"/>
          </p:cNvSpPr>
          <p:nvPr/>
        </p:nvSpPr>
        <p:spPr bwMode="auto">
          <a:xfrm>
            <a:off x="2895600" y="5638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sp>
        <p:nvSpPr>
          <p:cNvPr id="27663" name="TextBox 19"/>
          <p:cNvSpPr txBox="1">
            <a:spLocks noChangeArrowheads="1"/>
          </p:cNvSpPr>
          <p:nvPr/>
        </p:nvSpPr>
        <p:spPr bwMode="auto">
          <a:xfrm>
            <a:off x="1981200" y="44196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n</a:t>
            </a:r>
          </a:p>
        </p:txBody>
      </p:sp>
      <p:sp>
        <p:nvSpPr>
          <p:cNvPr id="27664" name="TextBox 20"/>
          <p:cNvSpPr txBox="1">
            <a:spLocks noChangeArrowheads="1"/>
          </p:cNvSpPr>
          <p:nvPr/>
        </p:nvSpPr>
        <p:spPr bwMode="auto">
          <a:xfrm>
            <a:off x="2362200" y="44196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o</a:t>
            </a:r>
          </a:p>
        </p:txBody>
      </p:sp>
      <p:sp>
        <p:nvSpPr>
          <p:cNvPr id="27665" name="TextBox 21"/>
          <p:cNvSpPr txBox="1">
            <a:spLocks noChangeArrowheads="1"/>
          </p:cNvSpPr>
          <p:nvPr/>
        </p:nvSpPr>
        <p:spPr bwMode="auto">
          <a:xfrm>
            <a:off x="2819400" y="44196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m</a:t>
            </a:r>
          </a:p>
        </p:txBody>
      </p:sp>
      <p:sp>
        <p:nvSpPr>
          <p:cNvPr id="24" name="Freeform 23"/>
          <p:cNvSpPr/>
          <p:nvPr/>
        </p:nvSpPr>
        <p:spPr>
          <a:xfrm>
            <a:off x="5562600" y="4876800"/>
            <a:ext cx="609600" cy="685800"/>
          </a:xfrm>
          <a:custGeom>
            <a:avLst/>
            <a:gdLst>
              <a:gd name="connsiteX0" fmla="*/ 0 w 533400"/>
              <a:gd name="connsiteY0" fmla="*/ 457200 h 457200"/>
              <a:gd name="connsiteX1" fmla="*/ 84667 w 533400"/>
              <a:gd name="connsiteY1" fmla="*/ 440266 h 457200"/>
              <a:gd name="connsiteX2" fmla="*/ 135467 w 533400"/>
              <a:gd name="connsiteY2" fmla="*/ 423333 h 457200"/>
              <a:gd name="connsiteX3" fmla="*/ 160867 w 533400"/>
              <a:gd name="connsiteY3" fmla="*/ 414866 h 457200"/>
              <a:gd name="connsiteX4" fmla="*/ 186267 w 533400"/>
              <a:gd name="connsiteY4" fmla="*/ 389466 h 457200"/>
              <a:gd name="connsiteX5" fmla="*/ 203200 w 533400"/>
              <a:gd name="connsiteY5" fmla="*/ 330200 h 457200"/>
              <a:gd name="connsiteX6" fmla="*/ 220134 w 533400"/>
              <a:gd name="connsiteY6" fmla="*/ 279400 h 457200"/>
              <a:gd name="connsiteX7" fmla="*/ 228600 w 533400"/>
              <a:gd name="connsiteY7" fmla="*/ 254000 h 457200"/>
              <a:gd name="connsiteX8" fmla="*/ 254000 w 533400"/>
              <a:gd name="connsiteY8" fmla="*/ 110066 h 457200"/>
              <a:gd name="connsiteX9" fmla="*/ 270934 w 533400"/>
              <a:gd name="connsiteY9" fmla="*/ 84666 h 457200"/>
              <a:gd name="connsiteX10" fmla="*/ 279400 w 533400"/>
              <a:gd name="connsiteY10" fmla="*/ 59266 h 457200"/>
              <a:gd name="connsiteX11" fmla="*/ 347134 w 533400"/>
              <a:gd name="connsiteY11" fmla="*/ 8466 h 457200"/>
              <a:gd name="connsiteX12" fmla="*/ 381000 w 533400"/>
              <a:gd name="connsiteY12" fmla="*/ 0 h 457200"/>
              <a:gd name="connsiteX13" fmla="*/ 508000 w 533400"/>
              <a:gd name="connsiteY13" fmla="*/ 8466 h 457200"/>
              <a:gd name="connsiteX14" fmla="*/ 533400 w 533400"/>
              <a:gd name="connsiteY14" fmla="*/ 16933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3400" h="457200">
                <a:moveTo>
                  <a:pt x="0" y="457200"/>
                </a:moveTo>
                <a:cubicBezTo>
                  <a:pt x="28222" y="451555"/>
                  <a:pt x="56745" y="447247"/>
                  <a:pt x="84667" y="440266"/>
                </a:cubicBezTo>
                <a:cubicBezTo>
                  <a:pt x="101983" y="435937"/>
                  <a:pt x="118534" y="428977"/>
                  <a:pt x="135467" y="423333"/>
                </a:cubicBezTo>
                <a:lnTo>
                  <a:pt x="160867" y="414866"/>
                </a:lnTo>
                <a:cubicBezTo>
                  <a:pt x="169334" y="406399"/>
                  <a:pt x="179625" y="399429"/>
                  <a:pt x="186267" y="389466"/>
                </a:cubicBezTo>
                <a:cubicBezTo>
                  <a:pt x="191442" y="381703"/>
                  <a:pt x="201659" y="335336"/>
                  <a:pt x="203200" y="330200"/>
                </a:cubicBezTo>
                <a:cubicBezTo>
                  <a:pt x="208329" y="313103"/>
                  <a:pt x="214490" y="296333"/>
                  <a:pt x="220134" y="279400"/>
                </a:cubicBezTo>
                <a:lnTo>
                  <a:pt x="228600" y="254000"/>
                </a:lnTo>
                <a:cubicBezTo>
                  <a:pt x="231295" y="224360"/>
                  <a:pt x="231440" y="143905"/>
                  <a:pt x="254000" y="110066"/>
                </a:cubicBezTo>
                <a:lnTo>
                  <a:pt x="270934" y="84666"/>
                </a:lnTo>
                <a:cubicBezTo>
                  <a:pt x="273756" y="76199"/>
                  <a:pt x="274045" y="66406"/>
                  <a:pt x="279400" y="59266"/>
                </a:cubicBezTo>
                <a:cubicBezTo>
                  <a:pt x="308059" y="21055"/>
                  <a:pt x="311740" y="18578"/>
                  <a:pt x="347134" y="8466"/>
                </a:cubicBezTo>
                <a:cubicBezTo>
                  <a:pt x="358322" y="5269"/>
                  <a:pt x="369711" y="2822"/>
                  <a:pt x="381000" y="0"/>
                </a:cubicBezTo>
                <a:cubicBezTo>
                  <a:pt x="423333" y="2822"/>
                  <a:pt x="465832" y="3781"/>
                  <a:pt x="508000" y="8466"/>
                </a:cubicBezTo>
                <a:cubicBezTo>
                  <a:pt x="516870" y="9452"/>
                  <a:pt x="533400" y="16933"/>
                  <a:pt x="533400" y="1693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667" name="TextBox 24"/>
          <p:cNvSpPr txBox="1">
            <a:spLocks noChangeArrowheads="1"/>
          </p:cNvSpPr>
          <p:nvPr/>
        </p:nvSpPr>
        <p:spPr bwMode="auto">
          <a:xfrm>
            <a:off x="5410200" y="44196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n</a:t>
            </a:r>
          </a:p>
        </p:txBody>
      </p:sp>
      <p:sp>
        <p:nvSpPr>
          <p:cNvPr id="27668" name="TextBox 25"/>
          <p:cNvSpPr txBox="1">
            <a:spLocks noChangeArrowheads="1"/>
          </p:cNvSpPr>
          <p:nvPr/>
        </p:nvSpPr>
        <p:spPr bwMode="auto">
          <a:xfrm>
            <a:off x="5638800" y="44196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o</a:t>
            </a:r>
          </a:p>
        </p:txBody>
      </p:sp>
      <p:sp>
        <p:nvSpPr>
          <p:cNvPr id="27669" name="TextBox 26"/>
          <p:cNvSpPr txBox="1">
            <a:spLocks noChangeArrowheads="1"/>
          </p:cNvSpPr>
          <p:nvPr/>
        </p:nvSpPr>
        <p:spPr bwMode="auto">
          <a:xfrm>
            <a:off x="5867400" y="44196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m</a:t>
            </a:r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4953794" y="5180806"/>
            <a:ext cx="1219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5487987" y="5180013"/>
            <a:ext cx="1217613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672" name="TextBox 24"/>
          <p:cNvSpPr txBox="1">
            <a:spLocks noChangeArrowheads="1"/>
          </p:cNvSpPr>
          <p:nvPr/>
        </p:nvSpPr>
        <p:spPr bwMode="auto">
          <a:xfrm>
            <a:off x="152400" y="6400800"/>
            <a:ext cx="5257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1. Siehe prieto11.pdf und ladd04.pdf für eine Überblick</a:t>
            </a:r>
          </a:p>
        </p:txBody>
      </p:sp>
      <p:sp>
        <p:nvSpPr>
          <p:cNvPr id="27673" name="TextBox 17"/>
          <p:cNvSpPr txBox="1">
            <a:spLocks noChangeArrowheads="1"/>
          </p:cNvSpPr>
          <p:nvPr/>
        </p:nvSpPr>
        <p:spPr bwMode="auto">
          <a:xfrm>
            <a:off x="5334000" y="6324600"/>
            <a:ext cx="3810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1. Ladd et al (1999). JASA. </a:t>
            </a:r>
            <a:r>
              <a:rPr lang="de-DE" sz="1600" b="1">
                <a:latin typeface="Calibri" pitchFamily="-100" charset="0"/>
                <a:ea typeface="Calibri" pitchFamily="-100" charset="0"/>
                <a:cs typeface="Calibri" pitchFamily="-100" charset="0"/>
              </a:rPr>
              <a:t>ladd99.jasa.pdf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1981200" y="533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langsam </a:t>
            </a: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5410200" y="6096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schnell </a:t>
            </a:r>
          </a:p>
        </p:txBody>
      </p:sp>
      <p:sp>
        <p:nvSpPr>
          <p:cNvPr id="6" name="Freeform 5"/>
          <p:cNvSpPr/>
          <p:nvPr/>
        </p:nvSpPr>
        <p:spPr>
          <a:xfrm>
            <a:off x="2057400" y="1524000"/>
            <a:ext cx="1295400" cy="685800"/>
          </a:xfrm>
          <a:custGeom>
            <a:avLst/>
            <a:gdLst>
              <a:gd name="connsiteX0" fmla="*/ 0 w 533400"/>
              <a:gd name="connsiteY0" fmla="*/ 457200 h 457200"/>
              <a:gd name="connsiteX1" fmla="*/ 84667 w 533400"/>
              <a:gd name="connsiteY1" fmla="*/ 440266 h 457200"/>
              <a:gd name="connsiteX2" fmla="*/ 135467 w 533400"/>
              <a:gd name="connsiteY2" fmla="*/ 423333 h 457200"/>
              <a:gd name="connsiteX3" fmla="*/ 160867 w 533400"/>
              <a:gd name="connsiteY3" fmla="*/ 414866 h 457200"/>
              <a:gd name="connsiteX4" fmla="*/ 186267 w 533400"/>
              <a:gd name="connsiteY4" fmla="*/ 389466 h 457200"/>
              <a:gd name="connsiteX5" fmla="*/ 203200 w 533400"/>
              <a:gd name="connsiteY5" fmla="*/ 330200 h 457200"/>
              <a:gd name="connsiteX6" fmla="*/ 220134 w 533400"/>
              <a:gd name="connsiteY6" fmla="*/ 279400 h 457200"/>
              <a:gd name="connsiteX7" fmla="*/ 228600 w 533400"/>
              <a:gd name="connsiteY7" fmla="*/ 254000 h 457200"/>
              <a:gd name="connsiteX8" fmla="*/ 254000 w 533400"/>
              <a:gd name="connsiteY8" fmla="*/ 110066 h 457200"/>
              <a:gd name="connsiteX9" fmla="*/ 270934 w 533400"/>
              <a:gd name="connsiteY9" fmla="*/ 84666 h 457200"/>
              <a:gd name="connsiteX10" fmla="*/ 279400 w 533400"/>
              <a:gd name="connsiteY10" fmla="*/ 59266 h 457200"/>
              <a:gd name="connsiteX11" fmla="*/ 347134 w 533400"/>
              <a:gd name="connsiteY11" fmla="*/ 8466 h 457200"/>
              <a:gd name="connsiteX12" fmla="*/ 381000 w 533400"/>
              <a:gd name="connsiteY12" fmla="*/ 0 h 457200"/>
              <a:gd name="connsiteX13" fmla="*/ 508000 w 533400"/>
              <a:gd name="connsiteY13" fmla="*/ 8466 h 457200"/>
              <a:gd name="connsiteX14" fmla="*/ 533400 w 533400"/>
              <a:gd name="connsiteY14" fmla="*/ 16933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3400" h="457200">
                <a:moveTo>
                  <a:pt x="0" y="457200"/>
                </a:moveTo>
                <a:cubicBezTo>
                  <a:pt x="28222" y="451555"/>
                  <a:pt x="56745" y="447247"/>
                  <a:pt x="84667" y="440266"/>
                </a:cubicBezTo>
                <a:cubicBezTo>
                  <a:pt x="101983" y="435937"/>
                  <a:pt x="118534" y="428977"/>
                  <a:pt x="135467" y="423333"/>
                </a:cubicBezTo>
                <a:lnTo>
                  <a:pt x="160867" y="414866"/>
                </a:lnTo>
                <a:cubicBezTo>
                  <a:pt x="169334" y="406399"/>
                  <a:pt x="179625" y="399429"/>
                  <a:pt x="186267" y="389466"/>
                </a:cubicBezTo>
                <a:cubicBezTo>
                  <a:pt x="191442" y="381703"/>
                  <a:pt x="201659" y="335336"/>
                  <a:pt x="203200" y="330200"/>
                </a:cubicBezTo>
                <a:cubicBezTo>
                  <a:pt x="208329" y="313103"/>
                  <a:pt x="214490" y="296333"/>
                  <a:pt x="220134" y="279400"/>
                </a:cubicBezTo>
                <a:lnTo>
                  <a:pt x="228600" y="254000"/>
                </a:lnTo>
                <a:cubicBezTo>
                  <a:pt x="231295" y="224360"/>
                  <a:pt x="231440" y="143905"/>
                  <a:pt x="254000" y="110066"/>
                </a:cubicBezTo>
                <a:lnTo>
                  <a:pt x="270934" y="84666"/>
                </a:lnTo>
                <a:cubicBezTo>
                  <a:pt x="273756" y="76199"/>
                  <a:pt x="274045" y="66406"/>
                  <a:pt x="279400" y="59266"/>
                </a:cubicBezTo>
                <a:cubicBezTo>
                  <a:pt x="308059" y="21055"/>
                  <a:pt x="311740" y="18578"/>
                  <a:pt x="347134" y="8466"/>
                </a:cubicBezTo>
                <a:cubicBezTo>
                  <a:pt x="358322" y="5269"/>
                  <a:pt x="369711" y="2822"/>
                  <a:pt x="381000" y="0"/>
                </a:cubicBezTo>
                <a:cubicBezTo>
                  <a:pt x="423333" y="2822"/>
                  <a:pt x="465832" y="3781"/>
                  <a:pt x="508000" y="8466"/>
                </a:cubicBezTo>
                <a:cubicBezTo>
                  <a:pt x="516870" y="9452"/>
                  <a:pt x="533400" y="16933"/>
                  <a:pt x="533400" y="1693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1600994" y="1828006"/>
            <a:ext cx="1219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516187" y="1751013"/>
            <a:ext cx="1217613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80" name="TextBox 8"/>
          <p:cNvSpPr txBox="1">
            <a:spLocks noChangeArrowheads="1"/>
          </p:cNvSpPr>
          <p:nvPr/>
        </p:nvSpPr>
        <p:spPr bwMode="auto">
          <a:xfrm>
            <a:off x="5486400" y="22860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</a:t>
            </a:r>
          </a:p>
        </p:txBody>
      </p:sp>
      <p:sp>
        <p:nvSpPr>
          <p:cNvPr id="28681" name="TextBox 9"/>
          <p:cNvSpPr txBox="1">
            <a:spLocks noChangeArrowheads="1"/>
          </p:cNvSpPr>
          <p:nvPr/>
        </p:nvSpPr>
        <p:spPr bwMode="auto">
          <a:xfrm>
            <a:off x="6019800" y="22860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sp>
        <p:nvSpPr>
          <p:cNvPr id="28682" name="TextBox 10"/>
          <p:cNvSpPr txBox="1">
            <a:spLocks noChangeArrowheads="1"/>
          </p:cNvSpPr>
          <p:nvPr/>
        </p:nvSpPr>
        <p:spPr bwMode="auto">
          <a:xfrm>
            <a:off x="2057400" y="22860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</a:t>
            </a:r>
          </a:p>
        </p:txBody>
      </p:sp>
      <p:sp>
        <p:nvSpPr>
          <p:cNvPr id="28683" name="TextBox 11"/>
          <p:cNvSpPr txBox="1">
            <a:spLocks noChangeArrowheads="1"/>
          </p:cNvSpPr>
          <p:nvPr/>
        </p:nvSpPr>
        <p:spPr bwMode="auto">
          <a:xfrm>
            <a:off x="2971800" y="22860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sp>
        <p:nvSpPr>
          <p:cNvPr id="28684" name="TextBox 12"/>
          <p:cNvSpPr txBox="1">
            <a:spLocks noChangeArrowheads="1"/>
          </p:cNvSpPr>
          <p:nvPr/>
        </p:nvSpPr>
        <p:spPr bwMode="auto">
          <a:xfrm>
            <a:off x="2057400" y="10668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n</a:t>
            </a:r>
          </a:p>
        </p:txBody>
      </p:sp>
      <p:sp>
        <p:nvSpPr>
          <p:cNvPr id="28685" name="TextBox 13"/>
          <p:cNvSpPr txBox="1">
            <a:spLocks noChangeArrowheads="1"/>
          </p:cNvSpPr>
          <p:nvPr/>
        </p:nvSpPr>
        <p:spPr bwMode="auto">
          <a:xfrm>
            <a:off x="2438400" y="10668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o</a:t>
            </a:r>
          </a:p>
        </p:txBody>
      </p:sp>
      <p:sp>
        <p:nvSpPr>
          <p:cNvPr id="28686" name="TextBox 14"/>
          <p:cNvSpPr txBox="1">
            <a:spLocks noChangeArrowheads="1"/>
          </p:cNvSpPr>
          <p:nvPr/>
        </p:nvSpPr>
        <p:spPr bwMode="auto">
          <a:xfrm>
            <a:off x="2895600" y="10668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m</a:t>
            </a:r>
          </a:p>
        </p:txBody>
      </p:sp>
      <p:sp>
        <p:nvSpPr>
          <p:cNvPr id="16" name="Freeform 15"/>
          <p:cNvSpPr/>
          <p:nvPr/>
        </p:nvSpPr>
        <p:spPr>
          <a:xfrm>
            <a:off x="5638800" y="1524000"/>
            <a:ext cx="609600" cy="685800"/>
          </a:xfrm>
          <a:custGeom>
            <a:avLst/>
            <a:gdLst>
              <a:gd name="connsiteX0" fmla="*/ 0 w 533400"/>
              <a:gd name="connsiteY0" fmla="*/ 457200 h 457200"/>
              <a:gd name="connsiteX1" fmla="*/ 84667 w 533400"/>
              <a:gd name="connsiteY1" fmla="*/ 440266 h 457200"/>
              <a:gd name="connsiteX2" fmla="*/ 135467 w 533400"/>
              <a:gd name="connsiteY2" fmla="*/ 423333 h 457200"/>
              <a:gd name="connsiteX3" fmla="*/ 160867 w 533400"/>
              <a:gd name="connsiteY3" fmla="*/ 414866 h 457200"/>
              <a:gd name="connsiteX4" fmla="*/ 186267 w 533400"/>
              <a:gd name="connsiteY4" fmla="*/ 389466 h 457200"/>
              <a:gd name="connsiteX5" fmla="*/ 203200 w 533400"/>
              <a:gd name="connsiteY5" fmla="*/ 330200 h 457200"/>
              <a:gd name="connsiteX6" fmla="*/ 220134 w 533400"/>
              <a:gd name="connsiteY6" fmla="*/ 279400 h 457200"/>
              <a:gd name="connsiteX7" fmla="*/ 228600 w 533400"/>
              <a:gd name="connsiteY7" fmla="*/ 254000 h 457200"/>
              <a:gd name="connsiteX8" fmla="*/ 254000 w 533400"/>
              <a:gd name="connsiteY8" fmla="*/ 110066 h 457200"/>
              <a:gd name="connsiteX9" fmla="*/ 270934 w 533400"/>
              <a:gd name="connsiteY9" fmla="*/ 84666 h 457200"/>
              <a:gd name="connsiteX10" fmla="*/ 279400 w 533400"/>
              <a:gd name="connsiteY10" fmla="*/ 59266 h 457200"/>
              <a:gd name="connsiteX11" fmla="*/ 347134 w 533400"/>
              <a:gd name="connsiteY11" fmla="*/ 8466 h 457200"/>
              <a:gd name="connsiteX12" fmla="*/ 381000 w 533400"/>
              <a:gd name="connsiteY12" fmla="*/ 0 h 457200"/>
              <a:gd name="connsiteX13" fmla="*/ 508000 w 533400"/>
              <a:gd name="connsiteY13" fmla="*/ 8466 h 457200"/>
              <a:gd name="connsiteX14" fmla="*/ 533400 w 533400"/>
              <a:gd name="connsiteY14" fmla="*/ 16933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3400" h="457200">
                <a:moveTo>
                  <a:pt x="0" y="457200"/>
                </a:moveTo>
                <a:cubicBezTo>
                  <a:pt x="28222" y="451555"/>
                  <a:pt x="56745" y="447247"/>
                  <a:pt x="84667" y="440266"/>
                </a:cubicBezTo>
                <a:cubicBezTo>
                  <a:pt x="101983" y="435937"/>
                  <a:pt x="118534" y="428977"/>
                  <a:pt x="135467" y="423333"/>
                </a:cubicBezTo>
                <a:lnTo>
                  <a:pt x="160867" y="414866"/>
                </a:lnTo>
                <a:cubicBezTo>
                  <a:pt x="169334" y="406399"/>
                  <a:pt x="179625" y="399429"/>
                  <a:pt x="186267" y="389466"/>
                </a:cubicBezTo>
                <a:cubicBezTo>
                  <a:pt x="191442" y="381703"/>
                  <a:pt x="201659" y="335336"/>
                  <a:pt x="203200" y="330200"/>
                </a:cubicBezTo>
                <a:cubicBezTo>
                  <a:pt x="208329" y="313103"/>
                  <a:pt x="214490" y="296333"/>
                  <a:pt x="220134" y="279400"/>
                </a:cubicBezTo>
                <a:lnTo>
                  <a:pt x="228600" y="254000"/>
                </a:lnTo>
                <a:cubicBezTo>
                  <a:pt x="231295" y="224360"/>
                  <a:pt x="231440" y="143905"/>
                  <a:pt x="254000" y="110066"/>
                </a:cubicBezTo>
                <a:lnTo>
                  <a:pt x="270934" y="84666"/>
                </a:lnTo>
                <a:cubicBezTo>
                  <a:pt x="273756" y="76199"/>
                  <a:pt x="274045" y="66406"/>
                  <a:pt x="279400" y="59266"/>
                </a:cubicBezTo>
                <a:cubicBezTo>
                  <a:pt x="308059" y="21055"/>
                  <a:pt x="311740" y="18578"/>
                  <a:pt x="347134" y="8466"/>
                </a:cubicBezTo>
                <a:cubicBezTo>
                  <a:pt x="358322" y="5269"/>
                  <a:pt x="369711" y="2822"/>
                  <a:pt x="381000" y="0"/>
                </a:cubicBezTo>
                <a:cubicBezTo>
                  <a:pt x="423333" y="2822"/>
                  <a:pt x="465832" y="3781"/>
                  <a:pt x="508000" y="8466"/>
                </a:cubicBezTo>
                <a:cubicBezTo>
                  <a:pt x="516870" y="9452"/>
                  <a:pt x="533400" y="16933"/>
                  <a:pt x="533400" y="1693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8688" name="TextBox 16"/>
          <p:cNvSpPr txBox="1">
            <a:spLocks noChangeArrowheads="1"/>
          </p:cNvSpPr>
          <p:nvPr/>
        </p:nvSpPr>
        <p:spPr bwMode="auto">
          <a:xfrm>
            <a:off x="5486400" y="10668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n</a:t>
            </a:r>
          </a:p>
        </p:txBody>
      </p:sp>
      <p:sp>
        <p:nvSpPr>
          <p:cNvPr id="28689" name="TextBox 17"/>
          <p:cNvSpPr txBox="1">
            <a:spLocks noChangeArrowheads="1"/>
          </p:cNvSpPr>
          <p:nvPr/>
        </p:nvSpPr>
        <p:spPr bwMode="auto">
          <a:xfrm>
            <a:off x="5715000" y="10668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o</a:t>
            </a:r>
          </a:p>
        </p:txBody>
      </p:sp>
      <p:sp>
        <p:nvSpPr>
          <p:cNvPr id="28690" name="TextBox 18"/>
          <p:cNvSpPr txBox="1">
            <a:spLocks noChangeArrowheads="1"/>
          </p:cNvSpPr>
          <p:nvPr/>
        </p:nvSpPr>
        <p:spPr bwMode="auto">
          <a:xfrm>
            <a:off x="5943600" y="10668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m</a:t>
            </a: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5029994" y="1828006"/>
            <a:ext cx="1219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5564187" y="1827213"/>
            <a:ext cx="1217613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93" name="TextBox 21"/>
          <p:cNvSpPr txBox="1">
            <a:spLocks noChangeArrowheads="1"/>
          </p:cNvSpPr>
          <p:nvPr/>
        </p:nvSpPr>
        <p:spPr bwMode="auto">
          <a:xfrm>
            <a:off x="228600" y="2667000"/>
            <a:ext cx="441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Solche Ergebnisse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:</a:t>
            </a:r>
          </a:p>
        </p:txBody>
      </p:sp>
      <p:sp>
        <p:nvSpPr>
          <p:cNvPr id="28694" name="TextBox 22"/>
          <p:cNvSpPr txBox="1">
            <a:spLocks noChangeArrowheads="1"/>
          </p:cNvSpPr>
          <p:nvPr/>
        </p:nvSpPr>
        <p:spPr bwMode="auto">
          <a:xfrm>
            <a:off x="990600" y="3200400"/>
            <a:ext cx="7772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widersprechen dem Ansatz der </a:t>
            </a:r>
            <a:r>
              <a:rPr lang="de-DE" dirty="0" smtClean="0">
                <a:latin typeface="Calibri" pitchFamily="-100" charset="0"/>
                <a:ea typeface="Calibri" pitchFamily="-100" charset="0"/>
                <a:cs typeface="Calibri" pitchFamily="-100" charset="0"/>
              </a:rPr>
              <a:t>niederländischen 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Schule (Woche 3), dass die Dauer von Konturen (wie Anstieg) trotz Geschwindigkeitsänderungen konstant bleibt</a:t>
            </a:r>
          </a:p>
        </p:txBody>
      </p:sp>
      <p:sp>
        <p:nvSpPr>
          <p:cNvPr id="28695" name="TextBox 23"/>
          <p:cNvSpPr txBox="1">
            <a:spLocks noChangeArrowheads="1"/>
          </p:cNvSpPr>
          <p:nvPr/>
        </p:nvSpPr>
        <p:spPr bwMode="auto">
          <a:xfrm>
            <a:off x="1066800" y="4495800"/>
            <a:ext cx="7315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deuten ferner darauf hin, dass die Intonation </a:t>
            </a:r>
            <a:r>
              <a:rPr lang="de-DE" b="1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nicht durch Konturen sondern durch verankerte </a:t>
            </a:r>
            <a:r>
              <a:rPr lang="de-DE" b="1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Tonziele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wie L und H geplant wird. </a:t>
            </a:r>
          </a:p>
        </p:txBody>
      </p:sp>
      <p:sp>
        <p:nvSpPr>
          <p:cNvPr id="25" name="Oval 24"/>
          <p:cNvSpPr/>
          <p:nvPr/>
        </p:nvSpPr>
        <p:spPr>
          <a:xfrm>
            <a:off x="533400" y="3352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" name="Oval 25"/>
          <p:cNvSpPr/>
          <p:nvPr/>
        </p:nvSpPr>
        <p:spPr>
          <a:xfrm>
            <a:off x="533400" y="4572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8698" name="TextBox 26"/>
          <p:cNvSpPr txBox="1">
            <a:spLocks noChangeArrowheads="1"/>
          </p:cNvSpPr>
          <p:nvPr/>
        </p:nvSpPr>
        <p:spPr bwMode="auto">
          <a:xfrm>
            <a:off x="1676400" y="6324600"/>
            <a:ext cx="5257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1. Siehe prieto11.pdf und ladd04.pdf für eine Überblick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63688" y="0"/>
            <a:ext cx="5713040" cy="4766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Phonetische Faktoren: Segmental </a:t>
            </a:r>
            <a:r>
              <a:rPr lang="de-DE" dirty="0" err="1">
                <a:latin typeface="Calibri"/>
                <a:cs typeface="Calibri"/>
              </a:rPr>
              <a:t>anchoring</a:t>
            </a:r>
            <a:endParaRPr lang="de-DE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24000"/>
            <a:ext cx="55499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609600" y="685800"/>
            <a:ext cx="8305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Die Synchronisierung vom Tal (L) und Gipfel (H) können dialekt- und sprachbedingt sein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. Spätere Gipfel in S. vs. N Deutsch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51" y="0"/>
            <a:ext cx="894443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Phonetische </a:t>
            </a:r>
            <a:r>
              <a:rPr lang="de-DE" dirty="0" err="1" smtClean="0">
                <a:latin typeface="Calibri"/>
                <a:cs typeface="Calibri"/>
              </a:rPr>
              <a:t>Synchronisierunterschiede</a:t>
            </a:r>
            <a:r>
              <a:rPr lang="de-DE" dirty="0" smtClean="0">
                <a:latin typeface="Calibri"/>
                <a:cs typeface="Calibri"/>
              </a:rPr>
              <a:t> </a:t>
            </a:r>
            <a:r>
              <a:rPr lang="de-DE" dirty="0">
                <a:latin typeface="Calibri"/>
                <a:cs typeface="Calibri"/>
              </a:rPr>
              <a:t>zwischen </a:t>
            </a:r>
            <a:r>
              <a:rPr lang="de-DE" dirty="0" smtClean="0">
                <a:latin typeface="Calibri"/>
                <a:cs typeface="Calibri"/>
              </a:rPr>
              <a:t>Dialekten/ </a:t>
            </a:r>
            <a:r>
              <a:rPr lang="de-DE" dirty="0">
                <a:latin typeface="Calibri"/>
                <a:cs typeface="Calibri"/>
              </a:rPr>
              <a:t>Sprachen</a:t>
            </a:r>
          </a:p>
        </p:txBody>
      </p:sp>
      <p:sp>
        <p:nvSpPr>
          <p:cNvPr id="45061" name="TextBox 5"/>
          <p:cNvSpPr txBox="1">
            <a:spLocks noChangeArrowheads="1"/>
          </p:cNvSpPr>
          <p:nvPr/>
        </p:nvSpPr>
        <p:spPr bwMode="auto">
          <a:xfrm>
            <a:off x="685800" y="6096000"/>
            <a:ext cx="7848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1. Atterer &amp; Ladd (2004). </a:t>
            </a:r>
            <a:r>
              <a:rPr lang="de-DE" sz="1600" i="1">
                <a:latin typeface="Calibri" pitchFamily="-100" charset="0"/>
                <a:ea typeface="Calibri" pitchFamily="-100" charset="0"/>
                <a:cs typeface="Calibri" pitchFamily="-100" charset="0"/>
              </a:rPr>
              <a:t>J. Phonetics</a:t>
            </a:r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. atterer04.jop.pdf in 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/vdata/Seminare/Prosody/lit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660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576" y="2060848"/>
            <a:ext cx="700405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5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50776" y="1875110"/>
            <a:ext cx="185738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1517576" y="1644923"/>
            <a:ext cx="1219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ＭＳ Ｐゴシック" pitchFamily="-100" charset="-128"/>
                <a:cs typeface="ＭＳ Ｐゴシック" pitchFamily="-100" charset="-128"/>
              </a:rPr>
              <a:t>Endlich</a:t>
            </a:r>
          </a:p>
        </p:txBody>
      </p:sp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3498776" y="1598885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ＭＳ Ｐゴシック" pitchFamily="-100" charset="-128"/>
                <a:cs typeface="ＭＳ Ｐゴシック" pitchFamily="-100" charset="-128"/>
              </a:rPr>
              <a:t>Nordwind</a:t>
            </a:r>
          </a:p>
        </p:txBody>
      </p:sp>
      <p:sp>
        <p:nvSpPr>
          <p:cNvPr id="46086" name="TextBox 5"/>
          <p:cNvSpPr txBox="1">
            <a:spLocks noChangeArrowheads="1"/>
          </p:cNvSpPr>
          <p:nvPr/>
        </p:nvSpPr>
        <p:spPr bwMode="auto">
          <a:xfrm>
            <a:off x="5175176" y="1644923"/>
            <a:ext cx="1143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ＭＳ Ｐゴシック" pitchFamily="-100" charset="-128"/>
                <a:cs typeface="ＭＳ Ｐゴシック" pitchFamily="-100" charset="-128"/>
              </a:rPr>
              <a:t>Kampf</a:t>
            </a:r>
          </a:p>
        </p:txBody>
      </p:sp>
      <p:sp>
        <p:nvSpPr>
          <p:cNvPr id="46087" name="TextBox 6"/>
          <p:cNvSpPr txBox="1">
            <a:spLocks noChangeArrowheads="1"/>
          </p:cNvSpPr>
          <p:nvPr/>
        </p:nvSpPr>
        <p:spPr bwMode="auto">
          <a:xfrm>
            <a:off x="6470576" y="1598885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ＭＳ Ｐゴシック" pitchFamily="-100" charset="-128"/>
                <a:cs typeface="ＭＳ Ｐゴシック" pitchFamily="-100" charset="-128"/>
              </a:rPr>
              <a:t>auf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123751" y="3530873"/>
            <a:ext cx="29400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28551" y="3530873"/>
            <a:ext cx="29400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485951" y="3530873"/>
            <a:ext cx="29400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866951" y="3530873"/>
            <a:ext cx="29400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162351" y="3530873"/>
            <a:ext cx="29400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467151" y="3576910"/>
            <a:ext cx="29400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17576" y="4923110"/>
            <a:ext cx="4572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+mj-lt"/>
                <a:ea typeface="Arial" pitchFamily="8" charset="0"/>
                <a:cs typeface="Arial" pitchFamily="8" charset="0"/>
              </a:rPr>
              <a:t>ɛ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5976" y="4923110"/>
            <a:ext cx="4572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+mj-lt"/>
                <a:ea typeface="Arial" pitchFamily="8" charset="0"/>
                <a:cs typeface="Arial" pitchFamily="8" charset="0"/>
              </a:rPr>
              <a:t>ɔ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32376" y="4923110"/>
            <a:ext cx="4572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+mj-lt"/>
                <a:ea typeface="Arial" pitchFamily="8" charset="0"/>
                <a:cs typeface="Arial" pitchFamily="8" charset="0"/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50976" y="2246585"/>
            <a:ext cx="381000" cy="4619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+mj-lt"/>
                <a:ea typeface="Arial" pitchFamily="8" charset="0"/>
                <a:cs typeface="Arial" pitchFamily="8" charset="0"/>
              </a:rPr>
              <a:t>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89376" y="2629173"/>
            <a:ext cx="381000" cy="4619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+mj-lt"/>
                <a:ea typeface="Arial" pitchFamily="8" charset="0"/>
                <a:cs typeface="Arial" pitchFamily="8" charset="0"/>
              </a:rPr>
              <a:t>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99076" y="3237185"/>
            <a:ext cx="381000" cy="4619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+mj-lt"/>
                <a:ea typeface="Arial" pitchFamily="8" charset="0"/>
                <a:cs typeface="Arial" pitchFamily="8" charset="0"/>
              </a:rPr>
              <a:t>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79576" y="798785"/>
            <a:ext cx="3581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Späte </a:t>
            </a:r>
            <a:r>
              <a:rPr lang="de-DE" dirty="0" smtClean="0">
                <a:latin typeface="Calibri"/>
                <a:cs typeface="Calibri"/>
              </a:rPr>
              <a:t>Gipfel: bayerisch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051" y="0"/>
            <a:ext cx="894443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Phonetische </a:t>
            </a:r>
            <a:r>
              <a:rPr lang="de-DE" dirty="0" err="1" smtClean="0">
                <a:latin typeface="Calibri"/>
                <a:cs typeface="Calibri"/>
              </a:rPr>
              <a:t>Synchronisierunterschiede</a:t>
            </a:r>
            <a:r>
              <a:rPr lang="de-DE" dirty="0" smtClean="0">
                <a:latin typeface="Calibri"/>
                <a:cs typeface="Calibri"/>
              </a:rPr>
              <a:t> </a:t>
            </a:r>
            <a:r>
              <a:rPr lang="de-DE" dirty="0">
                <a:latin typeface="Calibri"/>
                <a:cs typeface="Calibri"/>
              </a:rPr>
              <a:t>zwischen </a:t>
            </a:r>
            <a:r>
              <a:rPr lang="de-DE" dirty="0" smtClean="0">
                <a:latin typeface="Calibri"/>
                <a:cs typeface="Calibri"/>
              </a:rPr>
              <a:t>Dialekten/ </a:t>
            </a:r>
            <a:r>
              <a:rPr lang="de-DE" dirty="0">
                <a:latin typeface="Calibri"/>
                <a:cs typeface="Calibri"/>
              </a:rPr>
              <a:t>Sprachen</a:t>
            </a:r>
          </a:p>
        </p:txBody>
      </p:sp>
    </p:spTree>
    <p:extLst>
      <p:ext uri="{BB962C8B-B14F-4D97-AF65-F5344CB8AC3E}">
        <p14:creationId xmlns:p14="http://schemas.microsoft.com/office/powerpoint/2010/main" val="2028342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3"/>
          <p:cNvSpPr txBox="1">
            <a:spLocks noChangeArrowheads="1"/>
          </p:cNvSpPr>
          <p:nvPr/>
        </p:nvSpPr>
        <p:spPr bwMode="auto">
          <a:xfrm>
            <a:off x="1828800" y="153164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Mehl (Wien)</a:t>
            </a:r>
          </a:p>
        </p:txBody>
      </p:sp>
      <p:pic>
        <p:nvPicPr>
          <p:cNvPr id="5" name="mehlW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505200" y="1684040"/>
            <a:ext cx="185738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Box 5"/>
          <p:cNvSpPr txBox="1">
            <a:spLocks noChangeArrowheads="1"/>
          </p:cNvSpPr>
          <p:nvPr/>
        </p:nvSpPr>
        <p:spPr bwMode="auto">
          <a:xfrm>
            <a:off x="2438400" y="488444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e</a:t>
            </a:r>
          </a:p>
        </p:txBody>
      </p:sp>
      <p:sp>
        <p:nvSpPr>
          <p:cNvPr id="47109" name="TextBox 6"/>
          <p:cNvSpPr txBox="1">
            <a:spLocks noChangeArrowheads="1"/>
          </p:cNvSpPr>
          <p:nvPr/>
        </p:nvSpPr>
        <p:spPr bwMode="auto">
          <a:xfrm>
            <a:off x="3429000" y="2522240"/>
            <a:ext cx="457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pic>
        <p:nvPicPr>
          <p:cNvPr id="47110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1988840"/>
            <a:ext cx="3429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1988840"/>
            <a:ext cx="3505200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TextBox 10"/>
          <p:cNvSpPr txBox="1">
            <a:spLocks noChangeArrowheads="1"/>
          </p:cNvSpPr>
          <p:nvPr/>
        </p:nvSpPr>
        <p:spPr bwMode="auto">
          <a:xfrm>
            <a:off x="5410200" y="153164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Mehl (Kiel)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76201" y="4122440"/>
            <a:ext cx="3810000" cy="317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143794" y="4121646"/>
            <a:ext cx="38100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582194" y="4121646"/>
            <a:ext cx="38100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725194" y="4121646"/>
            <a:ext cx="38100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117" name="TextBox 16"/>
          <p:cNvSpPr txBox="1">
            <a:spLocks noChangeArrowheads="1"/>
          </p:cNvSpPr>
          <p:nvPr/>
        </p:nvSpPr>
        <p:spPr bwMode="auto">
          <a:xfrm>
            <a:off x="2971800" y="2979440"/>
            <a:ext cx="5334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sp>
        <p:nvSpPr>
          <p:cNvPr id="47118" name="TextBox 17"/>
          <p:cNvSpPr txBox="1">
            <a:spLocks noChangeArrowheads="1"/>
          </p:cNvSpPr>
          <p:nvPr/>
        </p:nvSpPr>
        <p:spPr bwMode="auto">
          <a:xfrm>
            <a:off x="5943600" y="2979440"/>
            <a:ext cx="5334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sp>
        <p:nvSpPr>
          <p:cNvPr id="47119" name="TextBox 18"/>
          <p:cNvSpPr txBox="1">
            <a:spLocks noChangeArrowheads="1"/>
          </p:cNvSpPr>
          <p:nvPr/>
        </p:nvSpPr>
        <p:spPr bwMode="auto">
          <a:xfrm>
            <a:off x="2286000" y="2065040"/>
            <a:ext cx="3810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e</a:t>
            </a:r>
          </a:p>
        </p:txBody>
      </p:sp>
      <p:sp>
        <p:nvSpPr>
          <p:cNvPr id="47120" name="TextBox 19"/>
          <p:cNvSpPr txBox="1">
            <a:spLocks noChangeArrowheads="1"/>
          </p:cNvSpPr>
          <p:nvPr/>
        </p:nvSpPr>
        <p:spPr bwMode="auto">
          <a:xfrm>
            <a:off x="5867400" y="1988840"/>
            <a:ext cx="3810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e</a:t>
            </a:r>
          </a:p>
        </p:txBody>
      </p:sp>
      <p:pic>
        <p:nvPicPr>
          <p:cNvPr id="21" name="mehlSH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086600" y="1684040"/>
            <a:ext cx="185738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0051" y="0"/>
            <a:ext cx="894443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Phonetische </a:t>
            </a:r>
            <a:r>
              <a:rPr lang="de-DE" dirty="0" err="1" smtClean="0">
                <a:latin typeface="Calibri"/>
                <a:cs typeface="Calibri"/>
              </a:rPr>
              <a:t>Synchronisierunterschiede</a:t>
            </a:r>
            <a:r>
              <a:rPr lang="de-DE" dirty="0" smtClean="0">
                <a:latin typeface="Calibri"/>
                <a:cs typeface="Calibri"/>
              </a:rPr>
              <a:t> </a:t>
            </a:r>
            <a:r>
              <a:rPr lang="de-DE" dirty="0">
                <a:latin typeface="Calibri"/>
                <a:cs typeface="Calibri"/>
              </a:rPr>
              <a:t>zwischen </a:t>
            </a:r>
            <a:r>
              <a:rPr lang="de-DE" dirty="0" smtClean="0">
                <a:latin typeface="Calibri"/>
                <a:cs typeface="Calibri"/>
              </a:rPr>
              <a:t>Dialekten/ </a:t>
            </a:r>
            <a:r>
              <a:rPr lang="de-DE" dirty="0">
                <a:latin typeface="Calibri"/>
                <a:cs typeface="Calibri"/>
              </a:rPr>
              <a:t>Sprachen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31840" y="76470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alibri"/>
                <a:cs typeface="Calibri"/>
              </a:rPr>
              <a:t>Späte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Gipfel</a:t>
            </a:r>
            <a:r>
              <a:rPr lang="en-US" dirty="0" smtClean="0">
                <a:latin typeface="Calibri"/>
                <a:cs typeface="Calibri"/>
              </a:rPr>
              <a:t>: Wien</a:t>
            </a:r>
          </a:p>
        </p:txBody>
      </p:sp>
    </p:spTree>
    <p:extLst>
      <p:ext uri="{BB962C8B-B14F-4D97-AF65-F5344CB8AC3E}">
        <p14:creationId xmlns:p14="http://schemas.microsoft.com/office/powerpoint/2010/main" val="47562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8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Box 2"/>
          <p:cNvSpPr txBox="1">
            <a:spLocks noChangeArrowheads="1"/>
          </p:cNvSpPr>
          <p:nvPr/>
        </p:nvSpPr>
        <p:spPr bwMode="auto">
          <a:xfrm>
            <a:off x="1066800" y="609600"/>
            <a:ext cx="662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Daher L+H* N. Deutsch vs. L*+H S. Deutsch?</a:t>
            </a:r>
          </a:p>
        </p:txBody>
      </p:sp>
      <p:sp>
        <p:nvSpPr>
          <p:cNvPr id="4" name="Freeform 3"/>
          <p:cNvSpPr/>
          <p:nvPr/>
        </p:nvSpPr>
        <p:spPr>
          <a:xfrm>
            <a:off x="1752600" y="2286000"/>
            <a:ext cx="1303338" cy="566738"/>
          </a:xfrm>
          <a:custGeom>
            <a:avLst/>
            <a:gdLst>
              <a:gd name="connsiteX0" fmla="*/ 0 w 1303867"/>
              <a:gd name="connsiteY0" fmla="*/ 567267 h 567267"/>
              <a:gd name="connsiteX1" fmla="*/ 160867 w 1303867"/>
              <a:gd name="connsiteY1" fmla="*/ 541867 h 567267"/>
              <a:gd name="connsiteX2" fmla="*/ 228600 w 1303867"/>
              <a:gd name="connsiteY2" fmla="*/ 524934 h 567267"/>
              <a:gd name="connsiteX3" fmla="*/ 279400 w 1303867"/>
              <a:gd name="connsiteY3" fmla="*/ 508000 h 567267"/>
              <a:gd name="connsiteX4" fmla="*/ 313267 w 1303867"/>
              <a:gd name="connsiteY4" fmla="*/ 482600 h 567267"/>
              <a:gd name="connsiteX5" fmla="*/ 338667 w 1303867"/>
              <a:gd name="connsiteY5" fmla="*/ 474134 h 567267"/>
              <a:gd name="connsiteX6" fmla="*/ 406400 w 1303867"/>
              <a:gd name="connsiteY6" fmla="*/ 397934 h 567267"/>
              <a:gd name="connsiteX7" fmla="*/ 465667 w 1303867"/>
              <a:gd name="connsiteY7" fmla="*/ 330200 h 567267"/>
              <a:gd name="connsiteX8" fmla="*/ 474133 w 1303867"/>
              <a:gd name="connsiteY8" fmla="*/ 304800 h 567267"/>
              <a:gd name="connsiteX9" fmla="*/ 516467 w 1303867"/>
              <a:gd name="connsiteY9" fmla="*/ 254000 h 567267"/>
              <a:gd name="connsiteX10" fmla="*/ 541867 w 1303867"/>
              <a:gd name="connsiteY10" fmla="*/ 203200 h 567267"/>
              <a:gd name="connsiteX11" fmla="*/ 567267 w 1303867"/>
              <a:gd name="connsiteY11" fmla="*/ 177800 h 567267"/>
              <a:gd name="connsiteX12" fmla="*/ 584200 w 1303867"/>
              <a:gd name="connsiteY12" fmla="*/ 152400 h 567267"/>
              <a:gd name="connsiteX13" fmla="*/ 601133 w 1303867"/>
              <a:gd name="connsiteY13" fmla="*/ 118534 h 567267"/>
              <a:gd name="connsiteX14" fmla="*/ 643467 w 1303867"/>
              <a:gd name="connsiteY14" fmla="*/ 76200 h 567267"/>
              <a:gd name="connsiteX15" fmla="*/ 651933 w 1303867"/>
              <a:gd name="connsiteY15" fmla="*/ 50800 h 567267"/>
              <a:gd name="connsiteX16" fmla="*/ 677333 w 1303867"/>
              <a:gd name="connsiteY16" fmla="*/ 42334 h 567267"/>
              <a:gd name="connsiteX17" fmla="*/ 694267 w 1303867"/>
              <a:gd name="connsiteY17" fmla="*/ 25400 h 567267"/>
              <a:gd name="connsiteX18" fmla="*/ 745067 w 1303867"/>
              <a:gd name="connsiteY18" fmla="*/ 0 h 567267"/>
              <a:gd name="connsiteX19" fmla="*/ 855133 w 1303867"/>
              <a:gd name="connsiteY19" fmla="*/ 8467 h 567267"/>
              <a:gd name="connsiteX20" fmla="*/ 897467 w 1303867"/>
              <a:gd name="connsiteY20" fmla="*/ 42334 h 567267"/>
              <a:gd name="connsiteX21" fmla="*/ 922867 w 1303867"/>
              <a:gd name="connsiteY21" fmla="*/ 50800 h 567267"/>
              <a:gd name="connsiteX22" fmla="*/ 939800 w 1303867"/>
              <a:gd name="connsiteY22" fmla="*/ 67734 h 567267"/>
              <a:gd name="connsiteX23" fmla="*/ 965200 w 1303867"/>
              <a:gd name="connsiteY23" fmla="*/ 84667 h 567267"/>
              <a:gd name="connsiteX24" fmla="*/ 990600 w 1303867"/>
              <a:gd name="connsiteY24" fmla="*/ 118534 h 567267"/>
              <a:gd name="connsiteX25" fmla="*/ 1016000 w 1303867"/>
              <a:gd name="connsiteY25" fmla="*/ 169334 h 567267"/>
              <a:gd name="connsiteX26" fmla="*/ 1041400 w 1303867"/>
              <a:gd name="connsiteY26" fmla="*/ 194734 h 567267"/>
              <a:gd name="connsiteX27" fmla="*/ 1092200 w 1303867"/>
              <a:gd name="connsiteY27" fmla="*/ 245534 h 567267"/>
              <a:gd name="connsiteX28" fmla="*/ 1151467 w 1303867"/>
              <a:gd name="connsiteY28" fmla="*/ 321734 h 567267"/>
              <a:gd name="connsiteX29" fmla="*/ 1210733 w 1303867"/>
              <a:gd name="connsiteY29" fmla="*/ 397934 h 567267"/>
              <a:gd name="connsiteX30" fmla="*/ 1236133 w 1303867"/>
              <a:gd name="connsiteY30" fmla="*/ 423334 h 567267"/>
              <a:gd name="connsiteX31" fmla="*/ 1278467 w 1303867"/>
              <a:gd name="connsiteY31" fmla="*/ 448734 h 567267"/>
              <a:gd name="connsiteX32" fmla="*/ 1303867 w 1303867"/>
              <a:gd name="connsiteY32" fmla="*/ 474134 h 56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303867" h="567267">
                <a:moveTo>
                  <a:pt x="0" y="567267"/>
                </a:moveTo>
                <a:cubicBezTo>
                  <a:pt x="53622" y="558800"/>
                  <a:pt x="109366" y="559035"/>
                  <a:pt x="160867" y="541867"/>
                </a:cubicBezTo>
                <a:cubicBezTo>
                  <a:pt x="237937" y="516176"/>
                  <a:pt x="116214" y="555585"/>
                  <a:pt x="228600" y="524934"/>
                </a:cubicBezTo>
                <a:cubicBezTo>
                  <a:pt x="245820" y="520238"/>
                  <a:pt x="262467" y="513645"/>
                  <a:pt x="279400" y="508000"/>
                </a:cubicBezTo>
                <a:cubicBezTo>
                  <a:pt x="290689" y="499533"/>
                  <a:pt x="301015" y="489601"/>
                  <a:pt x="313267" y="482600"/>
                </a:cubicBezTo>
                <a:cubicBezTo>
                  <a:pt x="321016" y="478172"/>
                  <a:pt x="331622" y="479613"/>
                  <a:pt x="338667" y="474134"/>
                </a:cubicBezTo>
                <a:cubicBezTo>
                  <a:pt x="430923" y="402380"/>
                  <a:pt x="361626" y="449106"/>
                  <a:pt x="406400" y="397934"/>
                </a:cubicBezTo>
                <a:cubicBezTo>
                  <a:pt x="475744" y="318682"/>
                  <a:pt x="427559" y="387360"/>
                  <a:pt x="465667" y="330200"/>
                </a:cubicBezTo>
                <a:cubicBezTo>
                  <a:pt x="468489" y="321733"/>
                  <a:pt x="470142" y="312782"/>
                  <a:pt x="474133" y="304800"/>
                </a:cubicBezTo>
                <a:cubicBezTo>
                  <a:pt x="485920" y="281227"/>
                  <a:pt x="497744" y="272723"/>
                  <a:pt x="516467" y="254000"/>
                </a:cubicBezTo>
                <a:cubicBezTo>
                  <a:pt x="524953" y="228541"/>
                  <a:pt x="523629" y="225085"/>
                  <a:pt x="541867" y="203200"/>
                </a:cubicBezTo>
                <a:cubicBezTo>
                  <a:pt x="549532" y="194002"/>
                  <a:pt x="559602" y="186998"/>
                  <a:pt x="567267" y="177800"/>
                </a:cubicBezTo>
                <a:cubicBezTo>
                  <a:pt x="573781" y="169983"/>
                  <a:pt x="579152" y="161235"/>
                  <a:pt x="584200" y="152400"/>
                </a:cubicBezTo>
                <a:cubicBezTo>
                  <a:pt x="590462" y="141442"/>
                  <a:pt x="593384" y="128496"/>
                  <a:pt x="601133" y="118534"/>
                </a:cubicBezTo>
                <a:cubicBezTo>
                  <a:pt x="613385" y="102781"/>
                  <a:pt x="643467" y="76200"/>
                  <a:pt x="643467" y="76200"/>
                </a:cubicBezTo>
                <a:cubicBezTo>
                  <a:pt x="646289" y="67733"/>
                  <a:pt x="645622" y="57111"/>
                  <a:pt x="651933" y="50800"/>
                </a:cubicBezTo>
                <a:cubicBezTo>
                  <a:pt x="658244" y="44489"/>
                  <a:pt x="669680" y="46926"/>
                  <a:pt x="677333" y="42334"/>
                </a:cubicBezTo>
                <a:cubicBezTo>
                  <a:pt x="684178" y="38227"/>
                  <a:pt x="688033" y="30387"/>
                  <a:pt x="694267" y="25400"/>
                </a:cubicBezTo>
                <a:cubicBezTo>
                  <a:pt x="717713" y="6643"/>
                  <a:pt x="718240" y="8943"/>
                  <a:pt x="745067" y="0"/>
                </a:cubicBezTo>
                <a:cubicBezTo>
                  <a:pt x="781756" y="2822"/>
                  <a:pt x="818966" y="1686"/>
                  <a:pt x="855133" y="8467"/>
                </a:cubicBezTo>
                <a:cubicBezTo>
                  <a:pt x="879782" y="13089"/>
                  <a:pt x="879138" y="31337"/>
                  <a:pt x="897467" y="42334"/>
                </a:cubicBezTo>
                <a:cubicBezTo>
                  <a:pt x="905120" y="46926"/>
                  <a:pt x="914400" y="47978"/>
                  <a:pt x="922867" y="50800"/>
                </a:cubicBezTo>
                <a:cubicBezTo>
                  <a:pt x="928511" y="56445"/>
                  <a:pt x="933567" y="62747"/>
                  <a:pt x="939800" y="67734"/>
                </a:cubicBezTo>
                <a:cubicBezTo>
                  <a:pt x="947746" y="74091"/>
                  <a:pt x="958005" y="77472"/>
                  <a:pt x="965200" y="84667"/>
                </a:cubicBezTo>
                <a:cubicBezTo>
                  <a:pt x="975178" y="94645"/>
                  <a:pt x="982133" y="107245"/>
                  <a:pt x="990600" y="118534"/>
                </a:cubicBezTo>
                <a:cubicBezTo>
                  <a:pt x="999086" y="143990"/>
                  <a:pt x="997764" y="147451"/>
                  <a:pt x="1016000" y="169334"/>
                </a:cubicBezTo>
                <a:cubicBezTo>
                  <a:pt x="1023665" y="178532"/>
                  <a:pt x="1033608" y="185643"/>
                  <a:pt x="1041400" y="194734"/>
                </a:cubicBezTo>
                <a:cubicBezTo>
                  <a:pt x="1083407" y="243742"/>
                  <a:pt x="1047486" y="215723"/>
                  <a:pt x="1092200" y="245534"/>
                </a:cubicBezTo>
                <a:cubicBezTo>
                  <a:pt x="1132709" y="306297"/>
                  <a:pt x="1111676" y="281943"/>
                  <a:pt x="1151467" y="321734"/>
                </a:cubicBezTo>
                <a:cubicBezTo>
                  <a:pt x="1167505" y="369853"/>
                  <a:pt x="1153622" y="340823"/>
                  <a:pt x="1210733" y="397934"/>
                </a:cubicBezTo>
                <a:cubicBezTo>
                  <a:pt x="1219200" y="406401"/>
                  <a:pt x="1225866" y="417174"/>
                  <a:pt x="1236133" y="423334"/>
                </a:cubicBezTo>
                <a:cubicBezTo>
                  <a:pt x="1250244" y="431801"/>
                  <a:pt x="1265302" y="438860"/>
                  <a:pt x="1278467" y="448734"/>
                </a:cubicBezTo>
                <a:cubicBezTo>
                  <a:pt x="1288046" y="455918"/>
                  <a:pt x="1303867" y="474134"/>
                  <a:pt x="1303867" y="47413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" name="Freeform 4"/>
          <p:cNvSpPr/>
          <p:nvPr/>
        </p:nvSpPr>
        <p:spPr>
          <a:xfrm>
            <a:off x="4191000" y="2286000"/>
            <a:ext cx="1303338" cy="566738"/>
          </a:xfrm>
          <a:custGeom>
            <a:avLst/>
            <a:gdLst>
              <a:gd name="connsiteX0" fmla="*/ 0 w 1303867"/>
              <a:gd name="connsiteY0" fmla="*/ 567267 h 567267"/>
              <a:gd name="connsiteX1" fmla="*/ 160867 w 1303867"/>
              <a:gd name="connsiteY1" fmla="*/ 541867 h 567267"/>
              <a:gd name="connsiteX2" fmla="*/ 228600 w 1303867"/>
              <a:gd name="connsiteY2" fmla="*/ 524934 h 567267"/>
              <a:gd name="connsiteX3" fmla="*/ 279400 w 1303867"/>
              <a:gd name="connsiteY3" fmla="*/ 508000 h 567267"/>
              <a:gd name="connsiteX4" fmla="*/ 313267 w 1303867"/>
              <a:gd name="connsiteY4" fmla="*/ 482600 h 567267"/>
              <a:gd name="connsiteX5" fmla="*/ 338667 w 1303867"/>
              <a:gd name="connsiteY5" fmla="*/ 474134 h 567267"/>
              <a:gd name="connsiteX6" fmla="*/ 406400 w 1303867"/>
              <a:gd name="connsiteY6" fmla="*/ 397934 h 567267"/>
              <a:gd name="connsiteX7" fmla="*/ 465667 w 1303867"/>
              <a:gd name="connsiteY7" fmla="*/ 330200 h 567267"/>
              <a:gd name="connsiteX8" fmla="*/ 474133 w 1303867"/>
              <a:gd name="connsiteY8" fmla="*/ 304800 h 567267"/>
              <a:gd name="connsiteX9" fmla="*/ 516467 w 1303867"/>
              <a:gd name="connsiteY9" fmla="*/ 254000 h 567267"/>
              <a:gd name="connsiteX10" fmla="*/ 541867 w 1303867"/>
              <a:gd name="connsiteY10" fmla="*/ 203200 h 567267"/>
              <a:gd name="connsiteX11" fmla="*/ 567267 w 1303867"/>
              <a:gd name="connsiteY11" fmla="*/ 177800 h 567267"/>
              <a:gd name="connsiteX12" fmla="*/ 584200 w 1303867"/>
              <a:gd name="connsiteY12" fmla="*/ 152400 h 567267"/>
              <a:gd name="connsiteX13" fmla="*/ 601133 w 1303867"/>
              <a:gd name="connsiteY13" fmla="*/ 118534 h 567267"/>
              <a:gd name="connsiteX14" fmla="*/ 643467 w 1303867"/>
              <a:gd name="connsiteY14" fmla="*/ 76200 h 567267"/>
              <a:gd name="connsiteX15" fmla="*/ 651933 w 1303867"/>
              <a:gd name="connsiteY15" fmla="*/ 50800 h 567267"/>
              <a:gd name="connsiteX16" fmla="*/ 677333 w 1303867"/>
              <a:gd name="connsiteY16" fmla="*/ 42334 h 567267"/>
              <a:gd name="connsiteX17" fmla="*/ 694267 w 1303867"/>
              <a:gd name="connsiteY17" fmla="*/ 25400 h 567267"/>
              <a:gd name="connsiteX18" fmla="*/ 745067 w 1303867"/>
              <a:gd name="connsiteY18" fmla="*/ 0 h 567267"/>
              <a:gd name="connsiteX19" fmla="*/ 855133 w 1303867"/>
              <a:gd name="connsiteY19" fmla="*/ 8467 h 567267"/>
              <a:gd name="connsiteX20" fmla="*/ 897467 w 1303867"/>
              <a:gd name="connsiteY20" fmla="*/ 42334 h 567267"/>
              <a:gd name="connsiteX21" fmla="*/ 922867 w 1303867"/>
              <a:gd name="connsiteY21" fmla="*/ 50800 h 567267"/>
              <a:gd name="connsiteX22" fmla="*/ 939800 w 1303867"/>
              <a:gd name="connsiteY22" fmla="*/ 67734 h 567267"/>
              <a:gd name="connsiteX23" fmla="*/ 965200 w 1303867"/>
              <a:gd name="connsiteY23" fmla="*/ 84667 h 567267"/>
              <a:gd name="connsiteX24" fmla="*/ 990600 w 1303867"/>
              <a:gd name="connsiteY24" fmla="*/ 118534 h 567267"/>
              <a:gd name="connsiteX25" fmla="*/ 1016000 w 1303867"/>
              <a:gd name="connsiteY25" fmla="*/ 169334 h 567267"/>
              <a:gd name="connsiteX26" fmla="*/ 1041400 w 1303867"/>
              <a:gd name="connsiteY26" fmla="*/ 194734 h 567267"/>
              <a:gd name="connsiteX27" fmla="*/ 1092200 w 1303867"/>
              <a:gd name="connsiteY27" fmla="*/ 245534 h 567267"/>
              <a:gd name="connsiteX28" fmla="*/ 1151467 w 1303867"/>
              <a:gd name="connsiteY28" fmla="*/ 321734 h 567267"/>
              <a:gd name="connsiteX29" fmla="*/ 1210733 w 1303867"/>
              <a:gd name="connsiteY29" fmla="*/ 397934 h 567267"/>
              <a:gd name="connsiteX30" fmla="*/ 1236133 w 1303867"/>
              <a:gd name="connsiteY30" fmla="*/ 423334 h 567267"/>
              <a:gd name="connsiteX31" fmla="*/ 1278467 w 1303867"/>
              <a:gd name="connsiteY31" fmla="*/ 448734 h 567267"/>
              <a:gd name="connsiteX32" fmla="*/ 1303867 w 1303867"/>
              <a:gd name="connsiteY32" fmla="*/ 474134 h 56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303867" h="567267">
                <a:moveTo>
                  <a:pt x="0" y="567267"/>
                </a:moveTo>
                <a:cubicBezTo>
                  <a:pt x="53622" y="558800"/>
                  <a:pt x="109366" y="559035"/>
                  <a:pt x="160867" y="541867"/>
                </a:cubicBezTo>
                <a:cubicBezTo>
                  <a:pt x="237937" y="516176"/>
                  <a:pt x="116214" y="555585"/>
                  <a:pt x="228600" y="524934"/>
                </a:cubicBezTo>
                <a:cubicBezTo>
                  <a:pt x="245820" y="520238"/>
                  <a:pt x="262467" y="513645"/>
                  <a:pt x="279400" y="508000"/>
                </a:cubicBezTo>
                <a:cubicBezTo>
                  <a:pt x="290689" y="499533"/>
                  <a:pt x="301015" y="489601"/>
                  <a:pt x="313267" y="482600"/>
                </a:cubicBezTo>
                <a:cubicBezTo>
                  <a:pt x="321016" y="478172"/>
                  <a:pt x="331622" y="479613"/>
                  <a:pt x="338667" y="474134"/>
                </a:cubicBezTo>
                <a:cubicBezTo>
                  <a:pt x="430923" y="402380"/>
                  <a:pt x="361626" y="449106"/>
                  <a:pt x="406400" y="397934"/>
                </a:cubicBezTo>
                <a:cubicBezTo>
                  <a:pt x="475744" y="318682"/>
                  <a:pt x="427559" y="387360"/>
                  <a:pt x="465667" y="330200"/>
                </a:cubicBezTo>
                <a:cubicBezTo>
                  <a:pt x="468489" y="321733"/>
                  <a:pt x="470142" y="312782"/>
                  <a:pt x="474133" y="304800"/>
                </a:cubicBezTo>
                <a:cubicBezTo>
                  <a:pt x="485920" y="281227"/>
                  <a:pt x="497744" y="272723"/>
                  <a:pt x="516467" y="254000"/>
                </a:cubicBezTo>
                <a:cubicBezTo>
                  <a:pt x="524953" y="228541"/>
                  <a:pt x="523629" y="225085"/>
                  <a:pt x="541867" y="203200"/>
                </a:cubicBezTo>
                <a:cubicBezTo>
                  <a:pt x="549532" y="194002"/>
                  <a:pt x="559602" y="186998"/>
                  <a:pt x="567267" y="177800"/>
                </a:cubicBezTo>
                <a:cubicBezTo>
                  <a:pt x="573781" y="169983"/>
                  <a:pt x="579152" y="161235"/>
                  <a:pt x="584200" y="152400"/>
                </a:cubicBezTo>
                <a:cubicBezTo>
                  <a:pt x="590462" y="141442"/>
                  <a:pt x="593384" y="128496"/>
                  <a:pt x="601133" y="118534"/>
                </a:cubicBezTo>
                <a:cubicBezTo>
                  <a:pt x="613385" y="102781"/>
                  <a:pt x="643467" y="76200"/>
                  <a:pt x="643467" y="76200"/>
                </a:cubicBezTo>
                <a:cubicBezTo>
                  <a:pt x="646289" y="67733"/>
                  <a:pt x="645622" y="57111"/>
                  <a:pt x="651933" y="50800"/>
                </a:cubicBezTo>
                <a:cubicBezTo>
                  <a:pt x="658244" y="44489"/>
                  <a:pt x="669680" y="46926"/>
                  <a:pt x="677333" y="42334"/>
                </a:cubicBezTo>
                <a:cubicBezTo>
                  <a:pt x="684178" y="38227"/>
                  <a:pt x="688033" y="30387"/>
                  <a:pt x="694267" y="25400"/>
                </a:cubicBezTo>
                <a:cubicBezTo>
                  <a:pt x="717713" y="6643"/>
                  <a:pt x="718240" y="8943"/>
                  <a:pt x="745067" y="0"/>
                </a:cubicBezTo>
                <a:cubicBezTo>
                  <a:pt x="781756" y="2822"/>
                  <a:pt x="818966" y="1686"/>
                  <a:pt x="855133" y="8467"/>
                </a:cubicBezTo>
                <a:cubicBezTo>
                  <a:pt x="879782" y="13089"/>
                  <a:pt x="879138" y="31337"/>
                  <a:pt x="897467" y="42334"/>
                </a:cubicBezTo>
                <a:cubicBezTo>
                  <a:pt x="905120" y="46926"/>
                  <a:pt x="914400" y="47978"/>
                  <a:pt x="922867" y="50800"/>
                </a:cubicBezTo>
                <a:cubicBezTo>
                  <a:pt x="928511" y="56445"/>
                  <a:pt x="933567" y="62747"/>
                  <a:pt x="939800" y="67734"/>
                </a:cubicBezTo>
                <a:cubicBezTo>
                  <a:pt x="947746" y="74091"/>
                  <a:pt x="958005" y="77472"/>
                  <a:pt x="965200" y="84667"/>
                </a:cubicBezTo>
                <a:cubicBezTo>
                  <a:pt x="975178" y="94645"/>
                  <a:pt x="982133" y="107245"/>
                  <a:pt x="990600" y="118534"/>
                </a:cubicBezTo>
                <a:cubicBezTo>
                  <a:pt x="999086" y="143990"/>
                  <a:pt x="997764" y="147451"/>
                  <a:pt x="1016000" y="169334"/>
                </a:cubicBezTo>
                <a:cubicBezTo>
                  <a:pt x="1023665" y="178532"/>
                  <a:pt x="1033608" y="185643"/>
                  <a:pt x="1041400" y="194734"/>
                </a:cubicBezTo>
                <a:cubicBezTo>
                  <a:pt x="1083407" y="243742"/>
                  <a:pt x="1047486" y="215723"/>
                  <a:pt x="1092200" y="245534"/>
                </a:cubicBezTo>
                <a:cubicBezTo>
                  <a:pt x="1132709" y="306297"/>
                  <a:pt x="1111676" y="281943"/>
                  <a:pt x="1151467" y="321734"/>
                </a:cubicBezTo>
                <a:cubicBezTo>
                  <a:pt x="1167505" y="369853"/>
                  <a:pt x="1153622" y="340823"/>
                  <a:pt x="1210733" y="397934"/>
                </a:cubicBezTo>
                <a:cubicBezTo>
                  <a:pt x="1219200" y="406401"/>
                  <a:pt x="1225866" y="417174"/>
                  <a:pt x="1236133" y="423334"/>
                </a:cubicBezTo>
                <a:cubicBezTo>
                  <a:pt x="1250244" y="431801"/>
                  <a:pt x="1265302" y="438860"/>
                  <a:pt x="1278467" y="448734"/>
                </a:cubicBezTo>
                <a:cubicBezTo>
                  <a:pt x="1288046" y="455918"/>
                  <a:pt x="1303867" y="474134"/>
                  <a:pt x="1303867" y="47413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3771901" y="2400300"/>
            <a:ext cx="990600" cy="31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229894" y="2399506"/>
            <a:ext cx="9906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791494" y="2399506"/>
            <a:ext cx="9906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250282" y="2397919"/>
            <a:ext cx="9906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138" name="TextBox 9"/>
          <p:cNvSpPr txBox="1">
            <a:spLocks noChangeArrowheads="1"/>
          </p:cNvSpPr>
          <p:nvPr/>
        </p:nvSpPr>
        <p:spPr bwMode="auto">
          <a:xfrm>
            <a:off x="381000" y="4191000"/>
            <a:ext cx="8458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Die Antwort bleibt ungeklärt. Ladd &amp; Atterer (2004)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schlagen vor, es handelt sich </a:t>
            </a:r>
            <a:r>
              <a:rPr lang="de-DE" b="1">
                <a:latin typeface="Calibri" pitchFamily="-100" charset="0"/>
                <a:ea typeface="Calibri" pitchFamily="-100" charset="0"/>
                <a:cs typeface="Calibri" pitchFamily="-100" charset="0"/>
              </a:rPr>
              <a:t>um die selbe Kategorie 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in beiden Varianten (L+H*) </a:t>
            </a:r>
            <a:r>
              <a:rPr lang="de-DE" b="1">
                <a:latin typeface="Calibri" pitchFamily="-100" charset="0"/>
                <a:ea typeface="Calibri" pitchFamily="-100" charset="0"/>
                <a:cs typeface="Calibri" pitchFamily="-100" charset="0"/>
              </a:rPr>
              <a:t>aber um einen etwas späteren L+H* in S. Deutsch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.</a:t>
            </a:r>
          </a:p>
        </p:txBody>
      </p:sp>
      <p:sp>
        <p:nvSpPr>
          <p:cNvPr id="48139" name="TextBox 12"/>
          <p:cNvSpPr txBox="1">
            <a:spLocks noChangeArrowheads="1"/>
          </p:cNvSpPr>
          <p:nvPr/>
        </p:nvSpPr>
        <p:spPr bwMode="auto">
          <a:xfrm>
            <a:off x="533400" y="6400800"/>
            <a:ext cx="7924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1. Atterer &amp; Ladd (2004). J. Phonetics. atterer04.jop.pdf in 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/vdata/Seminare/Prosody/lit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48140" name="TextBox 13"/>
          <p:cNvSpPr txBox="1">
            <a:spLocks noChangeArrowheads="1"/>
          </p:cNvSpPr>
          <p:nvPr/>
        </p:nvSpPr>
        <p:spPr bwMode="auto">
          <a:xfrm>
            <a:off x="2286000" y="2743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V</a:t>
            </a:r>
          </a:p>
        </p:txBody>
      </p:sp>
      <p:sp>
        <p:nvSpPr>
          <p:cNvPr id="48141" name="TextBox 14"/>
          <p:cNvSpPr txBox="1">
            <a:spLocks noChangeArrowheads="1"/>
          </p:cNvSpPr>
          <p:nvPr/>
        </p:nvSpPr>
        <p:spPr bwMode="auto">
          <a:xfrm>
            <a:off x="4267200" y="2743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V</a:t>
            </a:r>
          </a:p>
        </p:txBody>
      </p:sp>
      <p:sp>
        <p:nvSpPr>
          <p:cNvPr id="48142" name="TextBox 15"/>
          <p:cNvSpPr txBox="1">
            <a:spLocks noChangeArrowheads="1"/>
          </p:cNvSpPr>
          <p:nvPr/>
        </p:nvSpPr>
        <p:spPr bwMode="auto">
          <a:xfrm>
            <a:off x="1676400" y="22098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</a:t>
            </a:r>
          </a:p>
        </p:txBody>
      </p:sp>
      <p:sp>
        <p:nvSpPr>
          <p:cNvPr id="48143" name="TextBox 16"/>
          <p:cNvSpPr txBox="1">
            <a:spLocks noChangeArrowheads="1"/>
          </p:cNvSpPr>
          <p:nvPr/>
        </p:nvSpPr>
        <p:spPr bwMode="auto">
          <a:xfrm>
            <a:off x="2286000" y="17526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H*</a:t>
            </a:r>
          </a:p>
        </p:txBody>
      </p:sp>
      <p:sp>
        <p:nvSpPr>
          <p:cNvPr id="48144" name="TextBox 17"/>
          <p:cNvSpPr txBox="1">
            <a:spLocks noChangeArrowheads="1"/>
          </p:cNvSpPr>
          <p:nvPr/>
        </p:nvSpPr>
        <p:spPr bwMode="auto">
          <a:xfrm>
            <a:off x="4267200" y="22098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L*</a:t>
            </a:r>
          </a:p>
        </p:txBody>
      </p:sp>
      <p:sp>
        <p:nvSpPr>
          <p:cNvPr id="48145" name="TextBox 18"/>
          <p:cNvSpPr txBox="1">
            <a:spLocks noChangeArrowheads="1"/>
          </p:cNvSpPr>
          <p:nvPr/>
        </p:nvSpPr>
        <p:spPr bwMode="auto">
          <a:xfrm>
            <a:off x="4800600" y="18288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sp>
        <p:nvSpPr>
          <p:cNvPr id="48146" name="TextBox 19"/>
          <p:cNvSpPr txBox="1">
            <a:spLocks noChangeArrowheads="1"/>
          </p:cNvSpPr>
          <p:nvPr/>
        </p:nvSpPr>
        <p:spPr bwMode="auto">
          <a:xfrm>
            <a:off x="685800" y="3276600"/>
            <a:ext cx="716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(V = primär betonter Vokal des akzentuierten Wortes)</a:t>
            </a:r>
          </a:p>
        </p:txBody>
      </p:sp>
      <p:sp>
        <p:nvSpPr>
          <p:cNvPr id="48147" name="TextBox 20"/>
          <p:cNvSpPr txBox="1">
            <a:spLocks noChangeArrowheads="1"/>
          </p:cNvSpPr>
          <p:nvPr/>
        </p:nvSpPr>
        <p:spPr bwMode="auto">
          <a:xfrm>
            <a:off x="1676400" y="12954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N. Deutsch</a:t>
            </a:r>
          </a:p>
        </p:txBody>
      </p:sp>
      <p:sp>
        <p:nvSpPr>
          <p:cNvPr id="48148" name="TextBox 21"/>
          <p:cNvSpPr txBox="1">
            <a:spLocks noChangeArrowheads="1"/>
          </p:cNvSpPr>
          <p:nvPr/>
        </p:nvSpPr>
        <p:spPr bwMode="auto">
          <a:xfrm>
            <a:off x="4191000" y="12954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S. Deutsch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051" y="0"/>
            <a:ext cx="894443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Phonetische </a:t>
            </a:r>
            <a:r>
              <a:rPr lang="de-DE" dirty="0" err="1" smtClean="0">
                <a:latin typeface="Calibri"/>
                <a:cs typeface="Calibri"/>
              </a:rPr>
              <a:t>Synchronisierunterschiede</a:t>
            </a:r>
            <a:r>
              <a:rPr lang="de-DE" dirty="0" smtClean="0">
                <a:latin typeface="Calibri"/>
                <a:cs typeface="Calibri"/>
              </a:rPr>
              <a:t> </a:t>
            </a:r>
            <a:r>
              <a:rPr lang="de-DE" dirty="0">
                <a:latin typeface="Calibri"/>
                <a:cs typeface="Calibri"/>
              </a:rPr>
              <a:t>zwischen </a:t>
            </a:r>
            <a:r>
              <a:rPr lang="de-DE" dirty="0" smtClean="0">
                <a:latin typeface="Calibri"/>
                <a:cs typeface="Calibri"/>
              </a:rPr>
              <a:t>Dialekten/ </a:t>
            </a:r>
            <a:r>
              <a:rPr lang="de-DE" dirty="0">
                <a:latin typeface="Calibri"/>
                <a:cs typeface="Calibri"/>
              </a:rPr>
              <a:t>Sprachen</a:t>
            </a:r>
          </a:p>
        </p:txBody>
      </p:sp>
    </p:spTree>
    <p:extLst>
      <p:ext uri="{BB962C8B-B14F-4D97-AF65-F5344CB8AC3E}">
        <p14:creationId xmlns:p14="http://schemas.microsoft.com/office/powerpoint/2010/main" val="2352445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152400" y="457200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Segmenteller Analog</a:t>
            </a:r>
            <a:r>
              <a:rPr lang="de-DE" baseline="30000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</a:p>
        </p:txBody>
      </p:sp>
      <p:sp>
        <p:nvSpPr>
          <p:cNvPr id="49155" name="TextBox 5"/>
          <p:cNvSpPr txBox="1">
            <a:spLocks noChangeArrowheads="1"/>
          </p:cNvSpPr>
          <p:nvPr/>
        </p:nvSpPr>
        <p:spPr bwMode="auto">
          <a:xfrm>
            <a:off x="304800" y="37338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Intonation</a:t>
            </a:r>
          </a:p>
        </p:txBody>
      </p:sp>
      <p:sp>
        <p:nvSpPr>
          <p:cNvPr id="49156" name="Rectangle 37"/>
          <p:cNvSpPr>
            <a:spLocks noChangeArrowheads="1"/>
          </p:cNvSpPr>
          <p:nvPr/>
        </p:nvSpPr>
        <p:spPr bwMode="auto">
          <a:xfrm>
            <a:off x="838200" y="6519863"/>
            <a:ext cx="723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2. Aus  Ladefoged, P. (2001) </a:t>
            </a:r>
            <a:r>
              <a:rPr lang="en-US" sz="1600" i="1">
                <a:latin typeface="Calibri" pitchFamily="-100" charset="0"/>
                <a:ea typeface="Calibri" pitchFamily="-100" charset="0"/>
                <a:cs typeface="Calibri" pitchFamily="-100" charset="0"/>
              </a:rPr>
              <a:t>Vowels and Consonants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. Blackwell Publishers.</a:t>
            </a:r>
            <a:endParaRPr lang="en-AU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49174" name="TextBox 2"/>
          <p:cNvSpPr txBox="1">
            <a:spLocks noChangeArrowheads="1"/>
          </p:cNvSpPr>
          <p:nvPr/>
        </p:nvSpPr>
        <p:spPr bwMode="auto">
          <a:xfrm>
            <a:off x="152400" y="762000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z.B. haben Spanisch und  Englisch dieselben phonologischen Kategorien /p, b/ </a:t>
            </a:r>
            <a:r>
              <a:rPr lang="de-DE" b="1">
                <a:latin typeface="Calibri" pitchFamily="-100" charset="0"/>
                <a:ea typeface="Calibri" pitchFamily="-100" charset="0"/>
                <a:cs typeface="Calibri" pitchFamily="-100" charset="0"/>
              </a:rPr>
              <a:t>aber die Synchronisierung ist etwas anders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: </a:t>
            </a:r>
          </a:p>
        </p:txBody>
      </p:sp>
      <p:sp>
        <p:nvSpPr>
          <p:cNvPr id="49175" name="TextBox 3"/>
          <p:cNvSpPr txBox="1">
            <a:spLocks noChangeArrowheads="1"/>
          </p:cNvSpPr>
          <p:nvPr/>
        </p:nvSpPr>
        <p:spPr bwMode="auto">
          <a:xfrm>
            <a:off x="152400" y="1905000"/>
            <a:ext cx="198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VOT in /p/ ist:</a:t>
            </a:r>
          </a:p>
        </p:txBody>
      </p:sp>
      <p:pic>
        <p:nvPicPr>
          <p:cNvPr id="49176" name="Picture 31"/>
          <p:cNvPicPr>
            <a:picLocks noChangeAspect="1" noChangeArrowheads="1"/>
          </p:cNvPicPr>
          <p:nvPr/>
        </p:nvPicPr>
        <p:blipFill>
          <a:blip r:embed="rId6"/>
          <a:srcRect l="31250" r="42857"/>
          <a:stretch>
            <a:fillRect/>
          </a:stretch>
        </p:blipFill>
        <p:spPr bwMode="auto">
          <a:xfrm>
            <a:off x="3048000" y="22098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7" name="Picture 31"/>
          <p:cNvPicPr>
            <a:picLocks noChangeAspect="1" noChangeArrowheads="1"/>
          </p:cNvPicPr>
          <p:nvPr/>
        </p:nvPicPr>
        <p:blipFill>
          <a:blip r:embed="rId6"/>
          <a:srcRect l="75000"/>
          <a:stretch>
            <a:fillRect/>
          </a:stretch>
        </p:blipFill>
        <p:spPr bwMode="auto">
          <a:xfrm>
            <a:off x="6553200" y="2286000"/>
            <a:ext cx="213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80" name="TextBox 12"/>
          <p:cNvSpPr txBox="1">
            <a:spLocks noChangeArrowheads="1"/>
          </p:cNvSpPr>
          <p:nvPr/>
        </p:nvSpPr>
        <p:spPr bwMode="auto">
          <a:xfrm>
            <a:off x="3276600" y="33528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Pesos (Geld)</a:t>
            </a:r>
          </a:p>
        </p:txBody>
      </p:sp>
      <p:sp>
        <p:nvSpPr>
          <p:cNvPr id="49181" name="TextBox 13"/>
          <p:cNvSpPr txBox="1">
            <a:spLocks noChangeArrowheads="1"/>
          </p:cNvSpPr>
          <p:nvPr/>
        </p:nvSpPr>
        <p:spPr bwMode="auto">
          <a:xfrm>
            <a:off x="6553200" y="3352800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Paces (Schritte)</a:t>
            </a:r>
          </a:p>
        </p:txBody>
      </p:sp>
      <p:sp>
        <p:nvSpPr>
          <p:cNvPr id="49182" name="TextBox 16"/>
          <p:cNvSpPr txBox="1">
            <a:spLocks noChangeArrowheads="1"/>
          </p:cNvSpPr>
          <p:nvPr/>
        </p:nvSpPr>
        <p:spPr bwMode="auto">
          <a:xfrm>
            <a:off x="3581400" y="15240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Spanisch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2</a:t>
            </a:r>
          </a:p>
        </p:txBody>
      </p:sp>
      <p:sp>
        <p:nvSpPr>
          <p:cNvPr id="49183" name="TextBox 17"/>
          <p:cNvSpPr txBox="1">
            <a:spLocks noChangeArrowheads="1"/>
          </p:cNvSpPr>
          <p:nvPr/>
        </p:nvSpPr>
        <p:spPr bwMode="auto">
          <a:xfrm>
            <a:off x="6705600" y="15240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Englisch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2</a:t>
            </a:r>
          </a:p>
        </p:txBody>
      </p:sp>
      <p:sp>
        <p:nvSpPr>
          <p:cNvPr id="49184" name="TextBox 18"/>
          <p:cNvSpPr txBox="1">
            <a:spLocks noChangeArrowheads="1"/>
          </p:cNvSpPr>
          <p:nvPr/>
        </p:nvSpPr>
        <p:spPr bwMode="auto">
          <a:xfrm>
            <a:off x="3124200" y="1905000"/>
            <a:ext cx="266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früh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= unaspiriert</a:t>
            </a:r>
          </a:p>
        </p:txBody>
      </p:sp>
      <p:sp>
        <p:nvSpPr>
          <p:cNvPr id="49185" name="TextBox 19"/>
          <p:cNvSpPr txBox="1">
            <a:spLocks noChangeArrowheads="1"/>
          </p:cNvSpPr>
          <p:nvPr/>
        </p:nvSpPr>
        <p:spPr bwMode="auto">
          <a:xfrm>
            <a:off x="6400800" y="1828800"/>
            <a:ext cx="220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spät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= aspiriert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581400" y="3048000"/>
            <a:ext cx="2286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>
            <a:off x="6705600" y="2971800"/>
            <a:ext cx="10668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159" name="TextBox 26"/>
          <p:cNvSpPr txBox="1">
            <a:spLocks noChangeArrowheads="1"/>
          </p:cNvSpPr>
          <p:nvPr/>
        </p:nvSpPr>
        <p:spPr bwMode="auto">
          <a:xfrm>
            <a:off x="762000" y="6248400"/>
            <a:ext cx="6629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1. Theorie von Ladd (2004). Siehe ladd04.pdf in 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/vdata/Seminare/Prosody/lit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381000" y="4114800"/>
            <a:ext cx="8153400" cy="1981200"/>
            <a:chOff x="381000" y="4114800"/>
            <a:chExt cx="8153400" cy="1981200"/>
          </a:xfrm>
        </p:grpSpPr>
        <p:sp>
          <p:nvSpPr>
            <p:cNvPr id="49161" name="TextBox 6"/>
            <p:cNvSpPr txBox="1">
              <a:spLocks noChangeArrowheads="1"/>
            </p:cNvSpPr>
            <p:nvPr/>
          </p:nvSpPr>
          <p:spPr bwMode="auto">
            <a:xfrm>
              <a:off x="381000" y="4114800"/>
              <a:ext cx="1828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H* Gipfel ist:</a:t>
              </a:r>
            </a:p>
          </p:txBody>
        </p:sp>
        <p:sp>
          <p:nvSpPr>
            <p:cNvPr id="49162" name="TextBox 7"/>
            <p:cNvSpPr txBox="1">
              <a:spLocks noChangeArrowheads="1"/>
            </p:cNvSpPr>
            <p:nvPr/>
          </p:nvSpPr>
          <p:spPr bwMode="auto">
            <a:xfrm>
              <a:off x="6019800" y="4114800"/>
              <a:ext cx="2514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Spät in S. Deutsch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3581400" y="5181600"/>
              <a:ext cx="1303338" cy="566738"/>
            </a:xfrm>
            <a:custGeom>
              <a:avLst/>
              <a:gdLst>
                <a:gd name="connsiteX0" fmla="*/ 0 w 1303867"/>
                <a:gd name="connsiteY0" fmla="*/ 567267 h 567267"/>
                <a:gd name="connsiteX1" fmla="*/ 160867 w 1303867"/>
                <a:gd name="connsiteY1" fmla="*/ 541867 h 567267"/>
                <a:gd name="connsiteX2" fmla="*/ 228600 w 1303867"/>
                <a:gd name="connsiteY2" fmla="*/ 524934 h 567267"/>
                <a:gd name="connsiteX3" fmla="*/ 279400 w 1303867"/>
                <a:gd name="connsiteY3" fmla="*/ 508000 h 567267"/>
                <a:gd name="connsiteX4" fmla="*/ 313267 w 1303867"/>
                <a:gd name="connsiteY4" fmla="*/ 482600 h 567267"/>
                <a:gd name="connsiteX5" fmla="*/ 338667 w 1303867"/>
                <a:gd name="connsiteY5" fmla="*/ 474134 h 567267"/>
                <a:gd name="connsiteX6" fmla="*/ 406400 w 1303867"/>
                <a:gd name="connsiteY6" fmla="*/ 397934 h 567267"/>
                <a:gd name="connsiteX7" fmla="*/ 465667 w 1303867"/>
                <a:gd name="connsiteY7" fmla="*/ 330200 h 567267"/>
                <a:gd name="connsiteX8" fmla="*/ 474133 w 1303867"/>
                <a:gd name="connsiteY8" fmla="*/ 304800 h 567267"/>
                <a:gd name="connsiteX9" fmla="*/ 516467 w 1303867"/>
                <a:gd name="connsiteY9" fmla="*/ 254000 h 567267"/>
                <a:gd name="connsiteX10" fmla="*/ 541867 w 1303867"/>
                <a:gd name="connsiteY10" fmla="*/ 203200 h 567267"/>
                <a:gd name="connsiteX11" fmla="*/ 567267 w 1303867"/>
                <a:gd name="connsiteY11" fmla="*/ 177800 h 567267"/>
                <a:gd name="connsiteX12" fmla="*/ 584200 w 1303867"/>
                <a:gd name="connsiteY12" fmla="*/ 152400 h 567267"/>
                <a:gd name="connsiteX13" fmla="*/ 601133 w 1303867"/>
                <a:gd name="connsiteY13" fmla="*/ 118534 h 567267"/>
                <a:gd name="connsiteX14" fmla="*/ 643467 w 1303867"/>
                <a:gd name="connsiteY14" fmla="*/ 76200 h 567267"/>
                <a:gd name="connsiteX15" fmla="*/ 651933 w 1303867"/>
                <a:gd name="connsiteY15" fmla="*/ 50800 h 567267"/>
                <a:gd name="connsiteX16" fmla="*/ 677333 w 1303867"/>
                <a:gd name="connsiteY16" fmla="*/ 42334 h 567267"/>
                <a:gd name="connsiteX17" fmla="*/ 694267 w 1303867"/>
                <a:gd name="connsiteY17" fmla="*/ 25400 h 567267"/>
                <a:gd name="connsiteX18" fmla="*/ 745067 w 1303867"/>
                <a:gd name="connsiteY18" fmla="*/ 0 h 567267"/>
                <a:gd name="connsiteX19" fmla="*/ 855133 w 1303867"/>
                <a:gd name="connsiteY19" fmla="*/ 8467 h 567267"/>
                <a:gd name="connsiteX20" fmla="*/ 897467 w 1303867"/>
                <a:gd name="connsiteY20" fmla="*/ 42334 h 567267"/>
                <a:gd name="connsiteX21" fmla="*/ 922867 w 1303867"/>
                <a:gd name="connsiteY21" fmla="*/ 50800 h 567267"/>
                <a:gd name="connsiteX22" fmla="*/ 939800 w 1303867"/>
                <a:gd name="connsiteY22" fmla="*/ 67734 h 567267"/>
                <a:gd name="connsiteX23" fmla="*/ 965200 w 1303867"/>
                <a:gd name="connsiteY23" fmla="*/ 84667 h 567267"/>
                <a:gd name="connsiteX24" fmla="*/ 990600 w 1303867"/>
                <a:gd name="connsiteY24" fmla="*/ 118534 h 567267"/>
                <a:gd name="connsiteX25" fmla="*/ 1016000 w 1303867"/>
                <a:gd name="connsiteY25" fmla="*/ 169334 h 567267"/>
                <a:gd name="connsiteX26" fmla="*/ 1041400 w 1303867"/>
                <a:gd name="connsiteY26" fmla="*/ 194734 h 567267"/>
                <a:gd name="connsiteX27" fmla="*/ 1092200 w 1303867"/>
                <a:gd name="connsiteY27" fmla="*/ 245534 h 567267"/>
                <a:gd name="connsiteX28" fmla="*/ 1151467 w 1303867"/>
                <a:gd name="connsiteY28" fmla="*/ 321734 h 567267"/>
                <a:gd name="connsiteX29" fmla="*/ 1210733 w 1303867"/>
                <a:gd name="connsiteY29" fmla="*/ 397934 h 567267"/>
                <a:gd name="connsiteX30" fmla="*/ 1236133 w 1303867"/>
                <a:gd name="connsiteY30" fmla="*/ 423334 h 567267"/>
                <a:gd name="connsiteX31" fmla="*/ 1278467 w 1303867"/>
                <a:gd name="connsiteY31" fmla="*/ 448734 h 567267"/>
                <a:gd name="connsiteX32" fmla="*/ 1303867 w 1303867"/>
                <a:gd name="connsiteY32" fmla="*/ 474134 h 56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03867" h="567267">
                  <a:moveTo>
                    <a:pt x="0" y="567267"/>
                  </a:moveTo>
                  <a:cubicBezTo>
                    <a:pt x="53622" y="558800"/>
                    <a:pt x="109366" y="559035"/>
                    <a:pt x="160867" y="541867"/>
                  </a:cubicBezTo>
                  <a:cubicBezTo>
                    <a:pt x="237937" y="516176"/>
                    <a:pt x="116214" y="555585"/>
                    <a:pt x="228600" y="524934"/>
                  </a:cubicBezTo>
                  <a:cubicBezTo>
                    <a:pt x="245820" y="520238"/>
                    <a:pt x="262467" y="513645"/>
                    <a:pt x="279400" y="508000"/>
                  </a:cubicBezTo>
                  <a:cubicBezTo>
                    <a:pt x="290689" y="499533"/>
                    <a:pt x="301015" y="489601"/>
                    <a:pt x="313267" y="482600"/>
                  </a:cubicBezTo>
                  <a:cubicBezTo>
                    <a:pt x="321016" y="478172"/>
                    <a:pt x="331622" y="479613"/>
                    <a:pt x="338667" y="474134"/>
                  </a:cubicBezTo>
                  <a:cubicBezTo>
                    <a:pt x="430923" y="402380"/>
                    <a:pt x="361626" y="449106"/>
                    <a:pt x="406400" y="397934"/>
                  </a:cubicBezTo>
                  <a:cubicBezTo>
                    <a:pt x="475744" y="318682"/>
                    <a:pt x="427559" y="387360"/>
                    <a:pt x="465667" y="330200"/>
                  </a:cubicBezTo>
                  <a:cubicBezTo>
                    <a:pt x="468489" y="321733"/>
                    <a:pt x="470142" y="312782"/>
                    <a:pt x="474133" y="304800"/>
                  </a:cubicBezTo>
                  <a:cubicBezTo>
                    <a:pt x="485920" y="281227"/>
                    <a:pt x="497744" y="272723"/>
                    <a:pt x="516467" y="254000"/>
                  </a:cubicBezTo>
                  <a:cubicBezTo>
                    <a:pt x="524953" y="228541"/>
                    <a:pt x="523629" y="225085"/>
                    <a:pt x="541867" y="203200"/>
                  </a:cubicBezTo>
                  <a:cubicBezTo>
                    <a:pt x="549532" y="194002"/>
                    <a:pt x="559602" y="186998"/>
                    <a:pt x="567267" y="177800"/>
                  </a:cubicBezTo>
                  <a:cubicBezTo>
                    <a:pt x="573781" y="169983"/>
                    <a:pt x="579152" y="161235"/>
                    <a:pt x="584200" y="152400"/>
                  </a:cubicBezTo>
                  <a:cubicBezTo>
                    <a:pt x="590462" y="141442"/>
                    <a:pt x="593384" y="128496"/>
                    <a:pt x="601133" y="118534"/>
                  </a:cubicBezTo>
                  <a:cubicBezTo>
                    <a:pt x="613385" y="102781"/>
                    <a:pt x="643467" y="76200"/>
                    <a:pt x="643467" y="76200"/>
                  </a:cubicBezTo>
                  <a:cubicBezTo>
                    <a:pt x="646289" y="67733"/>
                    <a:pt x="645622" y="57111"/>
                    <a:pt x="651933" y="50800"/>
                  </a:cubicBezTo>
                  <a:cubicBezTo>
                    <a:pt x="658244" y="44489"/>
                    <a:pt x="669680" y="46926"/>
                    <a:pt x="677333" y="42334"/>
                  </a:cubicBezTo>
                  <a:cubicBezTo>
                    <a:pt x="684178" y="38227"/>
                    <a:pt x="688033" y="30387"/>
                    <a:pt x="694267" y="25400"/>
                  </a:cubicBezTo>
                  <a:cubicBezTo>
                    <a:pt x="717713" y="6643"/>
                    <a:pt x="718240" y="8943"/>
                    <a:pt x="745067" y="0"/>
                  </a:cubicBezTo>
                  <a:cubicBezTo>
                    <a:pt x="781756" y="2822"/>
                    <a:pt x="818966" y="1686"/>
                    <a:pt x="855133" y="8467"/>
                  </a:cubicBezTo>
                  <a:cubicBezTo>
                    <a:pt x="879782" y="13089"/>
                    <a:pt x="879138" y="31337"/>
                    <a:pt x="897467" y="42334"/>
                  </a:cubicBezTo>
                  <a:cubicBezTo>
                    <a:pt x="905120" y="46926"/>
                    <a:pt x="914400" y="47978"/>
                    <a:pt x="922867" y="50800"/>
                  </a:cubicBezTo>
                  <a:cubicBezTo>
                    <a:pt x="928511" y="56445"/>
                    <a:pt x="933567" y="62747"/>
                    <a:pt x="939800" y="67734"/>
                  </a:cubicBezTo>
                  <a:cubicBezTo>
                    <a:pt x="947746" y="74091"/>
                    <a:pt x="958005" y="77472"/>
                    <a:pt x="965200" y="84667"/>
                  </a:cubicBezTo>
                  <a:cubicBezTo>
                    <a:pt x="975178" y="94645"/>
                    <a:pt x="982133" y="107245"/>
                    <a:pt x="990600" y="118534"/>
                  </a:cubicBezTo>
                  <a:cubicBezTo>
                    <a:pt x="999086" y="143990"/>
                    <a:pt x="997764" y="147451"/>
                    <a:pt x="1016000" y="169334"/>
                  </a:cubicBezTo>
                  <a:cubicBezTo>
                    <a:pt x="1023665" y="178532"/>
                    <a:pt x="1033608" y="185643"/>
                    <a:pt x="1041400" y="194734"/>
                  </a:cubicBezTo>
                  <a:cubicBezTo>
                    <a:pt x="1083407" y="243742"/>
                    <a:pt x="1047486" y="215723"/>
                    <a:pt x="1092200" y="245534"/>
                  </a:cubicBezTo>
                  <a:cubicBezTo>
                    <a:pt x="1132709" y="306297"/>
                    <a:pt x="1111676" y="281943"/>
                    <a:pt x="1151467" y="321734"/>
                  </a:cubicBezTo>
                  <a:cubicBezTo>
                    <a:pt x="1167505" y="369853"/>
                    <a:pt x="1153622" y="340823"/>
                    <a:pt x="1210733" y="397934"/>
                  </a:cubicBezTo>
                  <a:cubicBezTo>
                    <a:pt x="1219200" y="406401"/>
                    <a:pt x="1225866" y="417174"/>
                    <a:pt x="1236133" y="423334"/>
                  </a:cubicBezTo>
                  <a:cubicBezTo>
                    <a:pt x="1250244" y="431801"/>
                    <a:pt x="1265302" y="438860"/>
                    <a:pt x="1278467" y="448734"/>
                  </a:cubicBezTo>
                  <a:cubicBezTo>
                    <a:pt x="1288046" y="455918"/>
                    <a:pt x="1303867" y="474134"/>
                    <a:pt x="1303867" y="474134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6629400" y="5181600"/>
              <a:ext cx="1303338" cy="566738"/>
            </a:xfrm>
            <a:custGeom>
              <a:avLst/>
              <a:gdLst>
                <a:gd name="connsiteX0" fmla="*/ 0 w 1303867"/>
                <a:gd name="connsiteY0" fmla="*/ 567267 h 567267"/>
                <a:gd name="connsiteX1" fmla="*/ 160867 w 1303867"/>
                <a:gd name="connsiteY1" fmla="*/ 541867 h 567267"/>
                <a:gd name="connsiteX2" fmla="*/ 228600 w 1303867"/>
                <a:gd name="connsiteY2" fmla="*/ 524934 h 567267"/>
                <a:gd name="connsiteX3" fmla="*/ 279400 w 1303867"/>
                <a:gd name="connsiteY3" fmla="*/ 508000 h 567267"/>
                <a:gd name="connsiteX4" fmla="*/ 313267 w 1303867"/>
                <a:gd name="connsiteY4" fmla="*/ 482600 h 567267"/>
                <a:gd name="connsiteX5" fmla="*/ 338667 w 1303867"/>
                <a:gd name="connsiteY5" fmla="*/ 474134 h 567267"/>
                <a:gd name="connsiteX6" fmla="*/ 406400 w 1303867"/>
                <a:gd name="connsiteY6" fmla="*/ 397934 h 567267"/>
                <a:gd name="connsiteX7" fmla="*/ 465667 w 1303867"/>
                <a:gd name="connsiteY7" fmla="*/ 330200 h 567267"/>
                <a:gd name="connsiteX8" fmla="*/ 474133 w 1303867"/>
                <a:gd name="connsiteY8" fmla="*/ 304800 h 567267"/>
                <a:gd name="connsiteX9" fmla="*/ 516467 w 1303867"/>
                <a:gd name="connsiteY9" fmla="*/ 254000 h 567267"/>
                <a:gd name="connsiteX10" fmla="*/ 541867 w 1303867"/>
                <a:gd name="connsiteY10" fmla="*/ 203200 h 567267"/>
                <a:gd name="connsiteX11" fmla="*/ 567267 w 1303867"/>
                <a:gd name="connsiteY11" fmla="*/ 177800 h 567267"/>
                <a:gd name="connsiteX12" fmla="*/ 584200 w 1303867"/>
                <a:gd name="connsiteY12" fmla="*/ 152400 h 567267"/>
                <a:gd name="connsiteX13" fmla="*/ 601133 w 1303867"/>
                <a:gd name="connsiteY13" fmla="*/ 118534 h 567267"/>
                <a:gd name="connsiteX14" fmla="*/ 643467 w 1303867"/>
                <a:gd name="connsiteY14" fmla="*/ 76200 h 567267"/>
                <a:gd name="connsiteX15" fmla="*/ 651933 w 1303867"/>
                <a:gd name="connsiteY15" fmla="*/ 50800 h 567267"/>
                <a:gd name="connsiteX16" fmla="*/ 677333 w 1303867"/>
                <a:gd name="connsiteY16" fmla="*/ 42334 h 567267"/>
                <a:gd name="connsiteX17" fmla="*/ 694267 w 1303867"/>
                <a:gd name="connsiteY17" fmla="*/ 25400 h 567267"/>
                <a:gd name="connsiteX18" fmla="*/ 745067 w 1303867"/>
                <a:gd name="connsiteY18" fmla="*/ 0 h 567267"/>
                <a:gd name="connsiteX19" fmla="*/ 855133 w 1303867"/>
                <a:gd name="connsiteY19" fmla="*/ 8467 h 567267"/>
                <a:gd name="connsiteX20" fmla="*/ 897467 w 1303867"/>
                <a:gd name="connsiteY20" fmla="*/ 42334 h 567267"/>
                <a:gd name="connsiteX21" fmla="*/ 922867 w 1303867"/>
                <a:gd name="connsiteY21" fmla="*/ 50800 h 567267"/>
                <a:gd name="connsiteX22" fmla="*/ 939800 w 1303867"/>
                <a:gd name="connsiteY22" fmla="*/ 67734 h 567267"/>
                <a:gd name="connsiteX23" fmla="*/ 965200 w 1303867"/>
                <a:gd name="connsiteY23" fmla="*/ 84667 h 567267"/>
                <a:gd name="connsiteX24" fmla="*/ 990600 w 1303867"/>
                <a:gd name="connsiteY24" fmla="*/ 118534 h 567267"/>
                <a:gd name="connsiteX25" fmla="*/ 1016000 w 1303867"/>
                <a:gd name="connsiteY25" fmla="*/ 169334 h 567267"/>
                <a:gd name="connsiteX26" fmla="*/ 1041400 w 1303867"/>
                <a:gd name="connsiteY26" fmla="*/ 194734 h 567267"/>
                <a:gd name="connsiteX27" fmla="*/ 1092200 w 1303867"/>
                <a:gd name="connsiteY27" fmla="*/ 245534 h 567267"/>
                <a:gd name="connsiteX28" fmla="*/ 1151467 w 1303867"/>
                <a:gd name="connsiteY28" fmla="*/ 321734 h 567267"/>
                <a:gd name="connsiteX29" fmla="*/ 1210733 w 1303867"/>
                <a:gd name="connsiteY29" fmla="*/ 397934 h 567267"/>
                <a:gd name="connsiteX30" fmla="*/ 1236133 w 1303867"/>
                <a:gd name="connsiteY30" fmla="*/ 423334 h 567267"/>
                <a:gd name="connsiteX31" fmla="*/ 1278467 w 1303867"/>
                <a:gd name="connsiteY31" fmla="*/ 448734 h 567267"/>
                <a:gd name="connsiteX32" fmla="*/ 1303867 w 1303867"/>
                <a:gd name="connsiteY32" fmla="*/ 474134 h 56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03867" h="567267">
                  <a:moveTo>
                    <a:pt x="0" y="567267"/>
                  </a:moveTo>
                  <a:cubicBezTo>
                    <a:pt x="53622" y="558800"/>
                    <a:pt x="109366" y="559035"/>
                    <a:pt x="160867" y="541867"/>
                  </a:cubicBezTo>
                  <a:cubicBezTo>
                    <a:pt x="237937" y="516176"/>
                    <a:pt x="116214" y="555585"/>
                    <a:pt x="228600" y="524934"/>
                  </a:cubicBezTo>
                  <a:cubicBezTo>
                    <a:pt x="245820" y="520238"/>
                    <a:pt x="262467" y="513645"/>
                    <a:pt x="279400" y="508000"/>
                  </a:cubicBezTo>
                  <a:cubicBezTo>
                    <a:pt x="290689" y="499533"/>
                    <a:pt x="301015" y="489601"/>
                    <a:pt x="313267" y="482600"/>
                  </a:cubicBezTo>
                  <a:cubicBezTo>
                    <a:pt x="321016" y="478172"/>
                    <a:pt x="331622" y="479613"/>
                    <a:pt x="338667" y="474134"/>
                  </a:cubicBezTo>
                  <a:cubicBezTo>
                    <a:pt x="430923" y="402380"/>
                    <a:pt x="361626" y="449106"/>
                    <a:pt x="406400" y="397934"/>
                  </a:cubicBezTo>
                  <a:cubicBezTo>
                    <a:pt x="475744" y="318682"/>
                    <a:pt x="427559" y="387360"/>
                    <a:pt x="465667" y="330200"/>
                  </a:cubicBezTo>
                  <a:cubicBezTo>
                    <a:pt x="468489" y="321733"/>
                    <a:pt x="470142" y="312782"/>
                    <a:pt x="474133" y="304800"/>
                  </a:cubicBezTo>
                  <a:cubicBezTo>
                    <a:pt x="485920" y="281227"/>
                    <a:pt x="497744" y="272723"/>
                    <a:pt x="516467" y="254000"/>
                  </a:cubicBezTo>
                  <a:cubicBezTo>
                    <a:pt x="524953" y="228541"/>
                    <a:pt x="523629" y="225085"/>
                    <a:pt x="541867" y="203200"/>
                  </a:cubicBezTo>
                  <a:cubicBezTo>
                    <a:pt x="549532" y="194002"/>
                    <a:pt x="559602" y="186998"/>
                    <a:pt x="567267" y="177800"/>
                  </a:cubicBezTo>
                  <a:cubicBezTo>
                    <a:pt x="573781" y="169983"/>
                    <a:pt x="579152" y="161235"/>
                    <a:pt x="584200" y="152400"/>
                  </a:cubicBezTo>
                  <a:cubicBezTo>
                    <a:pt x="590462" y="141442"/>
                    <a:pt x="593384" y="128496"/>
                    <a:pt x="601133" y="118534"/>
                  </a:cubicBezTo>
                  <a:cubicBezTo>
                    <a:pt x="613385" y="102781"/>
                    <a:pt x="643467" y="76200"/>
                    <a:pt x="643467" y="76200"/>
                  </a:cubicBezTo>
                  <a:cubicBezTo>
                    <a:pt x="646289" y="67733"/>
                    <a:pt x="645622" y="57111"/>
                    <a:pt x="651933" y="50800"/>
                  </a:cubicBezTo>
                  <a:cubicBezTo>
                    <a:pt x="658244" y="44489"/>
                    <a:pt x="669680" y="46926"/>
                    <a:pt x="677333" y="42334"/>
                  </a:cubicBezTo>
                  <a:cubicBezTo>
                    <a:pt x="684178" y="38227"/>
                    <a:pt x="688033" y="30387"/>
                    <a:pt x="694267" y="25400"/>
                  </a:cubicBezTo>
                  <a:cubicBezTo>
                    <a:pt x="717713" y="6643"/>
                    <a:pt x="718240" y="8943"/>
                    <a:pt x="745067" y="0"/>
                  </a:cubicBezTo>
                  <a:cubicBezTo>
                    <a:pt x="781756" y="2822"/>
                    <a:pt x="818966" y="1686"/>
                    <a:pt x="855133" y="8467"/>
                  </a:cubicBezTo>
                  <a:cubicBezTo>
                    <a:pt x="879782" y="13089"/>
                    <a:pt x="879138" y="31337"/>
                    <a:pt x="897467" y="42334"/>
                  </a:cubicBezTo>
                  <a:cubicBezTo>
                    <a:pt x="905120" y="46926"/>
                    <a:pt x="914400" y="47978"/>
                    <a:pt x="922867" y="50800"/>
                  </a:cubicBezTo>
                  <a:cubicBezTo>
                    <a:pt x="928511" y="56445"/>
                    <a:pt x="933567" y="62747"/>
                    <a:pt x="939800" y="67734"/>
                  </a:cubicBezTo>
                  <a:cubicBezTo>
                    <a:pt x="947746" y="74091"/>
                    <a:pt x="958005" y="77472"/>
                    <a:pt x="965200" y="84667"/>
                  </a:cubicBezTo>
                  <a:cubicBezTo>
                    <a:pt x="975178" y="94645"/>
                    <a:pt x="982133" y="107245"/>
                    <a:pt x="990600" y="118534"/>
                  </a:cubicBezTo>
                  <a:cubicBezTo>
                    <a:pt x="999086" y="143990"/>
                    <a:pt x="997764" y="147451"/>
                    <a:pt x="1016000" y="169334"/>
                  </a:cubicBezTo>
                  <a:cubicBezTo>
                    <a:pt x="1023665" y="178532"/>
                    <a:pt x="1033608" y="185643"/>
                    <a:pt x="1041400" y="194734"/>
                  </a:cubicBezTo>
                  <a:cubicBezTo>
                    <a:pt x="1083407" y="243742"/>
                    <a:pt x="1047486" y="215723"/>
                    <a:pt x="1092200" y="245534"/>
                  </a:cubicBezTo>
                  <a:cubicBezTo>
                    <a:pt x="1132709" y="306297"/>
                    <a:pt x="1111676" y="281943"/>
                    <a:pt x="1151467" y="321734"/>
                  </a:cubicBezTo>
                  <a:cubicBezTo>
                    <a:pt x="1167505" y="369853"/>
                    <a:pt x="1153622" y="340823"/>
                    <a:pt x="1210733" y="397934"/>
                  </a:cubicBezTo>
                  <a:cubicBezTo>
                    <a:pt x="1219200" y="406401"/>
                    <a:pt x="1225866" y="417174"/>
                    <a:pt x="1236133" y="423334"/>
                  </a:cubicBezTo>
                  <a:cubicBezTo>
                    <a:pt x="1250244" y="431801"/>
                    <a:pt x="1265302" y="438860"/>
                    <a:pt x="1278467" y="448734"/>
                  </a:cubicBezTo>
                  <a:cubicBezTo>
                    <a:pt x="1288046" y="455918"/>
                    <a:pt x="1303867" y="474134"/>
                    <a:pt x="1303867" y="474134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>
              <a:off x="6210301" y="5295900"/>
              <a:ext cx="990600" cy="317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6668294" y="5295106"/>
              <a:ext cx="9906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3620294" y="5295106"/>
              <a:ext cx="9906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4079082" y="5293519"/>
              <a:ext cx="990600" cy="158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169" name="TextBox 33"/>
            <p:cNvSpPr txBox="1">
              <a:spLocks noChangeArrowheads="1"/>
            </p:cNvSpPr>
            <p:nvPr/>
          </p:nvSpPr>
          <p:spPr bwMode="auto">
            <a:xfrm>
              <a:off x="4114800" y="5638800"/>
              <a:ext cx="533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V</a:t>
              </a:r>
            </a:p>
          </p:txBody>
        </p:sp>
        <p:sp>
          <p:nvSpPr>
            <p:cNvPr id="49170" name="TextBox 34"/>
            <p:cNvSpPr txBox="1">
              <a:spLocks noChangeArrowheads="1"/>
            </p:cNvSpPr>
            <p:nvPr/>
          </p:nvSpPr>
          <p:spPr bwMode="auto">
            <a:xfrm>
              <a:off x="6705600" y="5638800"/>
              <a:ext cx="533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V</a:t>
              </a:r>
            </a:p>
          </p:txBody>
        </p:sp>
        <p:sp>
          <p:nvSpPr>
            <p:cNvPr id="49171" name="TextBox 36"/>
            <p:cNvSpPr txBox="1">
              <a:spLocks noChangeArrowheads="1"/>
            </p:cNvSpPr>
            <p:nvPr/>
          </p:nvSpPr>
          <p:spPr bwMode="auto">
            <a:xfrm>
              <a:off x="4114800" y="4648200"/>
              <a:ext cx="533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H*</a:t>
              </a:r>
            </a:p>
          </p:txBody>
        </p:sp>
        <p:sp>
          <p:nvSpPr>
            <p:cNvPr id="49172" name="TextBox 38"/>
            <p:cNvSpPr txBox="1">
              <a:spLocks noChangeArrowheads="1"/>
            </p:cNvSpPr>
            <p:nvPr/>
          </p:nvSpPr>
          <p:spPr bwMode="auto">
            <a:xfrm>
              <a:off x="7239000" y="4724400"/>
              <a:ext cx="533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H*</a:t>
              </a:r>
            </a:p>
          </p:txBody>
        </p:sp>
        <p:sp>
          <p:nvSpPr>
            <p:cNvPr id="49173" name="TextBox 39"/>
            <p:cNvSpPr txBox="1">
              <a:spLocks noChangeArrowheads="1"/>
            </p:cNvSpPr>
            <p:nvPr/>
          </p:nvSpPr>
          <p:spPr bwMode="auto">
            <a:xfrm>
              <a:off x="3048000" y="4114800"/>
              <a:ext cx="2819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Mittel in N. Deutsch</a:t>
              </a:r>
            </a:p>
          </p:txBody>
        </p:sp>
      </p:grpSp>
      <p:pic>
        <p:nvPicPr>
          <p:cNvPr id="2" name="pesos 2.aif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87824" y="2924944"/>
            <a:ext cx="288032" cy="288032"/>
          </a:xfrm>
          <a:prstGeom prst="rect">
            <a:avLst/>
          </a:prstGeom>
        </p:spPr>
      </p:pic>
      <p:pic>
        <p:nvPicPr>
          <p:cNvPr id="4" name="paces 2.aiff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28184" y="2780928"/>
            <a:ext cx="288032" cy="28803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0051" y="0"/>
            <a:ext cx="894443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Phonetische </a:t>
            </a:r>
            <a:r>
              <a:rPr lang="de-DE" dirty="0" err="1" smtClean="0">
                <a:latin typeface="Calibri"/>
                <a:cs typeface="Calibri"/>
              </a:rPr>
              <a:t>Synchronisierunterschiede</a:t>
            </a:r>
            <a:r>
              <a:rPr lang="de-DE" dirty="0" smtClean="0">
                <a:latin typeface="Calibri"/>
                <a:cs typeface="Calibri"/>
              </a:rPr>
              <a:t> </a:t>
            </a:r>
            <a:r>
              <a:rPr lang="de-DE" dirty="0">
                <a:latin typeface="Calibri"/>
                <a:cs typeface="Calibri"/>
              </a:rPr>
              <a:t>zwischen </a:t>
            </a:r>
            <a:r>
              <a:rPr lang="de-DE" dirty="0" smtClean="0">
                <a:latin typeface="Calibri"/>
                <a:cs typeface="Calibri"/>
              </a:rPr>
              <a:t>Dialekten/ </a:t>
            </a:r>
            <a:r>
              <a:rPr lang="de-DE" dirty="0">
                <a:latin typeface="Calibri"/>
                <a:cs typeface="Calibri"/>
              </a:rPr>
              <a:t>Sprachen</a:t>
            </a:r>
          </a:p>
        </p:txBody>
      </p:sp>
    </p:spTree>
    <p:extLst>
      <p:ext uri="{BB962C8B-B14F-4D97-AF65-F5344CB8AC3E}">
        <p14:creationId xmlns:p14="http://schemas.microsoft.com/office/powerpoint/2010/main" val="130004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143000" y="228600"/>
            <a:ext cx="64770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latin typeface="Calibri" charset="0"/>
                <a:ea typeface="Calibri" charset="0"/>
                <a:cs typeface="Calibri" charset="0"/>
              </a:rPr>
              <a:t>Die f0-Synchronisierung in akzentuierten Wörtern</a:t>
            </a:r>
          </a:p>
        </p:txBody>
      </p:sp>
      <p:sp>
        <p:nvSpPr>
          <p:cNvPr id="3" name="Freeform 2"/>
          <p:cNvSpPr/>
          <p:nvPr/>
        </p:nvSpPr>
        <p:spPr>
          <a:xfrm>
            <a:off x="762000" y="1600200"/>
            <a:ext cx="1509713" cy="785813"/>
          </a:xfrm>
          <a:custGeom>
            <a:avLst/>
            <a:gdLst>
              <a:gd name="connsiteX0" fmla="*/ 0 w 1509224"/>
              <a:gd name="connsiteY0" fmla="*/ 486544 h 785334"/>
              <a:gd name="connsiteX1" fmla="*/ 65977 w 1509224"/>
              <a:gd name="connsiteY1" fmla="*/ 478297 h 785334"/>
              <a:gd name="connsiteX2" fmla="*/ 148448 w 1509224"/>
              <a:gd name="connsiteY2" fmla="*/ 453557 h 785334"/>
              <a:gd name="connsiteX3" fmla="*/ 181437 w 1509224"/>
              <a:gd name="connsiteY3" fmla="*/ 445311 h 785334"/>
              <a:gd name="connsiteX4" fmla="*/ 296896 w 1509224"/>
              <a:gd name="connsiteY4" fmla="*/ 379339 h 785334"/>
              <a:gd name="connsiteX5" fmla="*/ 346379 w 1509224"/>
              <a:gd name="connsiteY5" fmla="*/ 329860 h 785334"/>
              <a:gd name="connsiteX6" fmla="*/ 395862 w 1509224"/>
              <a:gd name="connsiteY6" fmla="*/ 280381 h 785334"/>
              <a:gd name="connsiteX7" fmla="*/ 412356 w 1509224"/>
              <a:gd name="connsiteY7" fmla="*/ 255641 h 785334"/>
              <a:gd name="connsiteX8" fmla="*/ 437097 w 1509224"/>
              <a:gd name="connsiteY8" fmla="*/ 230902 h 785334"/>
              <a:gd name="connsiteX9" fmla="*/ 453592 w 1509224"/>
              <a:gd name="connsiteY9" fmla="*/ 206162 h 785334"/>
              <a:gd name="connsiteX10" fmla="*/ 478333 w 1509224"/>
              <a:gd name="connsiteY10" fmla="*/ 189669 h 785334"/>
              <a:gd name="connsiteX11" fmla="*/ 519569 w 1509224"/>
              <a:gd name="connsiteY11" fmla="*/ 148437 h 785334"/>
              <a:gd name="connsiteX12" fmla="*/ 577299 w 1509224"/>
              <a:gd name="connsiteY12" fmla="*/ 82465 h 785334"/>
              <a:gd name="connsiteX13" fmla="*/ 626781 w 1509224"/>
              <a:gd name="connsiteY13" fmla="*/ 49479 h 785334"/>
              <a:gd name="connsiteX14" fmla="*/ 643276 w 1509224"/>
              <a:gd name="connsiteY14" fmla="*/ 32986 h 785334"/>
              <a:gd name="connsiteX15" fmla="*/ 692758 w 1509224"/>
              <a:gd name="connsiteY15" fmla="*/ 16493 h 785334"/>
              <a:gd name="connsiteX16" fmla="*/ 775230 w 1509224"/>
              <a:gd name="connsiteY16" fmla="*/ 0 h 785334"/>
              <a:gd name="connsiteX17" fmla="*/ 940172 w 1509224"/>
              <a:gd name="connsiteY17" fmla="*/ 16493 h 785334"/>
              <a:gd name="connsiteX18" fmla="*/ 973161 w 1509224"/>
              <a:gd name="connsiteY18" fmla="*/ 32986 h 785334"/>
              <a:gd name="connsiteX19" fmla="*/ 997902 w 1509224"/>
              <a:gd name="connsiteY19" fmla="*/ 41232 h 785334"/>
              <a:gd name="connsiteX20" fmla="*/ 1030890 w 1509224"/>
              <a:gd name="connsiteY20" fmla="*/ 65972 h 785334"/>
              <a:gd name="connsiteX21" fmla="*/ 1080373 w 1509224"/>
              <a:gd name="connsiteY21" fmla="*/ 98958 h 785334"/>
              <a:gd name="connsiteX22" fmla="*/ 1113362 w 1509224"/>
              <a:gd name="connsiteY22" fmla="*/ 148437 h 785334"/>
              <a:gd name="connsiteX23" fmla="*/ 1138103 w 1509224"/>
              <a:gd name="connsiteY23" fmla="*/ 222655 h 785334"/>
              <a:gd name="connsiteX24" fmla="*/ 1146350 w 1509224"/>
              <a:gd name="connsiteY24" fmla="*/ 247395 h 785334"/>
              <a:gd name="connsiteX25" fmla="*/ 1179339 w 1509224"/>
              <a:gd name="connsiteY25" fmla="*/ 321613 h 785334"/>
              <a:gd name="connsiteX26" fmla="*/ 1204080 w 1509224"/>
              <a:gd name="connsiteY26" fmla="*/ 371092 h 785334"/>
              <a:gd name="connsiteX27" fmla="*/ 1220574 w 1509224"/>
              <a:gd name="connsiteY27" fmla="*/ 420571 h 785334"/>
              <a:gd name="connsiteX28" fmla="*/ 1270057 w 1509224"/>
              <a:gd name="connsiteY28" fmla="*/ 486544 h 785334"/>
              <a:gd name="connsiteX29" fmla="*/ 1286551 w 1509224"/>
              <a:gd name="connsiteY29" fmla="*/ 511283 h 785334"/>
              <a:gd name="connsiteX30" fmla="*/ 1294798 w 1509224"/>
              <a:gd name="connsiteY30" fmla="*/ 536023 h 785334"/>
              <a:gd name="connsiteX31" fmla="*/ 1311293 w 1509224"/>
              <a:gd name="connsiteY31" fmla="*/ 552516 h 785334"/>
              <a:gd name="connsiteX32" fmla="*/ 1344281 w 1509224"/>
              <a:gd name="connsiteY32" fmla="*/ 601995 h 785334"/>
              <a:gd name="connsiteX33" fmla="*/ 1377270 w 1509224"/>
              <a:gd name="connsiteY33" fmla="*/ 651474 h 785334"/>
              <a:gd name="connsiteX34" fmla="*/ 1402011 w 1509224"/>
              <a:gd name="connsiteY34" fmla="*/ 667967 h 785334"/>
              <a:gd name="connsiteX35" fmla="*/ 1435000 w 1509224"/>
              <a:gd name="connsiteY35" fmla="*/ 725692 h 785334"/>
              <a:gd name="connsiteX36" fmla="*/ 1467988 w 1509224"/>
              <a:gd name="connsiteY36" fmla="*/ 750432 h 785334"/>
              <a:gd name="connsiteX37" fmla="*/ 1509224 w 1509224"/>
              <a:gd name="connsiteY37" fmla="*/ 783418 h 78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09224" h="785334">
                <a:moveTo>
                  <a:pt x="0" y="486544"/>
                </a:moveTo>
                <a:cubicBezTo>
                  <a:pt x="21992" y="483795"/>
                  <a:pt x="44341" y="483105"/>
                  <a:pt x="65977" y="478297"/>
                </a:cubicBezTo>
                <a:cubicBezTo>
                  <a:pt x="93994" y="472071"/>
                  <a:pt x="120851" y="461441"/>
                  <a:pt x="148448" y="453557"/>
                </a:cubicBezTo>
                <a:cubicBezTo>
                  <a:pt x="159347" y="450443"/>
                  <a:pt x="170441" y="448060"/>
                  <a:pt x="181437" y="445311"/>
                </a:cubicBezTo>
                <a:cubicBezTo>
                  <a:pt x="227919" y="422071"/>
                  <a:pt x="260911" y="411723"/>
                  <a:pt x="296896" y="379339"/>
                </a:cubicBezTo>
                <a:cubicBezTo>
                  <a:pt x="314234" y="363736"/>
                  <a:pt x="346379" y="329860"/>
                  <a:pt x="346379" y="329860"/>
                </a:cubicBezTo>
                <a:cubicBezTo>
                  <a:pt x="380938" y="260746"/>
                  <a:pt x="339310" y="327504"/>
                  <a:pt x="395862" y="280381"/>
                </a:cubicBezTo>
                <a:cubicBezTo>
                  <a:pt x="403476" y="274036"/>
                  <a:pt x="406011" y="263255"/>
                  <a:pt x="412356" y="255641"/>
                </a:cubicBezTo>
                <a:cubicBezTo>
                  <a:pt x="419822" y="246682"/>
                  <a:pt x="429630" y="239861"/>
                  <a:pt x="437097" y="230902"/>
                </a:cubicBezTo>
                <a:cubicBezTo>
                  <a:pt x="443443" y="223288"/>
                  <a:pt x="446583" y="213170"/>
                  <a:pt x="453592" y="206162"/>
                </a:cubicBezTo>
                <a:cubicBezTo>
                  <a:pt x="460601" y="199154"/>
                  <a:pt x="470874" y="196195"/>
                  <a:pt x="478333" y="189669"/>
                </a:cubicBezTo>
                <a:cubicBezTo>
                  <a:pt x="492962" y="176870"/>
                  <a:pt x="508786" y="164610"/>
                  <a:pt x="519569" y="148437"/>
                </a:cubicBezTo>
                <a:cubicBezTo>
                  <a:pt x="537007" y="122281"/>
                  <a:pt x="548349" y="101764"/>
                  <a:pt x="577299" y="82465"/>
                </a:cubicBezTo>
                <a:cubicBezTo>
                  <a:pt x="593793" y="71470"/>
                  <a:pt x="612763" y="63495"/>
                  <a:pt x="626781" y="49479"/>
                </a:cubicBezTo>
                <a:cubicBezTo>
                  <a:pt x="632279" y="43981"/>
                  <a:pt x="636321" y="36463"/>
                  <a:pt x="643276" y="32986"/>
                </a:cubicBezTo>
                <a:cubicBezTo>
                  <a:pt x="658827" y="25211"/>
                  <a:pt x="675891" y="20710"/>
                  <a:pt x="692758" y="16493"/>
                </a:cubicBezTo>
                <a:cubicBezTo>
                  <a:pt x="741970" y="4190"/>
                  <a:pt x="714566" y="10109"/>
                  <a:pt x="775230" y="0"/>
                </a:cubicBezTo>
                <a:cubicBezTo>
                  <a:pt x="789546" y="1022"/>
                  <a:pt x="903692" y="5550"/>
                  <a:pt x="940172" y="16493"/>
                </a:cubicBezTo>
                <a:cubicBezTo>
                  <a:pt x="951948" y="20025"/>
                  <a:pt x="961861" y="28144"/>
                  <a:pt x="973161" y="32986"/>
                </a:cubicBezTo>
                <a:cubicBezTo>
                  <a:pt x="981151" y="36410"/>
                  <a:pt x="989655" y="38483"/>
                  <a:pt x="997902" y="41232"/>
                </a:cubicBezTo>
                <a:cubicBezTo>
                  <a:pt x="1008898" y="49479"/>
                  <a:pt x="1019630" y="58090"/>
                  <a:pt x="1030890" y="65972"/>
                </a:cubicBezTo>
                <a:cubicBezTo>
                  <a:pt x="1047130" y="77339"/>
                  <a:pt x="1080373" y="98958"/>
                  <a:pt x="1080373" y="98958"/>
                </a:cubicBezTo>
                <a:cubicBezTo>
                  <a:pt x="1091369" y="115451"/>
                  <a:pt x="1107093" y="129632"/>
                  <a:pt x="1113362" y="148437"/>
                </a:cubicBezTo>
                <a:lnTo>
                  <a:pt x="1138103" y="222655"/>
                </a:lnTo>
                <a:cubicBezTo>
                  <a:pt x="1140852" y="230902"/>
                  <a:pt x="1141528" y="240162"/>
                  <a:pt x="1146350" y="247395"/>
                </a:cubicBezTo>
                <a:cubicBezTo>
                  <a:pt x="1194864" y="320160"/>
                  <a:pt x="1120460" y="203862"/>
                  <a:pt x="1179339" y="321613"/>
                </a:cubicBezTo>
                <a:cubicBezTo>
                  <a:pt x="1187586" y="338106"/>
                  <a:pt x="1196987" y="354071"/>
                  <a:pt x="1204080" y="371092"/>
                </a:cubicBezTo>
                <a:cubicBezTo>
                  <a:pt x="1210767" y="387140"/>
                  <a:pt x="1208280" y="408279"/>
                  <a:pt x="1220574" y="420571"/>
                </a:cubicBezTo>
                <a:cubicBezTo>
                  <a:pt x="1251087" y="451081"/>
                  <a:pt x="1232754" y="430593"/>
                  <a:pt x="1270057" y="486544"/>
                </a:cubicBezTo>
                <a:lnTo>
                  <a:pt x="1286551" y="511283"/>
                </a:lnTo>
                <a:cubicBezTo>
                  <a:pt x="1289300" y="519530"/>
                  <a:pt x="1290325" y="528569"/>
                  <a:pt x="1294798" y="536023"/>
                </a:cubicBezTo>
                <a:cubicBezTo>
                  <a:pt x="1298799" y="542690"/>
                  <a:pt x="1306628" y="546296"/>
                  <a:pt x="1311293" y="552516"/>
                </a:cubicBezTo>
                <a:cubicBezTo>
                  <a:pt x="1323187" y="568374"/>
                  <a:pt x="1333285" y="585502"/>
                  <a:pt x="1344281" y="601995"/>
                </a:cubicBezTo>
                <a:cubicBezTo>
                  <a:pt x="1344282" y="601997"/>
                  <a:pt x="1377269" y="651473"/>
                  <a:pt x="1377270" y="651474"/>
                </a:cubicBezTo>
                <a:lnTo>
                  <a:pt x="1402011" y="667967"/>
                </a:lnTo>
                <a:cubicBezTo>
                  <a:pt x="1411447" y="696274"/>
                  <a:pt x="1410035" y="700728"/>
                  <a:pt x="1435000" y="725692"/>
                </a:cubicBezTo>
                <a:cubicBezTo>
                  <a:pt x="1444719" y="735411"/>
                  <a:pt x="1457552" y="741487"/>
                  <a:pt x="1467988" y="750432"/>
                </a:cubicBezTo>
                <a:cubicBezTo>
                  <a:pt x="1508709" y="785334"/>
                  <a:pt x="1476166" y="766890"/>
                  <a:pt x="1509224" y="783418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420688" y="1866900"/>
            <a:ext cx="1446212" cy="1588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1029494" y="1866106"/>
            <a:ext cx="1447800" cy="1588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1219200" y="990600"/>
            <a:ext cx="520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[</a:t>
            </a: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]</a:t>
            </a:r>
          </a:p>
        </p:txBody>
      </p:sp>
      <p:sp>
        <p:nvSpPr>
          <p:cNvPr id="7" name="Freeform 6"/>
          <p:cNvSpPr/>
          <p:nvPr/>
        </p:nvSpPr>
        <p:spPr>
          <a:xfrm>
            <a:off x="3276600" y="1600200"/>
            <a:ext cx="1509713" cy="785813"/>
          </a:xfrm>
          <a:custGeom>
            <a:avLst/>
            <a:gdLst>
              <a:gd name="connsiteX0" fmla="*/ 0 w 1509224"/>
              <a:gd name="connsiteY0" fmla="*/ 486544 h 785334"/>
              <a:gd name="connsiteX1" fmla="*/ 65977 w 1509224"/>
              <a:gd name="connsiteY1" fmla="*/ 478297 h 785334"/>
              <a:gd name="connsiteX2" fmla="*/ 148448 w 1509224"/>
              <a:gd name="connsiteY2" fmla="*/ 453557 h 785334"/>
              <a:gd name="connsiteX3" fmla="*/ 181437 w 1509224"/>
              <a:gd name="connsiteY3" fmla="*/ 445311 h 785334"/>
              <a:gd name="connsiteX4" fmla="*/ 296896 w 1509224"/>
              <a:gd name="connsiteY4" fmla="*/ 379339 h 785334"/>
              <a:gd name="connsiteX5" fmla="*/ 346379 w 1509224"/>
              <a:gd name="connsiteY5" fmla="*/ 329860 h 785334"/>
              <a:gd name="connsiteX6" fmla="*/ 395862 w 1509224"/>
              <a:gd name="connsiteY6" fmla="*/ 280381 h 785334"/>
              <a:gd name="connsiteX7" fmla="*/ 412356 w 1509224"/>
              <a:gd name="connsiteY7" fmla="*/ 255641 h 785334"/>
              <a:gd name="connsiteX8" fmla="*/ 437097 w 1509224"/>
              <a:gd name="connsiteY8" fmla="*/ 230902 h 785334"/>
              <a:gd name="connsiteX9" fmla="*/ 453592 w 1509224"/>
              <a:gd name="connsiteY9" fmla="*/ 206162 h 785334"/>
              <a:gd name="connsiteX10" fmla="*/ 478333 w 1509224"/>
              <a:gd name="connsiteY10" fmla="*/ 189669 h 785334"/>
              <a:gd name="connsiteX11" fmla="*/ 519569 w 1509224"/>
              <a:gd name="connsiteY11" fmla="*/ 148437 h 785334"/>
              <a:gd name="connsiteX12" fmla="*/ 577299 w 1509224"/>
              <a:gd name="connsiteY12" fmla="*/ 82465 h 785334"/>
              <a:gd name="connsiteX13" fmla="*/ 626781 w 1509224"/>
              <a:gd name="connsiteY13" fmla="*/ 49479 h 785334"/>
              <a:gd name="connsiteX14" fmla="*/ 643276 w 1509224"/>
              <a:gd name="connsiteY14" fmla="*/ 32986 h 785334"/>
              <a:gd name="connsiteX15" fmla="*/ 692758 w 1509224"/>
              <a:gd name="connsiteY15" fmla="*/ 16493 h 785334"/>
              <a:gd name="connsiteX16" fmla="*/ 775230 w 1509224"/>
              <a:gd name="connsiteY16" fmla="*/ 0 h 785334"/>
              <a:gd name="connsiteX17" fmla="*/ 940172 w 1509224"/>
              <a:gd name="connsiteY17" fmla="*/ 16493 h 785334"/>
              <a:gd name="connsiteX18" fmla="*/ 973161 w 1509224"/>
              <a:gd name="connsiteY18" fmla="*/ 32986 h 785334"/>
              <a:gd name="connsiteX19" fmla="*/ 997902 w 1509224"/>
              <a:gd name="connsiteY19" fmla="*/ 41232 h 785334"/>
              <a:gd name="connsiteX20" fmla="*/ 1030890 w 1509224"/>
              <a:gd name="connsiteY20" fmla="*/ 65972 h 785334"/>
              <a:gd name="connsiteX21" fmla="*/ 1080373 w 1509224"/>
              <a:gd name="connsiteY21" fmla="*/ 98958 h 785334"/>
              <a:gd name="connsiteX22" fmla="*/ 1113362 w 1509224"/>
              <a:gd name="connsiteY22" fmla="*/ 148437 h 785334"/>
              <a:gd name="connsiteX23" fmla="*/ 1138103 w 1509224"/>
              <a:gd name="connsiteY23" fmla="*/ 222655 h 785334"/>
              <a:gd name="connsiteX24" fmla="*/ 1146350 w 1509224"/>
              <a:gd name="connsiteY24" fmla="*/ 247395 h 785334"/>
              <a:gd name="connsiteX25" fmla="*/ 1179339 w 1509224"/>
              <a:gd name="connsiteY25" fmla="*/ 321613 h 785334"/>
              <a:gd name="connsiteX26" fmla="*/ 1204080 w 1509224"/>
              <a:gd name="connsiteY26" fmla="*/ 371092 h 785334"/>
              <a:gd name="connsiteX27" fmla="*/ 1220574 w 1509224"/>
              <a:gd name="connsiteY27" fmla="*/ 420571 h 785334"/>
              <a:gd name="connsiteX28" fmla="*/ 1270057 w 1509224"/>
              <a:gd name="connsiteY28" fmla="*/ 486544 h 785334"/>
              <a:gd name="connsiteX29" fmla="*/ 1286551 w 1509224"/>
              <a:gd name="connsiteY29" fmla="*/ 511283 h 785334"/>
              <a:gd name="connsiteX30" fmla="*/ 1294798 w 1509224"/>
              <a:gd name="connsiteY30" fmla="*/ 536023 h 785334"/>
              <a:gd name="connsiteX31" fmla="*/ 1311293 w 1509224"/>
              <a:gd name="connsiteY31" fmla="*/ 552516 h 785334"/>
              <a:gd name="connsiteX32" fmla="*/ 1344281 w 1509224"/>
              <a:gd name="connsiteY32" fmla="*/ 601995 h 785334"/>
              <a:gd name="connsiteX33" fmla="*/ 1377270 w 1509224"/>
              <a:gd name="connsiteY33" fmla="*/ 651474 h 785334"/>
              <a:gd name="connsiteX34" fmla="*/ 1402011 w 1509224"/>
              <a:gd name="connsiteY34" fmla="*/ 667967 h 785334"/>
              <a:gd name="connsiteX35" fmla="*/ 1435000 w 1509224"/>
              <a:gd name="connsiteY35" fmla="*/ 725692 h 785334"/>
              <a:gd name="connsiteX36" fmla="*/ 1467988 w 1509224"/>
              <a:gd name="connsiteY36" fmla="*/ 750432 h 785334"/>
              <a:gd name="connsiteX37" fmla="*/ 1509224 w 1509224"/>
              <a:gd name="connsiteY37" fmla="*/ 783418 h 78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09224" h="785334">
                <a:moveTo>
                  <a:pt x="0" y="486544"/>
                </a:moveTo>
                <a:cubicBezTo>
                  <a:pt x="21992" y="483795"/>
                  <a:pt x="44341" y="483105"/>
                  <a:pt x="65977" y="478297"/>
                </a:cubicBezTo>
                <a:cubicBezTo>
                  <a:pt x="93994" y="472071"/>
                  <a:pt x="120851" y="461441"/>
                  <a:pt x="148448" y="453557"/>
                </a:cubicBezTo>
                <a:cubicBezTo>
                  <a:pt x="159347" y="450443"/>
                  <a:pt x="170441" y="448060"/>
                  <a:pt x="181437" y="445311"/>
                </a:cubicBezTo>
                <a:cubicBezTo>
                  <a:pt x="227919" y="422071"/>
                  <a:pt x="260911" y="411723"/>
                  <a:pt x="296896" y="379339"/>
                </a:cubicBezTo>
                <a:cubicBezTo>
                  <a:pt x="314234" y="363736"/>
                  <a:pt x="346379" y="329860"/>
                  <a:pt x="346379" y="329860"/>
                </a:cubicBezTo>
                <a:cubicBezTo>
                  <a:pt x="380938" y="260746"/>
                  <a:pt x="339310" y="327504"/>
                  <a:pt x="395862" y="280381"/>
                </a:cubicBezTo>
                <a:cubicBezTo>
                  <a:pt x="403476" y="274036"/>
                  <a:pt x="406011" y="263255"/>
                  <a:pt x="412356" y="255641"/>
                </a:cubicBezTo>
                <a:cubicBezTo>
                  <a:pt x="419822" y="246682"/>
                  <a:pt x="429630" y="239861"/>
                  <a:pt x="437097" y="230902"/>
                </a:cubicBezTo>
                <a:cubicBezTo>
                  <a:pt x="443443" y="223288"/>
                  <a:pt x="446583" y="213170"/>
                  <a:pt x="453592" y="206162"/>
                </a:cubicBezTo>
                <a:cubicBezTo>
                  <a:pt x="460601" y="199154"/>
                  <a:pt x="470874" y="196195"/>
                  <a:pt x="478333" y="189669"/>
                </a:cubicBezTo>
                <a:cubicBezTo>
                  <a:pt x="492962" y="176870"/>
                  <a:pt x="508786" y="164610"/>
                  <a:pt x="519569" y="148437"/>
                </a:cubicBezTo>
                <a:cubicBezTo>
                  <a:pt x="537007" y="122281"/>
                  <a:pt x="548349" y="101764"/>
                  <a:pt x="577299" y="82465"/>
                </a:cubicBezTo>
                <a:cubicBezTo>
                  <a:pt x="593793" y="71470"/>
                  <a:pt x="612763" y="63495"/>
                  <a:pt x="626781" y="49479"/>
                </a:cubicBezTo>
                <a:cubicBezTo>
                  <a:pt x="632279" y="43981"/>
                  <a:pt x="636321" y="36463"/>
                  <a:pt x="643276" y="32986"/>
                </a:cubicBezTo>
                <a:cubicBezTo>
                  <a:pt x="658827" y="25211"/>
                  <a:pt x="675891" y="20710"/>
                  <a:pt x="692758" y="16493"/>
                </a:cubicBezTo>
                <a:cubicBezTo>
                  <a:pt x="741970" y="4190"/>
                  <a:pt x="714566" y="10109"/>
                  <a:pt x="775230" y="0"/>
                </a:cubicBezTo>
                <a:cubicBezTo>
                  <a:pt x="789546" y="1022"/>
                  <a:pt x="903692" y="5550"/>
                  <a:pt x="940172" y="16493"/>
                </a:cubicBezTo>
                <a:cubicBezTo>
                  <a:pt x="951948" y="20025"/>
                  <a:pt x="961861" y="28144"/>
                  <a:pt x="973161" y="32986"/>
                </a:cubicBezTo>
                <a:cubicBezTo>
                  <a:pt x="981151" y="36410"/>
                  <a:pt x="989655" y="38483"/>
                  <a:pt x="997902" y="41232"/>
                </a:cubicBezTo>
                <a:cubicBezTo>
                  <a:pt x="1008898" y="49479"/>
                  <a:pt x="1019630" y="58090"/>
                  <a:pt x="1030890" y="65972"/>
                </a:cubicBezTo>
                <a:cubicBezTo>
                  <a:pt x="1047130" y="77339"/>
                  <a:pt x="1080373" y="98958"/>
                  <a:pt x="1080373" y="98958"/>
                </a:cubicBezTo>
                <a:cubicBezTo>
                  <a:pt x="1091369" y="115451"/>
                  <a:pt x="1107093" y="129632"/>
                  <a:pt x="1113362" y="148437"/>
                </a:cubicBezTo>
                <a:lnTo>
                  <a:pt x="1138103" y="222655"/>
                </a:lnTo>
                <a:cubicBezTo>
                  <a:pt x="1140852" y="230902"/>
                  <a:pt x="1141528" y="240162"/>
                  <a:pt x="1146350" y="247395"/>
                </a:cubicBezTo>
                <a:cubicBezTo>
                  <a:pt x="1194864" y="320160"/>
                  <a:pt x="1120460" y="203862"/>
                  <a:pt x="1179339" y="321613"/>
                </a:cubicBezTo>
                <a:cubicBezTo>
                  <a:pt x="1187586" y="338106"/>
                  <a:pt x="1196987" y="354071"/>
                  <a:pt x="1204080" y="371092"/>
                </a:cubicBezTo>
                <a:cubicBezTo>
                  <a:pt x="1210767" y="387140"/>
                  <a:pt x="1208280" y="408279"/>
                  <a:pt x="1220574" y="420571"/>
                </a:cubicBezTo>
                <a:cubicBezTo>
                  <a:pt x="1251087" y="451081"/>
                  <a:pt x="1232754" y="430593"/>
                  <a:pt x="1270057" y="486544"/>
                </a:cubicBezTo>
                <a:lnTo>
                  <a:pt x="1286551" y="511283"/>
                </a:lnTo>
                <a:cubicBezTo>
                  <a:pt x="1289300" y="519530"/>
                  <a:pt x="1290325" y="528569"/>
                  <a:pt x="1294798" y="536023"/>
                </a:cubicBezTo>
                <a:cubicBezTo>
                  <a:pt x="1298799" y="542690"/>
                  <a:pt x="1306628" y="546296"/>
                  <a:pt x="1311293" y="552516"/>
                </a:cubicBezTo>
                <a:cubicBezTo>
                  <a:pt x="1323187" y="568374"/>
                  <a:pt x="1333285" y="585502"/>
                  <a:pt x="1344281" y="601995"/>
                </a:cubicBezTo>
                <a:cubicBezTo>
                  <a:pt x="1344282" y="601997"/>
                  <a:pt x="1377269" y="651473"/>
                  <a:pt x="1377270" y="651474"/>
                </a:cubicBezTo>
                <a:lnTo>
                  <a:pt x="1402011" y="667967"/>
                </a:lnTo>
                <a:cubicBezTo>
                  <a:pt x="1411447" y="696274"/>
                  <a:pt x="1410035" y="700728"/>
                  <a:pt x="1435000" y="725692"/>
                </a:cubicBezTo>
                <a:cubicBezTo>
                  <a:pt x="1444719" y="735411"/>
                  <a:pt x="1457552" y="741487"/>
                  <a:pt x="1467988" y="750432"/>
                </a:cubicBezTo>
                <a:cubicBezTo>
                  <a:pt x="1508709" y="785334"/>
                  <a:pt x="1476166" y="766890"/>
                  <a:pt x="1509224" y="783418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278188" y="1828800"/>
            <a:ext cx="1370012" cy="1588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848894" y="1866106"/>
            <a:ext cx="1447800" cy="1588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70" name="TextBox 9"/>
          <p:cNvSpPr txBox="1">
            <a:spLocks noChangeArrowheads="1"/>
          </p:cNvSpPr>
          <p:nvPr/>
        </p:nvSpPr>
        <p:spPr bwMode="auto">
          <a:xfrm>
            <a:off x="4038600" y="1066800"/>
            <a:ext cx="520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[</a:t>
            </a: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]</a:t>
            </a:r>
          </a:p>
        </p:txBody>
      </p:sp>
      <p:sp>
        <p:nvSpPr>
          <p:cNvPr id="11" name="Freeform 10"/>
          <p:cNvSpPr/>
          <p:nvPr/>
        </p:nvSpPr>
        <p:spPr>
          <a:xfrm>
            <a:off x="6248400" y="1524000"/>
            <a:ext cx="1509713" cy="785813"/>
          </a:xfrm>
          <a:custGeom>
            <a:avLst/>
            <a:gdLst>
              <a:gd name="connsiteX0" fmla="*/ 0 w 1509224"/>
              <a:gd name="connsiteY0" fmla="*/ 486544 h 785334"/>
              <a:gd name="connsiteX1" fmla="*/ 65977 w 1509224"/>
              <a:gd name="connsiteY1" fmla="*/ 478297 h 785334"/>
              <a:gd name="connsiteX2" fmla="*/ 148448 w 1509224"/>
              <a:gd name="connsiteY2" fmla="*/ 453557 h 785334"/>
              <a:gd name="connsiteX3" fmla="*/ 181437 w 1509224"/>
              <a:gd name="connsiteY3" fmla="*/ 445311 h 785334"/>
              <a:gd name="connsiteX4" fmla="*/ 296896 w 1509224"/>
              <a:gd name="connsiteY4" fmla="*/ 379339 h 785334"/>
              <a:gd name="connsiteX5" fmla="*/ 346379 w 1509224"/>
              <a:gd name="connsiteY5" fmla="*/ 329860 h 785334"/>
              <a:gd name="connsiteX6" fmla="*/ 395862 w 1509224"/>
              <a:gd name="connsiteY6" fmla="*/ 280381 h 785334"/>
              <a:gd name="connsiteX7" fmla="*/ 412356 w 1509224"/>
              <a:gd name="connsiteY7" fmla="*/ 255641 h 785334"/>
              <a:gd name="connsiteX8" fmla="*/ 437097 w 1509224"/>
              <a:gd name="connsiteY8" fmla="*/ 230902 h 785334"/>
              <a:gd name="connsiteX9" fmla="*/ 453592 w 1509224"/>
              <a:gd name="connsiteY9" fmla="*/ 206162 h 785334"/>
              <a:gd name="connsiteX10" fmla="*/ 478333 w 1509224"/>
              <a:gd name="connsiteY10" fmla="*/ 189669 h 785334"/>
              <a:gd name="connsiteX11" fmla="*/ 519569 w 1509224"/>
              <a:gd name="connsiteY11" fmla="*/ 148437 h 785334"/>
              <a:gd name="connsiteX12" fmla="*/ 577299 w 1509224"/>
              <a:gd name="connsiteY12" fmla="*/ 82465 h 785334"/>
              <a:gd name="connsiteX13" fmla="*/ 626781 w 1509224"/>
              <a:gd name="connsiteY13" fmla="*/ 49479 h 785334"/>
              <a:gd name="connsiteX14" fmla="*/ 643276 w 1509224"/>
              <a:gd name="connsiteY14" fmla="*/ 32986 h 785334"/>
              <a:gd name="connsiteX15" fmla="*/ 692758 w 1509224"/>
              <a:gd name="connsiteY15" fmla="*/ 16493 h 785334"/>
              <a:gd name="connsiteX16" fmla="*/ 775230 w 1509224"/>
              <a:gd name="connsiteY16" fmla="*/ 0 h 785334"/>
              <a:gd name="connsiteX17" fmla="*/ 940172 w 1509224"/>
              <a:gd name="connsiteY17" fmla="*/ 16493 h 785334"/>
              <a:gd name="connsiteX18" fmla="*/ 973161 w 1509224"/>
              <a:gd name="connsiteY18" fmla="*/ 32986 h 785334"/>
              <a:gd name="connsiteX19" fmla="*/ 997902 w 1509224"/>
              <a:gd name="connsiteY19" fmla="*/ 41232 h 785334"/>
              <a:gd name="connsiteX20" fmla="*/ 1030890 w 1509224"/>
              <a:gd name="connsiteY20" fmla="*/ 65972 h 785334"/>
              <a:gd name="connsiteX21" fmla="*/ 1080373 w 1509224"/>
              <a:gd name="connsiteY21" fmla="*/ 98958 h 785334"/>
              <a:gd name="connsiteX22" fmla="*/ 1113362 w 1509224"/>
              <a:gd name="connsiteY22" fmla="*/ 148437 h 785334"/>
              <a:gd name="connsiteX23" fmla="*/ 1138103 w 1509224"/>
              <a:gd name="connsiteY23" fmla="*/ 222655 h 785334"/>
              <a:gd name="connsiteX24" fmla="*/ 1146350 w 1509224"/>
              <a:gd name="connsiteY24" fmla="*/ 247395 h 785334"/>
              <a:gd name="connsiteX25" fmla="*/ 1179339 w 1509224"/>
              <a:gd name="connsiteY25" fmla="*/ 321613 h 785334"/>
              <a:gd name="connsiteX26" fmla="*/ 1204080 w 1509224"/>
              <a:gd name="connsiteY26" fmla="*/ 371092 h 785334"/>
              <a:gd name="connsiteX27" fmla="*/ 1220574 w 1509224"/>
              <a:gd name="connsiteY27" fmla="*/ 420571 h 785334"/>
              <a:gd name="connsiteX28" fmla="*/ 1270057 w 1509224"/>
              <a:gd name="connsiteY28" fmla="*/ 486544 h 785334"/>
              <a:gd name="connsiteX29" fmla="*/ 1286551 w 1509224"/>
              <a:gd name="connsiteY29" fmla="*/ 511283 h 785334"/>
              <a:gd name="connsiteX30" fmla="*/ 1294798 w 1509224"/>
              <a:gd name="connsiteY30" fmla="*/ 536023 h 785334"/>
              <a:gd name="connsiteX31" fmla="*/ 1311293 w 1509224"/>
              <a:gd name="connsiteY31" fmla="*/ 552516 h 785334"/>
              <a:gd name="connsiteX32" fmla="*/ 1344281 w 1509224"/>
              <a:gd name="connsiteY32" fmla="*/ 601995 h 785334"/>
              <a:gd name="connsiteX33" fmla="*/ 1377270 w 1509224"/>
              <a:gd name="connsiteY33" fmla="*/ 651474 h 785334"/>
              <a:gd name="connsiteX34" fmla="*/ 1402011 w 1509224"/>
              <a:gd name="connsiteY34" fmla="*/ 667967 h 785334"/>
              <a:gd name="connsiteX35" fmla="*/ 1435000 w 1509224"/>
              <a:gd name="connsiteY35" fmla="*/ 725692 h 785334"/>
              <a:gd name="connsiteX36" fmla="*/ 1467988 w 1509224"/>
              <a:gd name="connsiteY36" fmla="*/ 750432 h 785334"/>
              <a:gd name="connsiteX37" fmla="*/ 1509224 w 1509224"/>
              <a:gd name="connsiteY37" fmla="*/ 783418 h 78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09224" h="785334">
                <a:moveTo>
                  <a:pt x="0" y="486544"/>
                </a:moveTo>
                <a:cubicBezTo>
                  <a:pt x="21992" y="483795"/>
                  <a:pt x="44341" y="483105"/>
                  <a:pt x="65977" y="478297"/>
                </a:cubicBezTo>
                <a:cubicBezTo>
                  <a:pt x="93994" y="472071"/>
                  <a:pt x="120851" y="461441"/>
                  <a:pt x="148448" y="453557"/>
                </a:cubicBezTo>
                <a:cubicBezTo>
                  <a:pt x="159347" y="450443"/>
                  <a:pt x="170441" y="448060"/>
                  <a:pt x="181437" y="445311"/>
                </a:cubicBezTo>
                <a:cubicBezTo>
                  <a:pt x="227919" y="422071"/>
                  <a:pt x="260911" y="411723"/>
                  <a:pt x="296896" y="379339"/>
                </a:cubicBezTo>
                <a:cubicBezTo>
                  <a:pt x="314234" y="363736"/>
                  <a:pt x="346379" y="329860"/>
                  <a:pt x="346379" y="329860"/>
                </a:cubicBezTo>
                <a:cubicBezTo>
                  <a:pt x="380938" y="260746"/>
                  <a:pt x="339310" y="327504"/>
                  <a:pt x="395862" y="280381"/>
                </a:cubicBezTo>
                <a:cubicBezTo>
                  <a:pt x="403476" y="274036"/>
                  <a:pt x="406011" y="263255"/>
                  <a:pt x="412356" y="255641"/>
                </a:cubicBezTo>
                <a:cubicBezTo>
                  <a:pt x="419822" y="246682"/>
                  <a:pt x="429630" y="239861"/>
                  <a:pt x="437097" y="230902"/>
                </a:cubicBezTo>
                <a:cubicBezTo>
                  <a:pt x="443443" y="223288"/>
                  <a:pt x="446583" y="213170"/>
                  <a:pt x="453592" y="206162"/>
                </a:cubicBezTo>
                <a:cubicBezTo>
                  <a:pt x="460601" y="199154"/>
                  <a:pt x="470874" y="196195"/>
                  <a:pt x="478333" y="189669"/>
                </a:cubicBezTo>
                <a:cubicBezTo>
                  <a:pt x="492962" y="176870"/>
                  <a:pt x="508786" y="164610"/>
                  <a:pt x="519569" y="148437"/>
                </a:cubicBezTo>
                <a:cubicBezTo>
                  <a:pt x="537007" y="122281"/>
                  <a:pt x="548349" y="101764"/>
                  <a:pt x="577299" y="82465"/>
                </a:cubicBezTo>
                <a:cubicBezTo>
                  <a:pt x="593793" y="71470"/>
                  <a:pt x="612763" y="63495"/>
                  <a:pt x="626781" y="49479"/>
                </a:cubicBezTo>
                <a:cubicBezTo>
                  <a:pt x="632279" y="43981"/>
                  <a:pt x="636321" y="36463"/>
                  <a:pt x="643276" y="32986"/>
                </a:cubicBezTo>
                <a:cubicBezTo>
                  <a:pt x="658827" y="25211"/>
                  <a:pt x="675891" y="20710"/>
                  <a:pt x="692758" y="16493"/>
                </a:cubicBezTo>
                <a:cubicBezTo>
                  <a:pt x="741970" y="4190"/>
                  <a:pt x="714566" y="10109"/>
                  <a:pt x="775230" y="0"/>
                </a:cubicBezTo>
                <a:cubicBezTo>
                  <a:pt x="789546" y="1022"/>
                  <a:pt x="903692" y="5550"/>
                  <a:pt x="940172" y="16493"/>
                </a:cubicBezTo>
                <a:cubicBezTo>
                  <a:pt x="951948" y="20025"/>
                  <a:pt x="961861" y="28144"/>
                  <a:pt x="973161" y="32986"/>
                </a:cubicBezTo>
                <a:cubicBezTo>
                  <a:pt x="981151" y="36410"/>
                  <a:pt x="989655" y="38483"/>
                  <a:pt x="997902" y="41232"/>
                </a:cubicBezTo>
                <a:cubicBezTo>
                  <a:pt x="1008898" y="49479"/>
                  <a:pt x="1019630" y="58090"/>
                  <a:pt x="1030890" y="65972"/>
                </a:cubicBezTo>
                <a:cubicBezTo>
                  <a:pt x="1047130" y="77339"/>
                  <a:pt x="1080373" y="98958"/>
                  <a:pt x="1080373" y="98958"/>
                </a:cubicBezTo>
                <a:cubicBezTo>
                  <a:pt x="1091369" y="115451"/>
                  <a:pt x="1107093" y="129632"/>
                  <a:pt x="1113362" y="148437"/>
                </a:cubicBezTo>
                <a:lnTo>
                  <a:pt x="1138103" y="222655"/>
                </a:lnTo>
                <a:cubicBezTo>
                  <a:pt x="1140852" y="230902"/>
                  <a:pt x="1141528" y="240162"/>
                  <a:pt x="1146350" y="247395"/>
                </a:cubicBezTo>
                <a:cubicBezTo>
                  <a:pt x="1194864" y="320160"/>
                  <a:pt x="1120460" y="203862"/>
                  <a:pt x="1179339" y="321613"/>
                </a:cubicBezTo>
                <a:cubicBezTo>
                  <a:pt x="1187586" y="338106"/>
                  <a:pt x="1196987" y="354071"/>
                  <a:pt x="1204080" y="371092"/>
                </a:cubicBezTo>
                <a:cubicBezTo>
                  <a:pt x="1210767" y="387140"/>
                  <a:pt x="1208280" y="408279"/>
                  <a:pt x="1220574" y="420571"/>
                </a:cubicBezTo>
                <a:cubicBezTo>
                  <a:pt x="1251087" y="451081"/>
                  <a:pt x="1232754" y="430593"/>
                  <a:pt x="1270057" y="486544"/>
                </a:cubicBezTo>
                <a:lnTo>
                  <a:pt x="1286551" y="511283"/>
                </a:lnTo>
                <a:cubicBezTo>
                  <a:pt x="1289300" y="519530"/>
                  <a:pt x="1290325" y="528569"/>
                  <a:pt x="1294798" y="536023"/>
                </a:cubicBezTo>
                <a:cubicBezTo>
                  <a:pt x="1298799" y="542690"/>
                  <a:pt x="1306628" y="546296"/>
                  <a:pt x="1311293" y="552516"/>
                </a:cubicBezTo>
                <a:cubicBezTo>
                  <a:pt x="1323187" y="568374"/>
                  <a:pt x="1333285" y="585502"/>
                  <a:pt x="1344281" y="601995"/>
                </a:cubicBezTo>
                <a:cubicBezTo>
                  <a:pt x="1344282" y="601997"/>
                  <a:pt x="1377269" y="651473"/>
                  <a:pt x="1377270" y="651474"/>
                </a:cubicBezTo>
                <a:lnTo>
                  <a:pt x="1402011" y="667967"/>
                </a:lnTo>
                <a:cubicBezTo>
                  <a:pt x="1411447" y="696274"/>
                  <a:pt x="1410035" y="700728"/>
                  <a:pt x="1435000" y="725692"/>
                </a:cubicBezTo>
                <a:cubicBezTo>
                  <a:pt x="1444719" y="735411"/>
                  <a:pt x="1457552" y="741487"/>
                  <a:pt x="1467988" y="750432"/>
                </a:cubicBezTo>
                <a:cubicBezTo>
                  <a:pt x="1508709" y="785334"/>
                  <a:pt x="1476166" y="766890"/>
                  <a:pt x="1509224" y="783418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5640388" y="1752600"/>
            <a:ext cx="1370012" cy="1588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6249194" y="1751806"/>
            <a:ext cx="1371600" cy="1588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74" name="TextBox 13"/>
          <p:cNvSpPr txBox="1">
            <a:spLocks noChangeArrowheads="1"/>
          </p:cNvSpPr>
          <p:nvPr/>
        </p:nvSpPr>
        <p:spPr bwMode="auto">
          <a:xfrm>
            <a:off x="6400800" y="1066800"/>
            <a:ext cx="520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[</a:t>
            </a: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]</a:t>
            </a:r>
          </a:p>
        </p:txBody>
      </p:sp>
      <p:sp>
        <p:nvSpPr>
          <p:cNvPr id="15375" name="TextBox 14"/>
          <p:cNvSpPr txBox="1">
            <a:spLocks noChangeArrowheads="1"/>
          </p:cNvSpPr>
          <p:nvPr/>
        </p:nvSpPr>
        <p:spPr bwMode="auto">
          <a:xfrm>
            <a:off x="3657600" y="685800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V</a:t>
            </a: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ter</a:t>
            </a:r>
          </a:p>
        </p:txBody>
      </p:sp>
      <p:sp>
        <p:nvSpPr>
          <p:cNvPr id="15376" name="TextBox 15"/>
          <p:cNvSpPr txBox="1">
            <a:spLocks noChangeArrowheads="1"/>
          </p:cNvSpPr>
          <p:nvPr/>
        </p:nvSpPr>
        <p:spPr bwMode="auto">
          <a:xfrm>
            <a:off x="533400" y="2743200"/>
            <a:ext cx="822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d.h. es handelt sich um eine ähnliche f0-Gestaltung, die aber unterschiedlich mit dem primär betonten Vokal des akzentuierten Wortes zeitlich koordiniert wird.</a:t>
            </a:r>
          </a:p>
        </p:txBody>
      </p:sp>
      <p:sp>
        <p:nvSpPr>
          <p:cNvPr id="15378" name="TextBox 17"/>
          <p:cNvSpPr txBox="1">
            <a:spLocks noChangeArrowheads="1"/>
          </p:cNvSpPr>
          <p:nvPr/>
        </p:nvSpPr>
        <p:spPr bwMode="auto">
          <a:xfrm>
            <a:off x="533400" y="4038600"/>
            <a:ext cx="502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Die Synchronisierung ist</a:t>
            </a:r>
          </a:p>
        </p:txBody>
      </p:sp>
      <p:sp>
        <p:nvSpPr>
          <p:cNvPr id="15379" name="TextBox 18"/>
          <p:cNvSpPr txBox="1">
            <a:spLocks noChangeArrowheads="1"/>
          </p:cNvSpPr>
          <p:nvPr/>
        </p:nvSpPr>
        <p:spPr bwMode="auto">
          <a:xfrm>
            <a:off x="1066800" y="4495800"/>
            <a:ext cx="7086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b="1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phonetisch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bedingt (vom Kontext vorhersagbar, trägt nicht zu Bedeutungsunterschieden bei)</a:t>
            </a:r>
          </a:p>
        </p:txBody>
      </p:sp>
      <p:sp>
        <p:nvSpPr>
          <p:cNvPr id="15380" name="TextBox 19"/>
          <p:cNvSpPr txBox="1">
            <a:spLocks noChangeArrowheads="1"/>
          </p:cNvSpPr>
          <p:nvPr/>
        </p:nvSpPr>
        <p:spPr bwMode="auto">
          <a:xfrm>
            <a:off x="1066800" y="5334000"/>
            <a:ext cx="7696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b="1">
                <a:latin typeface="Calibri" pitchFamily="-100" charset="0"/>
                <a:ea typeface="Calibri" pitchFamily="-100" charset="0"/>
                <a:cs typeface="Calibri" pitchFamily="-100" charset="0"/>
              </a:rPr>
              <a:t>phonologisch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(nicht vom Kontext vorhersagbar, kann für linguistische Bedeutungsunterschiede eingesetzt werden).</a:t>
            </a:r>
          </a:p>
        </p:txBody>
      </p:sp>
      <p:sp>
        <p:nvSpPr>
          <p:cNvPr id="57" name="Oval 56"/>
          <p:cNvSpPr/>
          <p:nvPr/>
        </p:nvSpPr>
        <p:spPr bwMode="auto">
          <a:xfrm>
            <a:off x="685800" y="4724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8" name="Oval 57"/>
          <p:cNvSpPr/>
          <p:nvPr/>
        </p:nvSpPr>
        <p:spPr bwMode="auto">
          <a:xfrm>
            <a:off x="685800" y="5486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9"/>
          <p:cNvSpPr txBox="1">
            <a:spLocks noChangeArrowheads="1"/>
          </p:cNvSpPr>
          <p:nvPr/>
        </p:nvSpPr>
        <p:spPr bwMode="auto">
          <a:xfrm>
            <a:off x="0" y="914400"/>
            <a:ext cx="304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Phonetische Faktoren</a:t>
            </a:r>
          </a:p>
        </p:txBody>
      </p:sp>
      <p:sp>
        <p:nvSpPr>
          <p:cNvPr id="29699" name="TextBox 21"/>
          <p:cNvSpPr txBox="1">
            <a:spLocks noChangeArrowheads="1"/>
          </p:cNvSpPr>
          <p:nvPr/>
        </p:nvSpPr>
        <p:spPr bwMode="auto">
          <a:xfrm>
            <a:off x="5105400" y="914400"/>
            <a:ext cx="381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Phonologische Faktoren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0" y="1371600"/>
            <a:ext cx="9067800" cy="461963"/>
            <a:chOff x="0" y="914400"/>
            <a:chExt cx="9067800" cy="461963"/>
          </a:xfrm>
        </p:grpSpPr>
        <p:sp>
          <p:nvSpPr>
            <p:cNvPr id="29736" name="TextBox 20"/>
            <p:cNvSpPr txBox="1">
              <a:spLocks noChangeArrowheads="1"/>
            </p:cNvSpPr>
            <p:nvPr/>
          </p:nvSpPr>
          <p:spPr bwMode="auto">
            <a:xfrm>
              <a:off x="0" y="914400"/>
              <a:ext cx="2590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Die selbe Melodie</a:t>
              </a:r>
            </a:p>
          </p:txBody>
        </p:sp>
        <p:sp>
          <p:nvSpPr>
            <p:cNvPr id="29737" name="TextBox 24"/>
            <p:cNvSpPr txBox="1">
              <a:spLocks noChangeArrowheads="1"/>
            </p:cNvSpPr>
            <p:nvPr/>
          </p:nvSpPr>
          <p:spPr bwMode="auto">
            <a:xfrm>
              <a:off x="5105400" y="914400"/>
              <a:ext cx="3962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Unterschiedliche Melodien</a:t>
              </a: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0" y="1828800"/>
            <a:ext cx="8991600" cy="461963"/>
            <a:chOff x="0" y="1371600"/>
            <a:chExt cx="8991600" cy="461963"/>
          </a:xfrm>
        </p:grpSpPr>
        <p:sp>
          <p:nvSpPr>
            <p:cNvPr id="29734" name="TextBox 23"/>
            <p:cNvSpPr txBox="1">
              <a:spLocks noChangeArrowheads="1"/>
            </p:cNvSpPr>
            <p:nvPr/>
          </p:nvSpPr>
          <p:spPr bwMode="auto">
            <a:xfrm>
              <a:off x="0" y="1371600"/>
              <a:ext cx="4419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Keine Änderung in der Bedeutung</a:t>
              </a:r>
            </a:p>
          </p:txBody>
        </p:sp>
        <p:sp>
          <p:nvSpPr>
            <p:cNvPr id="29735" name="TextBox 25"/>
            <p:cNvSpPr txBox="1">
              <a:spLocks noChangeArrowheads="1"/>
            </p:cNvSpPr>
            <p:nvPr/>
          </p:nvSpPr>
          <p:spPr bwMode="auto">
            <a:xfrm>
              <a:off x="5181600" y="1371600"/>
              <a:ext cx="38100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Wechsel in der Bedeutung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28600" y="0"/>
            <a:ext cx="8534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Phonetische und Phonologische Faktoren in der Synchronisierung</a:t>
            </a:r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4876800" y="2438400"/>
            <a:ext cx="4267200" cy="3586163"/>
            <a:chOff x="4876800" y="2438400"/>
            <a:chExt cx="4267200" cy="3586163"/>
          </a:xfrm>
        </p:grpSpPr>
        <p:sp>
          <p:nvSpPr>
            <p:cNvPr id="29722" name="TextBox 26"/>
            <p:cNvSpPr txBox="1">
              <a:spLocks noChangeArrowheads="1"/>
            </p:cNvSpPr>
            <p:nvPr/>
          </p:nvSpPr>
          <p:spPr bwMode="auto">
            <a:xfrm>
              <a:off x="4876800" y="2438400"/>
              <a:ext cx="42672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Unterschiede in der Synchronisierung sind </a:t>
              </a:r>
              <a:r>
                <a:rPr lang="de-DE" b="1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eine Folge </a:t>
              </a:r>
              <a:r>
                <a:rPr lang="de-DE">
                  <a:solidFill>
                    <a:srgbClr val="FF0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unterschiedlicher Melodien</a:t>
              </a:r>
            </a:p>
          </p:txBody>
        </p:sp>
        <p:grpSp>
          <p:nvGrpSpPr>
            <p:cNvPr id="29723" name="Group 41"/>
            <p:cNvGrpSpPr>
              <a:grpSpLocks/>
            </p:cNvGrpSpPr>
            <p:nvPr/>
          </p:nvGrpSpPr>
          <p:grpSpPr bwMode="auto">
            <a:xfrm>
              <a:off x="5486400" y="4495800"/>
              <a:ext cx="3124200" cy="1528763"/>
              <a:chOff x="5486400" y="4038600"/>
              <a:chExt cx="3124200" cy="1528763"/>
            </a:xfrm>
          </p:grpSpPr>
          <p:sp>
            <p:nvSpPr>
              <p:cNvPr id="29724" name="TextBox 28"/>
              <p:cNvSpPr txBox="1">
                <a:spLocks noChangeArrowheads="1"/>
              </p:cNvSpPr>
              <p:nvPr/>
            </p:nvSpPr>
            <p:spPr bwMode="auto">
              <a:xfrm>
                <a:off x="7620000" y="4038600"/>
                <a:ext cx="9906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solidFill>
                      <a:srgbClr val="FF0000"/>
                    </a:solidFill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L+H*</a:t>
                </a:r>
              </a:p>
            </p:txBody>
          </p:sp>
          <p:sp>
            <p:nvSpPr>
              <p:cNvPr id="29725" name="TextBox 29"/>
              <p:cNvSpPr txBox="1">
                <a:spLocks noChangeArrowheads="1"/>
              </p:cNvSpPr>
              <p:nvPr/>
            </p:nvSpPr>
            <p:spPr bwMode="auto">
              <a:xfrm>
                <a:off x="5638800" y="4038600"/>
                <a:ext cx="9906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solidFill>
                      <a:srgbClr val="FF0000"/>
                    </a:solidFill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L*+H</a:t>
                </a:r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5486400" y="4419600"/>
                <a:ext cx="1262063" cy="623888"/>
              </a:xfrm>
              <a:custGeom>
                <a:avLst/>
                <a:gdLst>
                  <a:gd name="connsiteX0" fmla="*/ 0 w 1261533"/>
                  <a:gd name="connsiteY0" fmla="*/ 609600 h 624173"/>
                  <a:gd name="connsiteX1" fmla="*/ 211667 w 1261533"/>
                  <a:gd name="connsiteY1" fmla="*/ 609600 h 624173"/>
                  <a:gd name="connsiteX2" fmla="*/ 279400 w 1261533"/>
                  <a:gd name="connsiteY2" fmla="*/ 592666 h 624173"/>
                  <a:gd name="connsiteX3" fmla="*/ 313267 w 1261533"/>
                  <a:gd name="connsiteY3" fmla="*/ 575733 h 624173"/>
                  <a:gd name="connsiteX4" fmla="*/ 338667 w 1261533"/>
                  <a:gd name="connsiteY4" fmla="*/ 558800 h 624173"/>
                  <a:gd name="connsiteX5" fmla="*/ 364067 w 1261533"/>
                  <a:gd name="connsiteY5" fmla="*/ 550333 h 624173"/>
                  <a:gd name="connsiteX6" fmla="*/ 397933 w 1261533"/>
                  <a:gd name="connsiteY6" fmla="*/ 491066 h 624173"/>
                  <a:gd name="connsiteX7" fmla="*/ 423333 w 1261533"/>
                  <a:gd name="connsiteY7" fmla="*/ 465666 h 624173"/>
                  <a:gd name="connsiteX8" fmla="*/ 457200 w 1261533"/>
                  <a:gd name="connsiteY8" fmla="*/ 414866 h 624173"/>
                  <a:gd name="connsiteX9" fmla="*/ 474133 w 1261533"/>
                  <a:gd name="connsiteY9" fmla="*/ 372533 h 624173"/>
                  <a:gd name="connsiteX10" fmla="*/ 482600 w 1261533"/>
                  <a:gd name="connsiteY10" fmla="*/ 347133 h 624173"/>
                  <a:gd name="connsiteX11" fmla="*/ 508000 w 1261533"/>
                  <a:gd name="connsiteY11" fmla="*/ 321733 h 624173"/>
                  <a:gd name="connsiteX12" fmla="*/ 550333 w 1261533"/>
                  <a:gd name="connsiteY12" fmla="*/ 254000 h 624173"/>
                  <a:gd name="connsiteX13" fmla="*/ 601133 w 1261533"/>
                  <a:gd name="connsiteY13" fmla="*/ 169333 h 624173"/>
                  <a:gd name="connsiteX14" fmla="*/ 618067 w 1261533"/>
                  <a:gd name="connsiteY14" fmla="*/ 143933 h 624173"/>
                  <a:gd name="connsiteX15" fmla="*/ 635000 w 1261533"/>
                  <a:gd name="connsiteY15" fmla="*/ 110066 h 624173"/>
                  <a:gd name="connsiteX16" fmla="*/ 694267 w 1261533"/>
                  <a:gd name="connsiteY16" fmla="*/ 76200 h 624173"/>
                  <a:gd name="connsiteX17" fmla="*/ 702733 w 1261533"/>
                  <a:gd name="connsiteY17" fmla="*/ 50800 h 624173"/>
                  <a:gd name="connsiteX18" fmla="*/ 770467 w 1261533"/>
                  <a:gd name="connsiteY18" fmla="*/ 16933 h 624173"/>
                  <a:gd name="connsiteX19" fmla="*/ 795867 w 1261533"/>
                  <a:gd name="connsiteY19" fmla="*/ 0 h 624173"/>
                  <a:gd name="connsiteX20" fmla="*/ 948267 w 1261533"/>
                  <a:gd name="connsiteY20" fmla="*/ 16933 h 624173"/>
                  <a:gd name="connsiteX21" fmla="*/ 990600 w 1261533"/>
                  <a:gd name="connsiteY21" fmla="*/ 50800 h 624173"/>
                  <a:gd name="connsiteX22" fmla="*/ 1016000 w 1261533"/>
                  <a:gd name="connsiteY22" fmla="*/ 59266 h 624173"/>
                  <a:gd name="connsiteX23" fmla="*/ 1041400 w 1261533"/>
                  <a:gd name="connsiteY23" fmla="*/ 110066 h 624173"/>
                  <a:gd name="connsiteX24" fmla="*/ 1075267 w 1261533"/>
                  <a:gd name="connsiteY24" fmla="*/ 118533 h 624173"/>
                  <a:gd name="connsiteX25" fmla="*/ 1126067 w 1261533"/>
                  <a:gd name="connsiteY25" fmla="*/ 194733 h 624173"/>
                  <a:gd name="connsiteX26" fmla="*/ 1143000 w 1261533"/>
                  <a:gd name="connsiteY26" fmla="*/ 220133 h 624173"/>
                  <a:gd name="connsiteX27" fmla="*/ 1185333 w 1261533"/>
                  <a:gd name="connsiteY27" fmla="*/ 347133 h 624173"/>
                  <a:gd name="connsiteX28" fmla="*/ 1193800 w 1261533"/>
                  <a:gd name="connsiteY28" fmla="*/ 372533 h 624173"/>
                  <a:gd name="connsiteX29" fmla="*/ 1219200 w 1261533"/>
                  <a:gd name="connsiteY29" fmla="*/ 389466 h 624173"/>
                  <a:gd name="connsiteX30" fmla="*/ 1236133 w 1261533"/>
                  <a:gd name="connsiteY30" fmla="*/ 440266 h 624173"/>
                  <a:gd name="connsiteX31" fmla="*/ 1244600 w 1261533"/>
                  <a:gd name="connsiteY31" fmla="*/ 465666 h 624173"/>
                  <a:gd name="connsiteX32" fmla="*/ 1253067 w 1261533"/>
                  <a:gd name="connsiteY32" fmla="*/ 491066 h 624173"/>
                  <a:gd name="connsiteX33" fmla="*/ 1261533 w 1261533"/>
                  <a:gd name="connsiteY33" fmla="*/ 508000 h 62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61533" h="624173">
                    <a:moveTo>
                      <a:pt x="0" y="609600"/>
                    </a:moveTo>
                    <a:cubicBezTo>
                      <a:pt x="98936" y="618594"/>
                      <a:pt x="104796" y="624173"/>
                      <a:pt x="211667" y="609600"/>
                    </a:cubicBezTo>
                    <a:cubicBezTo>
                      <a:pt x="234726" y="606456"/>
                      <a:pt x="258584" y="603074"/>
                      <a:pt x="279400" y="592666"/>
                    </a:cubicBezTo>
                    <a:cubicBezTo>
                      <a:pt x="290689" y="587022"/>
                      <a:pt x="302308" y="581995"/>
                      <a:pt x="313267" y="575733"/>
                    </a:cubicBezTo>
                    <a:cubicBezTo>
                      <a:pt x="322102" y="570685"/>
                      <a:pt x="329566" y="563351"/>
                      <a:pt x="338667" y="558800"/>
                    </a:cubicBezTo>
                    <a:cubicBezTo>
                      <a:pt x="346649" y="554809"/>
                      <a:pt x="355600" y="553155"/>
                      <a:pt x="364067" y="550333"/>
                    </a:cubicBezTo>
                    <a:cubicBezTo>
                      <a:pt x="374418" y="529630"/>
                      <a:pt x="382974" y="509017"/>
                      <a:pt x="397933" y="491066"/>
                    </a:cubicBezTo>
                    <a:cubicBezTo>
                      <a:pt x="405598" y="481868"/>
                      <a:pt x="414866" y="474133"/>
                      <a:pt x="423333" y="465666"/>
                    </a:cubicBezTo>
                    <a:cubicBezTo>
                      <a:pt x="445717" y="398516"/>
                      <a:pt x="411898" y="487350"/>
                      <a:pt x="457200" y="414866"/>
                    </a:cubicBezTo>
                    <a:cubicBezTo>
                      <a:pt x="465255" y="401978"/>
                      <a:pt x="468797" y="386763"/>
                      <a:pt x="474133" y="372533"/>
                    </a:cubicBezTo>
                    <a:cubicBezTo>
                      <a:pt x="477267" y="364177"/>
                      <a:pt x="477649" y="354559"/>
                      <a:pt x="482600" y="347133"/>
                    </a:cubicBezTo>
                    <a:cubicBezTo>
                      <a:pt x="489242" y="337170"/>
                      <a:pt x="499533" y="330200"/>
                      <a:pt x="508000" y="321733"/>
                    </a:cubicBezTo>
                    <a:cubicBezTo>
                      <a:pt x="528151" y="261280"/>
                      <a:pt x="510081" y="280834"/>
                      <a:pt x="550333" y="254000"/>
                    </a:cubicBezTo>
                    <a:cubicBezTo>
                      <a:pt x="570328" y="174022"/>
                      <a:pt x="546451" y="196674"/>
                      <a:pt x="601133" y="169333"/>
                    </a:cubicBezTo>
                    <a:cubicBezTo>
                      <a:pt x="606778" y="160866"/>
                      <a:pt x="613018" y="152768"/>
                      <a:pt x="618067" y="143933"/>
                    </a:cubicBezTo>
                    <a:cubicBezTo>
                      <a:pt x="624329" y="132975"/>
                      <a:pt x="626920" y="119762"/>
                      <a:pt x="635000" y="110066"/>
                    </a:cubicBezTo>
                    <a:cubicBezTo>
                      <a:pt x="643548" y="99809"/>
                      <a:pt x="685227" y="80720"/>
                      <a:pt x="694267" y="76200"/>
                    </a:cubicBezTo>
                    <a:cubicBezTo>
                      <a:pt x="697089" y="67733"/>
                      <a:pt x="698141" y="58453"/>
                      <a:pt x="702733" y="50800"/>
                    </a:cubicBezTo>
                    <a:cubicBezTo>
                      <a:pt x="721286" y="19877"/>
                      <a:pt x="736694" y="39448"/>
                      <a:pt x="770467" y="16933"/>
                    </a:cubicBezTo>
                    <a:lnTo>
                      <a:pt x="795867" y="0"/>
                    </a:lnTo>
                    <a:cubicBezTo>
                      <a:pt x="802963" y="507"/>
                      <a:pt x="912117" y="1440"/>
                      <a:pt x="948267" y="16933"/>
                    </a:cubicBezTo>
                    <a:cubicBezTo>
                      <a:pt x="1007583" y="42354"/>
                      <a:pt x="945076" y="23486"/>
                      <a:pt x="990600" y="50800"/>
                    </a:cubicBezTo>
                    <a:cubicBezTo>
                      <a:pt x="998253" y="55392"/>
                      <a:pt x="1007533" y="56444"/>
                      <a:pt x="1016000" y="59266"/>
                    </a:cubicBezTo>
                    <a:cubicBezTo>
                      <a:pt x="1020830" y="73754"/>
                      <a:pt x="1027333" y="100688"/>
                      <a:pt x="1041400" y="110066"/>
                    </a:cubicBezTo>
                    <a:cubicBezTo>
                      <a:pt x="1051082" y="116521"/>
                      <a:pt x="1063978" y="115711"/>
                      <a:pt x="1075267" y="118533"/>
                    </a:cubicBezTo>
                    <a:lnTo>
                      <a:pt x="1126067" y="194733"/>
                    </a:lnTo>
                    <a:cubicBezTo>
                      <a:pt x="1131711" y="203200"/>
                      <a:pt x="1139782" y="210480"/>
                      <a:pt x="1143000" y="220133"/>
                    </a:cubicBezTo>
                    <a:lnTo>
                      <a:pt x="1185333" y="347133"/>
                    </a:lnTo>
                    <a:cubicBezTo>
                      <a:pt x="1188155" y="355600"/>
                      <a:pt x="1186374" y="367583"/>
                      <a:pt x="1193800" y="372533"/>
                    </a:cubicBezTo>
                    <a:lnTo>
                      <a:pt x="1219200" y="389466"/>
                    </a:lnTo>
                    <a:lnTo>
                      <a:pt x="1236133" y="440266"/>
                    </a:lnTo>
                    <a:lnTo>
                      <a:pt x="1244600" y="465666"/>
                    </a:lnTo>
                    <a:cubicBezTo>
                      <a:pt x="1247422" y="474133"/>
                      <a:pt x="1249076" y="483083"/>
                      <a:pt x="1253067" y="491066"/>
                    </a:cubicBezTo>
                    <a:lnTo>
                      <a:pt x="1261533" y="50800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5227637" y="5211763"/>
                <a:ext cx="517525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28" name="TextBox 60"/>
              <p:cNvSpPr txBox="1">
                <a:spLocks noChangeArrowheads="1"/>
              </p:cNvSpPr>
              <p:nvPr/>
            </p:nvSpPr>
            <p:spPr bwMode="auto">
              <a:xfrm>
                <a:off x="5486400" y="5105400"/>
                <a:ext cx="3810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V</a:t>
                </a:r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 rot="16200000" flipH="1">
                <a:off x="5608637" y="5211763"/>
                <a:ext cx="517525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Freeform 65"/>
              <p:cNvSpPr/>
              <p:nvPr/>
            </p:nvSpPr>
            <p:spPr>
              <a:xfrm>
                <a:off x="7315200" y="4495800"/>
                <a:ext cx="1262063" cy="623888"/>
              </a:xfrm>
              <a:custGeom>
                <a:avLst/>
                <a:gdLst>
                  <a:gd name="connsiteX0" fmla="*/ 0 w 1261533"/>
                  <a:gd name="connsiteY0" fmla="*/ 609600 h 624173"/>
                  <a:gd name="connsiteX1" fmla="*/ 211667 w 1261533"/>
                  <a:gd name="connsiteY1" fmla="*/ 609600 h 624173"/>
                  <a:gd name="connsiteX2" fmla="*/ 279400 w 1261533"/>
                  <a:gd name="connsiteY2" fmla="*/ 592666 h 624173"/>
                  <a:gd name="connsiteX3" fmla="*/ 313267 w 1261533"/>
                  <a:gd name="connsiteY3" fmla="*/ 575733 h 624173"/>
                  <a:gd name="connsiteX4" fmla="*/ 338667 w 1261533"/>
                  <a:gd name="connsiteY4" fmla="*/ 558800 h 624173"/>
                  <a:gd name="connsiteX5" fmla="*/ 364067 w 1261533"/>
                  <a:gd name="connsiteY5" fmla="*/ 550333 h 624173"/>
                  <a:gd name="connsiteX6" fmla="*/ 397933 w 1261533"/>
                  <a:gd name="connsiteY6" fmla="*/ 491066 h 624173"/>
                  <a:gd name="connsiteX7" fmla="*/ 423333 w 1261533"/>
                  <a:gd name="connsiteY7" fmla="*/ 465666 h 624173"/>
                  <a:gd name="connsiteX8" fmla="*/ 457200 w 1261533"/>
                  <a:gd name="connsiteY8" fmla="*/ 414866 h 624173"/>
                  <a:gd name="connsiteX9" fmla="*/ 474133 w 1261533"/>
                  <a:gd name="connsiteY9" fmla="*/ 372533 h 624173"/>
                  <a:gd name="connsiteX10" fmla="*/ 482600 w 1261533"/>
                  <a:gd name="connsiteY10" fmla="*/ 347133 h 624173"/>
                  <a:gd name="connsiteX11" fmla="*/ 508000 w 1261533"/>
                  <a:gd name="connsiteY11" fmla="*/ 321733 h 624173"/>
                  <a:gd name="connsiteX12" fmla="*/ 550333 w 1261533"/>
                  <a:gd name="connsiteY12" fmla="*/ 254000 h 624173"/>
                  <a:gd name="connsiteX13" fmla="*/ 601133 w 1261533"/>
                  <a:gd name="connsiteY13" fmla="*/ 169333 h 624173"/>
                  <a:gd name="connsiteX14" fmla="*/ 618067 w 1261533"/>
                  <a:gd name="connsiteY14" fmla="*/ 143933 h 624173"/>
                  <a:gd name="connsiteX15" fmla="*/ 635000 w 1261533"/>
                  <a:gd name="connsiteY15" fmla="*/ 110066 h 624173"/>
                  <a:gd name="connsiteX16" fmla="*/ 694267 w 1261533"/>
                  <a:gd name="connsiteY16" fmla="*/ 76200 h 624173"/>
                  <a:gd name="connsiteX17" fmla="*/ 702733 w 1261533"/>
                  <a:gd name="connsiteY17" fmla="*/ 50800 h 624173"/>
                  <a:gd name="connsiteX18" fmla="*/ 770467 w 1261533"/>
                  <a:gd name="connsiteY18" fmla="*/ 16933 h 624173"/>
                  <a:gd name="connsiteX19" fmla="*/ 795867 w 1261533"/>
                  <a:gd name="connsiteY19" fmla="*/ 0 h 624173"/>
                  <a:gd name="connsiteX20" fmla="*/ 948267 w 1261533"/>
                  <a:gd name="connsiteY20" fmla="*/ 16933 h 624173"/>
                  <a:gd name="connsiteX21" fmla="*/ 990600 w 1261533"/>
                  <a:gd name="connsiteY21" fmla="*/ 50800 h 624173"/>
                  <a:gd name="connsiteX22" fmla="*/ 1016000 w 1261533"/>
                  <a:gd name="connsiteY22" fmla="*/ 59266 h 624173"/>
                  <a:gd name="connsiteX23" fmla="*/ 1041400 w 1261533"/>
                  <a:gd name="connsiteY23" fmla="*/ 110066 h 624173"/>
                  <a:gd name="connsiteX24" fmla="*/ 1075267 w 1261533"/>
                  <a:gd name="connsiteY24" fmla="*/ 118533 h 624173"/>
                  <a:gd name="connsiteX25" fmla="*/ 1126067 w 1261533"/>
                  <a:gd name="connsiteY25" fmla="*/ 194733 h 624173"/>
                  <a:gd name="connsiteX26" fmla="*/ 1143000 w 1261533"/>
                  <a:gd name="connsiteY26" fmla="*/ 220133 h 624173"/>
                  <a:gd name="connsiteX27" fmla="*/ 1185333 w 1261533"/>
                  <a:gd name="connsiteY27" fmla="*/ 347133 h 624173"/>
                  <a:gd name="connsiteX28" fmla="*/ 1193800 w 1261533"/>
                  <a:gd name="connsiteY28" fmla="*/ 372533 h 624173"/>
                  <a:gd name="connsiteX29" fmla="*/ 1219200 w 1261533"/>
                  <a:gd name="connsiteY29" fmla="*/ 389466 h 624173"/>
                  <a:gd name="connsiteX30" fmla="*/ 1236133 w 1261533"/>
                  <a:gd name="connsiteY30" fmla="*/ 440266 h 624173"/>
                  <a:gd name="connsiteX31" fmla="*/ 1244600 w 1261533"/>
                  <a:gd name="connsiteY31" fmla="*/ 465666 h 624173"/>
                  <a:gd name="connsiteX32" fmla="*/ 1253067 w 1261533"/>
                  <a:gd name="connsiteY32" fmla="*/ 491066 h 624173"/>
                  <a:gd name="connsiteX33" fmla="*/ 1261533 w 1261533"/>
                  <a:gd name="connsiteY33" fmla="*/ 508000 h 62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61533" h="624173">
                    <a:moveTo>
                      <a:pt x="0" y="609600"/>
                    </a:moveTo>
                    <a:cubicBezTo>
                      <a:pt x="98936" y="618594"/>
                      <a:pt x="104796" y="624173"/>
                      <a:pt x="211667" y="609600"/>
                    </a:cubicBezTo>
                    <a:cubicBezTo>
                      <a:pt x="234726" y="606456"/>
                      <a:pt x="258584" y="603074"/>
                      <a:pt x="279400" y="592666"/>
                    </a:cubicBezTo>
                    <a:cubicBezTo>
                      <a:pt x="290689" y="587022"/>
                      <a:pt x="302308" y="581995"/>
                      <a:pt x="313267" y="575733"/>
                    </a:cubicBezTo>
                    <a:cubicBezTo>
                      <a:pt x="322102" y="570685"/>
                      <a:pt x="329566" y="563351"/>
                      <a:pt x="338667" y="558800"/>
                    </a:cubicBezTo>
                    <a:cubicBezTo>
                      <a:pt x="346649" y="554809"/>
                      <a:pt x="355600" y="553155"/>
                      <a:pt x="364067" y="550333"/>
                    </a:cubicBezTo>
                    <a:cubicBezTo>
                      <a:pt x="374418" y="529630"/>
                      <a:pt x="382974" y="509017"/>
                      <a:pt x="397933" y="491066"/>
                    </a:cubicBezTo>
                    <a:cubicBezTo>
                      <a:pt x="405598" y="481868"/>
                      <a:pt x="414866" y="474133"/>
                      <a:pt x="423333" y="465666"/>
                    </a:cubicBezTo>
                    <a:cubicBezTo>
                      <a:pt x="445717" y="398516"/>
                      <a:pt x="411898" y="487350"/>
                      <a:pt x="457200" y="414866"/>
                    </a:cubicBezTo>
                    <a:cubicBezTo>
                      <a:pt x="465255" y="401978"/>
                      <a:pt x="468797" y="386763"/>
                      <a:pt x="474133" y="372533"/>
                    </a:cubicBezTo>
                    <a:cubicBezTo>
                      <a:pt x="477267" y="364177"/>
                      <a:pt x="477649" y="354559"/>
                      <a:pt x="482600" y="347133"/>
                    </a:cubicBezTo>
                    <a:cubicBezTo>
                      <a:pt x="489242" y="337170"/>
                      <a:pt x="499533" y="330200"/>
                      <a:pt x="508000" y="321733"/>
                    </a:cubicBezTo>
                    <a:cubicBezTo>
                      <a:pt x="528151" y="261280"/>
                      <a:pt x="510081" y="280834"/>
                      <a:pt x="550333" y="254000"/>
                    </a:cubicBezTo>
                    <a:cubicBezTo>
                      <a:pt x="570328" y="174022"/>
                      <a:pt x="546451" y="196674"/>
                      <a:pt x="601133" y="169333"/>
                    </a:cubicBezTo>
                    <a:cubicBezTo>
                      <a:pt x="606778" y="160866"/>
                      <a:pt x="613018" y="152768"/>
                      <a:pt x="618067" y="143933"/>
                    </a:cubicBezTo>
                    <a:cubicBezTo>
                      <a:pt x="624329" y="132975"/>
                      <a:pt x="626920" y="119762"/>
                      <a:pt x="635000" y="110066"/>
                    </a:cubicBezTo>
                    <a:cubicBezTo>
                      <a:pt x="643548" y="99809"/>
                      <a:pt x="685227" y="80720"/>
                      <a:pt x="694267" y="76200"/>
                    </a:cubicBezTo>
                    <a:cubicBezTo>
                      <a:pt x="697089" y="67733"/>
                      <a:pt x="698141" y="58453"/>
                      <a:pt x="702733" y="50800"/>
                    </a:cubicBezTo>
                    <a:cubicBezTo>
                      <a:pt x="721286" y="19877"/>
                      <a:pt x="736694" y="39448"/>
                      <a:pt x="770467" y="16933"/>
                    </a:cubicBezTo>
                    <a:lnTo>
                      <a:pt x="795867" y="0"/>
                    </a:lnTo>
                    <a:cubicBezTo>
                      <a:pt x="802963" y="507"/>
                      <a:pt x="912117" y="1440"/>
                      <a:pt x="948267" y="16933"/>
                    </a:cubicBezTo>
                    <a:cubicBezTo>
                      <a:pt x="1007583" y="42354"/>
                      <a:pt x="945076" y="23486"/>
                      <a:pt x="990600" y="50800"/>
                    </a:cubicBezTo>
                    <a:cubicBezTo>
                      <a:pt x="998253" y="55392"/>
                      <a:pt x="1007533" y="56444"/>
                      <a:pt x="1016000" y="59266"/>
                    </a:cubicBezTo>
                    <a:cubicBezTo>
                      <a:pt x="1020830" y="73754"/>
                      <a:pt x="1027333" y="100688"/>
                      <a:pt x="1041400" y="110066"/>
                    </a:cubicBezTo>
                    <a:cubicBezTo>
                      <a:pt x="1051082" y="116521"/>
                      <a:pt x="1063978" y="115711"/>
                      <a:pt x="1075267" y="118533"/>
                    </a:cubicBezTo>
                    <a:lnTo>
                      <a:pt x="1126067" y="194733"/>
                    </a:lnTo>
                    <a:cubicBezTo>
                      <a:pt x="1131711" y="203200"/>
                      <a:pt x="1139782" y="210480"/>
                      <a:pt x="1143000" y="220133"/>
                    </a:cubicBezTo>
                    <a:lnTo>
                      <a:pt x="1185333" y="347133"/>
                    </a:lnTo>
                    <a:cubicBezTo>
                      <a:pt x="1188155" y="355600"/>
                      <a:pt x="1186374" y="367583"/>
                      <a:pt x="1193800" y="372533"/>
                    </a:cubicBezTo>
                    <a:lnTo>
                      <a:pt x="1219200" y="389466"/>
                    </a:lnTo>
                    <a:lnTo>
                      <a:pt x="1236133" y="440266"/>
                    </a:lnTo>
                    <a:lnTo>
                      <a:pt x="1244600" y="465666"/>
                    </a:lnTo>
                    <a:cubicBezTo>
                      <a:pt x="1247422" y="474133"/>
                      <a:pt x="1249076" y="483083"/>
                      <a:pt x="1253067" y="491066"/>
                    </a:cubicBezTo>
                    <a:lnTo>
                      <a:pt x="1261533" y="50800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67" name="Straight Connector 66"/>
              <p:cNvCxnSpPr>
                <a:stCxn id="66" idx="14"/>
              </p:cNvCxnSpPr>
              <p:nvPr/>
            </p:nvCxnSpPr>
            <p:spPr>
              <a:xfrm flipH="1">
                <a:off x="7924800" y="4640263"/>
                <a:ext cx="7938" cy="7715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>
                <a:off x="7777163" y="4948237"/>
                <a:ext cx="914400" cy="95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33" name="TextBox 71"/>
              <p:cNvSpPr txBox="1">
                <a:spLocks noChangeArrowheads="1"/>
              </p:cNvSpPr>
              <p:nvPr/>
            </p:nvSpPr>
            <p:spPr bwMode="auto">
              <a:xfrm>
                <a:off x="7924800" y="4953000"/>
                <a:ext cx="3810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V</a:t>
                </a:r>
              </a:p>
            </p:txBody>
          </p:sp>
        </p:grp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0" y="2438400"/>
            <a:ext cx="4800600" cy="3814763"/>
            <a:chOff x="0" y="2438400"/>
            <a:chExt cx="4800600" cy="3814763"/>
          </a:xfrm>
        </p:grpSpPr>
        <p:sp>
          <p:nvSpPr>
            <p:cNvPr id="29706" name="TextBox 22"/>
            <p:cNvSpPr txBox="1">
              <a:spLocks noChangeArrowheads="1"/>
            </p:cNvSpPr>
            <p:nvPr/>
          </p:nvSpPr>
          <p:spPr bwMode="auto">
            <a:xfrm>
              <a:off x="0" y="2438400"/>
              <a:ext cx="48006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Unterschiede in der Synchronisierung sind vorhersagbar und </a:t>
              </a:r>
              <a:r>
                <a:rPr lang="de-DE">
                  <a:solidFill>
                    <a:srgbClr val="FF0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entstehen wegen Kontext</a:t>
              </a:r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. </a:t>
              </a:r>
            </a:p>
          </p:txBody>
        </p:sp>
        <p:grpSp>
          <p:nvGrpSpPr>
            <p:cNvPr id="29707" name="Group 40"/>
            <p:cNvGrpSpPr>
              <a:grpSpLocks/>
            </p:cNvGrpSpPr>
            <p:nvPr/>
          </p:nvGrpSpPr>
          <p:grpSpPr bwMode="auto">
            <a:xfrm>
              <a:off x="0" y="3886200"/>
              <a:ext cx="4724400" cy="2366963"/>
              <a:chOff x="0" y="3429000"/>
              <a:chExt cx="4724400" cy="2366963"/>
            </a:xfrm>
          </p:grpSpPr>
          <p:sp>
            <p:nvSpPr>
              <p:cNvPr id="32" name="Freeform 31"/>
              <p:cNvSpPr/>
              <p:nvPr/>
            </p:nvSpPr>
            <p:spPr>
              <a:xfrm>
                <a:off x="381000" y="4648200"/>
                <a:ext cx="1262063" cy="623888"/>
              </a:xfrm>
              <a:custGeom>
                <a:avLst/>
                <a:gdLst>
                  <a:gd name="connsiteX0" fmla="*/ 0 w 1261533"/>
                  <a:gd name="connsiteY0" fmla="*/ 609600 h 624173"/>
                  <a:gd name="connsiteX1" fmla="*/ 211667 w 1261533"/>
                  <a:gd name="connsiteY1" fmla="*/ 609600 h 624173"/>
                  <a:gd name="connsiteX2" fmla="*/ 279400 w 1261533"/>
                  <a:gd name="connsiteY2" fmla="*/ 592666 h 624173"/>
                  <a:gd name="connsiteX3" fmla="*/ 313267 w 1261533"/>
                  <a:gd name="connsiteY3" fmla="*/ 575733 h 624173"/>
                  <a:gd name="connsiteX4" fmla="*/ 338667 w 1261533"/>
                  <a:gd name="connsiteY4" fmla="*/ 558800 h 624173"/>
                  <a:gd name="connsiteX5" fmla="*/ 364067 w 1261533"/>
                  <a:gd name="connsiteY5" fmla="*/ 550333 h 624173"/>
                  <a:gd name="connsiteX6" fmla="*/ 397933 w 1261533"/>
                  <a:gd name="connsiteY6" fmla="*/ 491066 h 624173"/>
                  <a:gd name="connsiteX7" fmla="*/ 423333 w 1261533"/>
                  <a:gd name="connsiteY7" fmla="*/ 465666 h 624173"/>
                  <a:gd name="connsiteX8" fmla="*/ 457200 w 1261533"/>
                  <a:gd name="connsiteY8" fmla="*/ 414866 h 624173"/>
                  <a:gd name="connsiteX9" fmla="*/ 474133 w 1261533"/>
                  <a:gd name="connsiteY9" fmla="*/ 372533 h 624173"/>
                  <a:gd name="connsiteX10" fmla="*/ 482600 w 1261533"/>
                  <a:gd name="connsiteY10" fmla="*/ 347133 h 624173"/>
                  <a:gd name="connsiteX11" fmla="*/ 508000 w 1261533"/>
                  <a:gd name="connsiteY11" fmla="*/ 321733 h 624173"/>
                  <a:gd name="connsiteX12" fmla="*/ 550333 w 1261533"/>
                  <a:gd name="connsiteY12" fmla="*/ 254000 h 624173"/>
                  <a:gd name="connsiteX13" fmla="*/ 601133 w 1261533"/>
                  <a:gd name="connsiteY13" fmla="*/ 169333 h 624173"/>
                  <a:gd name="connsiteX14" fmla="*/ 618067 w 1261533"/>
                  <a:gd name="connsiteY14" fmla="*/ 143933 h 624173"/>
                  <a:gd name="connsiteX15" fmla="*/ 635000 w 1261533"/>
                  <a:gd name="connsiteY15" fmla="*/ 110066 h 624173"/>
                  <a:gd name="connsiteX16" fmla="*/ 694267 w 1261533"/>
                  <a:gd name="connsiteY16" fmla="*/ 76200 h 624173"/>
                  <a:gd name="connsiteX17" fmla="*/ 702733 w 1261533"/>
                  <a:gd name="connsiteY17" fmla="*/ 50800 h 624173"/>
                  <a:gd name="connsiteX18" fmla="*/ 770467 w 1261533"/>
                  <a:gd name="connsiteY18" fmla="*/ 16933 h 624173"/>
                  <a:gd name="connsiteX19" fmla="*/ 795867 w 1261533"/>
                  <a:gd name="connsiteY19" fmla="*/ 0 h 624173"/>
                  <a:gd name="connsiteX20" fmla="*/ 948267 w 1261533"/>
                  <a:gd name="connsiteY20" fmla="*/ 16933 h 624173"/>
                  <a:gd name="connsiteX21" fmla="*/ 990600 w 1261533"/>
                  <a:gd name="connsiteY21" fmla="*/ 50800 h 624173"/>
                  <a:gd name="connsiteX22" fmla="*/ 1016000 w 1261533"/>
                  <a:gd name="connsiteY22" fmla="*/ 59266 h 624173"/>
                  <a:gd name="connsiteX23" fmla="*/ 1041400 w 1261533"/>
                  <a:gd name="connsiteY23" fmla="*/ 110066 h 624173"/>
                  <a:gd name="connsiteX24" fmla="*/ 1075267 w 1261533"/>
                  <a:gd name="connsiteY24" fmla="*/ 118533 h 624173"/>
                  <a:gd name="connsiteX25" fmla="*/ 1126067 w 1261533"/>
                  <a:gd name="connsiteY25" fmla="*/ 194733 h 624173"/>
                  <a:gd name="connsiteX26" fmla="*/ 1143000 w 1261533"/>
                  <a:gd name="connsiteY26" fmla="*/ 220133 h 624173"/>
                  <a:gd name="connsiteX27" fmla="*/ 1185333 w 1261533"/>
                  <a:gd name="connsiteY27" fmla="*/ 347133 h 624173"/>
                  <a:gd name="connsiteX28" fmla="*/ 1193800 w 1261533"/>
                  <a:gd name="connsiteY28" fmla="*/ 372533 h 624173"/>
                  <a:gd name="connsiteX29" fmla="*/ 1219200 w 1261533"/>
                  <a:gd name="connsiteY29" fmla="*/ 389466 h 624173"/>
                  <a:gd name="connsiteX30" fmla="*/ 1236133 w 1261533"/>
                  <a:gd name="connsiteY30" fmla="*/ 440266 h 624173"/>
                  <a:gd name="connsiteX31" fmla="*/ 1244600 w 1261533"/>
                  <a:gd name="connsiteY31" fmla="*/ 465666 h 624173"/>
                  <a:gd name="connsiteX32" fmla="*/ 1253067 w 1261533"/>
                  <a:gd name="connsiteY32" fmla="*/ 491066 h 624173"/>
                  <a:gd name="connsiteX33" fmla="*/ 1261533 w 1261533"/>
                  <a:gd name="connsiteY33" fmla="*/ 508000 h 62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61533" h="624173">
                    <a:moveTo>
                      <a:pt x="0" y="609600"/>
                    </a:moveTo>
                    <a:cubicBezTo>
                      <a:pt x="98936" y="618594"/>
                      <a:pt x="104796" y="624173"/>
                      <a:pt x="211667" y="609600"/>
                    </a:cubicBezTo>
                    <a:cubicBezTo>
                      <a:pt x="234726" y="606456"/>
                      <a:pt x="258584" y="603074"/>
                      <a:pt x="279400" y="592666"/>
                    </a:cubicBezTo>
                    <a:cubicBezTo>
                      <a:pt x="290689" y="587022"/>
                      <a:pt x="302308" y="581995"/>
                      <a:pt x="313267" y="575733"/>
                    </a:cubicBezTo>
                    <a:cubicBezTo>
                      <a:pt x="322102" y="570685"/>
                      <a:pt x="329566" y="563351"/>
                      <a:pt x="338667" y="558800"/>
                    </a:cubicBezTo>
                    <a:cubicBezTo>
                      <a:pt x="346649" y="554809"/>
                      <a:pt x="355600" y="553155"/>
                      <a:pt x="364067" y="550333"/>
                    </a:cubicBezTo>
                    <a:cubicBezTo>
                      <a:pt x="374418" y="529630"/>
                      <a:pt x="382974" y="509017"/>
                      <a:pt x="397933" y="491066"/>
                    </a:cubicBezTo>
                    <a:cubicBezTo>
                      <a:pt x="405598" y="481868"/>
                      <a:pt x="414866" y="474133"/>
                      <a:pt x="423333" y="465666"/>
                    </a:cubicBezTo>
                    <a:cubicBezTo>
                      <a:pt x="445717" y="398516"/>
                      <a:pt x="411898" y="487350"/>
                      <a:pt x="457200" y="414866"/>
                    </a:cubicBezTo>
                    <a:cubicBezTo>
                      <a:pt x="465255" y="401978"/>
                      <a:pt x="468797" y="386763"/>
                      <a:pt x="474133" y="372533"/>
                    </a:cubicBezTo>
                    <a:cubicBezTo>
                      <a:pt x="477267" y="364177"/>
                      <a:pt x="477649" y="354559"/>
                      <a:pt x="482600" y="347133"/>
                    </a:cubicBezTo>
                    <a:cubicBezTo>
                      <a:pt x="489242" y="337170"/>
                      <a:pt x="499533" y="330200"/>
                      <a:pt x="508000" y="321733"/>
                    </a:cubicBezTo>
                    <a:cubicBezTo>
                      <a:pt x="528151" y="261280"/>
                      <a:pt x="510081" y="280834"/>
                      <a:pt x="550333" y="254000"/>
                    </a:cubicBezTo>
                    <a:cubicBezTo>
                      <a:pt x="570328" y="174022"/>
                      <a:pt x="546451" y="196674"/>
                      <a:pt x="601133" y="169333"/>
                    </a:cubicBezTo>
                    <a:cubicBezTo>
                      <a:pt x="606778" y="160866"/>
                      <a:pt x="613018" y="152768"/>
                      <a:pt x="618067" y="143933"/>
                    </a:cubicBezTo>
                    <a:cubicBezTo>
                      <a:pt x="624329" y="132975"/>
                      <a:pt x="626920" y="119762"/>
                      <a:pt x="635000" y="110066"/>
                    </a:cubicBezTo>
                    <a:cubicBezTo>
                      <a:pt x="643548" y="99809"/>
                      <a:pt x="685227" y="80720"/>
                      <a:pt x="694267" y="76200"/>
                    </a:cubicBezTo>
                    <a:cubicBezTo>
                      <a:pt x="697089" y="67733"/>
                      <a:pt x="698141" y="58453"/>
                      <a:pt x="702733" y="50800"/>
                    </a:cubicBezTo>
                    <a:cubicBezTo>
                      <a:pt x="721286" y="19877"/>
                      <a:pt x="736694" y="39448"/>
                      <a:pt x="770467" y="16933"/>
                    </a:cubicBezTo>
                    <a:lnTo>
                      <a:pt x="795867" y="0"/>
                    </a:lnTo>
                    <a:cubicBezTo>
                      <a:pt x="802963" y="507"/>
                      <a:pt x="912117" y="1440"/>
                      <a:pt x="948267" y="16933"/>
                    </a:cubicBezTo>
                    <a:cubicBezTo>
                      <a:pt x="1007583" y="42354"/>
                      <a:pt x="945076" y="23486"/>
                      <a:pt x="990600" y="50800"/>
                    </a:cubicBezTo>
                    <a:cubicBezTo>
                      <a:pt x="998253" y="55392"/>
                      <a:pt x="1007533" y="56444"/>
                      <a:pt x="1016000" y="59266"/>
                    </a:cubicBezTo>
                    <a:cubicBezTo>
                      <a:pt x="1020830" y="73754"/>
                      <a:pt x="1027333" y="100688"/>
                      <a:pt x="1041400" y="110066"/>
                    </a:cubicBezTo>
                    <a:cubicBezTo>
                      <a:pt x="1051082" y="116521"/>
                      <a:pt x="1063978" y="115711"/>
                      <a:pt x="1075267" y="118533"/>
                    </a:cubicBezTo>
                    <a:lnTo>
                      <a:pt x="1126067" y="194733"/>
                    </a:lnTo>
                    <a:cubicBezTo>
                      <a:pt x="1131711" y="203200"/>
                      <a:pt x="1139782" y="210480"/>
                      <a:pt x="1143000" y="220133"/>
                    </a:cubicBezTo>
                    <a:lnTo>
                      <a:pt x="1185333" y="347133"/>
                    </a:lnTo>
                    <a:cubicBezTo>
                      <a:pt x="1188155" y="355600"/>
                      <a:pt x="1186374" y="367583"/>
                      <a:pt x="1193800" y="372533"/>
                    </a:cubicBezTo>
                    <a:lnTo>
                      <a:pt x="1219200" y="389466"/>
                    </a:lnTo>
                    <a:lnTo>
                      <a:pt x="1236133" y="440266"/>
                    </a:lnTo>
                    <a:lnTo>
                      <a:pt x="1244600" y="465666"/>
                    </a:lnTo>
                    <a:cubicBezTo>
                      <a:pt x="1247422" y="474133"/>
                      <a:pt x="1249076" y="483083"/>
                      <a:pt x="1253067" y="491066"/>
                    </a:cubicBezTo>
                    <a:lnTo>
                      <a:pt x="1261533" y="50800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2590800" y="4572000"/>
                <a:ext cx="1262063" cy="623888"/>
              </a:xfrm>
              <a:custGeom>
                <a:avLst/>
                <a:gdLst>
                  <a:gd name="connsiteX0" fmla="*/ 0 w 1261533"/>
                  <a:gd name="connsiteY0" fmla="*/ 609600 h 624173"/>
                  <a:gd name="connsiteX1" fmla="*/ 211667 w 1261533"/>
                  <a:gd name="connsiteY1" fmla="*/ 609600 h 624173"/>
                  <a:gd name="connsiteX2" fmla="*/ 279400 w 1261533"/>
                  <a:gd name="connsiteY2" fmla="*/ 592666 h 624173"/>
                  <a:gd name="connsiteX3" fmla="*/ 313267 w 1261533"/>
                  <a:gd name="connsiteY3" fmla="*/ 575733 h 624173"/>
                  <a:gd name="connsiteX4" fmla="*/ 338667 w 1261533"/>
                  <a:gd name="connsiteY4" fmla="*/ 558800 h 624173"/>
                  <a:gd name="connsiteX5" fmla="*/ 364067 w 1261533"/>
                  <a:gd name="connsiteY5" fmla="*/ 550333 h 624173"/>
                  <a:gd name="connsiteX6" fmla="*/ 397933 w 1261533"/>
                  <a:gd name="connsiteY6" fmla="*/ 491066 h 624173"/>
                  <a:gd name="connsiteX7" fmla="*/ 423333 w 1261533"/>
                  <a:gd name="connsiteY7" fmla="*/ 465666 h 624173"/>
                  <a:gd name="connsiteX8" fmla="*/ 457200 w 1261533"/>
                  <a:gd name="connsiteY8" fmla="*/ 414866 h 624173"/>
                  <a:gd name="connsiteX9" fmla="*/ 474133 w 1261533"/>
                  <a:gd name="connsiteY9" fmla="*/ 372533 h 624173"/>
                  <a:gd name="connsiteX10" fmla="*/ 482600 w 1261533"/>
                  <a:gd name="connsiteY10" fmla="*/ 347133 h 624173"/>
                  <a:gd name="connsiteX11" fmla="*/ 508000 w 1261533"/>
                  <a:gd name="connsiteY11" fmla="*/ 321733 h 624173"/>
                  <a:gd name="connsiteX12" fmla="*/ 550333 w 1261533"/>
                  <a:gd name="connsiteY12" fmla="*/ 254000 h 624173"/>
                  <a:gd name="connsiteX13" fmla="*/ 601133 w 1261533"/>
                  <a:gd name="connsiteY13" fmla="*/ 169333 h 624173"/>
                  <a:gd name="connsiteX14" fmla="*/ 618067 w 1261533"/>
                  <a:gd name="connsiteY14" fmla="*/ 143933 h 624173"/>
                  <a:gd name="connsiteX15" fmla="*/ 635000 w 1261533"/>
                  <a:gd name="connsiteY15" fmla="*/ 110066 h 624173"/>
                  <a:gd name="connsiteX16" fmla="*/ 694267 w 1261533"/>
                  <a:gd name="connsiteY16" fmla="*/ 76200 h 624173"/>
                  <a:gd name="connsiteX17" fmla="*/ 702733 w 1261533"/>
                  <a:gd name="connsiteY17" fmla="*/ 50800 h 624173"/>
                  <a:gd name="connsiteX18" fmla="*/ 770467 w 1261533"/>
                  <a:gd name="connsiteY18" fmla="*/ 16933 h 624173"/>
                  <a:gd name="connsiteX19" fmla="*/ 795867 w 1261533"/>
                  <a:gd name="connsiteY19" fmla="*/ 0 h 624173"/>
                  <a:gd name="connsiteX20" fmla="*/ 948267 w 1261533"/>
                  <a:gd name="connsiteY20" fmla="*/ 16933 h 624173"/>
                  <a:gd name="connsiteX21" fmla="*/ 990600 w 1261533"/>
                  <a:gd name="connsiteY21" fmla="*/ 50800 h 624173"/>
                  <a:gd name="connsiteX22" fmla="*/ 1016000 w 1261533"/>
                  <a:gd name="connsiteY22" fmla="*/ 59266 h 624173"/>
                  <a:gd name="connsiteX23" fmla="*/ 1041400 w 1261533"/>
                  <a:gd name="connsiteY23" fmla="*/ 110066 h 624173"/>
                  <a:gd name="connsiteX24" fmla="*/ 1075267 w 1261533"/>
                  <a:gd name="connsiteY24" fmla="*/ 118533 h 624173"/>
                  <a:gd name="connsiteX25" fmla="*/ 1126067 w 1261533"/>
                  <a:gd name="connsiteY25" fmla="*/ 194733 h 624173"/>
                  <a:gd name="connsiteX26" fmla="*/ 1143000 w 1261533"/>
                  <a:gd name="connsiteY26" fmla="*/ 220133 h 624173"/>
                  <a:gd name="connsiteX27" fmla="*/ 1185333 w 1261533"/>
                  <a:gd name="connsiteY27" fmla="*/ 347133 h 624173"/>
                  <a:gd name="connsiteX28" fmla="*/ 1193800 w 1261533"/>
                  <a:gd name="connsiteY28" fmla="*/ 372533 h 624173"/>
                  <a:gd name="connsiteX29" fmla="*/ 1219200 w 1261533"/>
                  <a:gd name="connsiteY29" fmla="*/ 389466 h 624173"/>
                  <a:gd name="connsiteX30" fmla="*/ 1236133 w 1261533"/>
                  <a:gd name="connsiteY30" fmla="*/ 440266 h 624173"/>
                  <a:gd name="connsiteX31" fmla="*/ 1244600 w 1261533"/>
                  <a:gd name="connsiteY31" fmla="*/ 465666 h 624173"/>
                  <a:gd name="connsiteX32" fmla="*/ 1253067 w 1261533"/>
                  <a:gd name="connsiteY32" fmla="*/ 491066 h 624173"/>
                  <a:gd name="connsiteX33" fmla="*/ 1261533 w 1261533"/>
                  <a:gd name="connsiteY33" fmla="*/ 508000 h 62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61533" h="624173">
                    <a:moveTo>
                      <a:pt x="0" y="609600"/>
                    </a:moveTo>
                    <a:cubicBezTo>
                      <a:pt x="98936" y="618594"/>
                      <a:pt x="104796" y="624173"/>
                      <a:pt x="211667" y="609600"/>
                    </a:cubicBezTo>
                    <a:cubicBezTo>
                      <a:pt x="234726" y="606456"/>
                      <a:pt x="258584" y="603074"/>
                      <a:pt x="279400" y="592666"/>
                    </a:cubicBezTo>
                    <a:cubicBezTo>
                      <a:pt x="290689" y="587022"/>
                      <a:pt x="302308" y="581995"/>
                      <a:pt x="313267" y="575733"/>
                    </a:cubicBezTo>
                    <a:cubicBezTo>
                      <a:pt x="322102" y="570685"/>
                      <a:pt x="329566" y="563351"/>
                      <a:pt x="338667" y="558800"/>
                    </a:cubicBezTo>
                    <a:cubicBezTo>
                      <a:pt x="346649" y="554809"/>
                      <a:pt x="355600" y="553155"/>
                      <a:pt x="364067" y="550333"/>
                    </a:cubicBezTo>
                    <a:cubicBezTo>
                      <a:pt x="374418" y="529630"/>
                      <a:pt x="382974" y="509017"/>
                      <a:pt x="397933" y="491066"/>
                    </a:cubicBezTo>
                    <a:cubicBezTo>
                      <a:pt x="405598" y="481868"/>
                      <a:pt x="414866" y="474133"/>
                      <a:pt x="423333" y="465666"/>
                    </a:cubicBezTo>
                    <a:cubicBezTo>
                      <a:pt x="445717" y="398516"/>
                      <a:pt x="411898" y="487350"/>
                      <a:pt x="457200" y="414866"/>
                    </a:cubicBezTo>
                    <a:cubicBezTo>
                      <a:pt x="465255" y="401978"/>
                      <a:pt x="468797" y="386763"/>
                      <a:pt x="474133" y="372533"/>
                    </a:cubicBezTo>
                    <a:cubicBezTo>
                      <a:pt x="477267" y="364177"/>
                      <a:pt x="477649" y="354559"/>
                      <a:pt x="482600" y="347133"/>
                    </a:cubicBezTo>
                    <a:cubicBezTo>
                      <a:pt x="489242" y="337170"/>
                      <a:pt x="499533" y="330200"/>
                      <a:pt x="508000" y="321733"/>
                    </a:cubicBezTo>
                    <a:cubicBezTo>
                      <a:pt x="528151" y="261280"/>
                      <a:pt x="510081" y="280834"/>
                      <a:pt x="550333" y="254000"/>
                    </a:cubicBezTo>
                    <a:cubicBezTo>
                      <a:pt x="570328" y="174022"/>
                      <a:pt x="546451" y="196674"/>
                      <a:pt x="601133" y="169333"/>
                    </a:cubicBezTo>
                    <a:cubicBezTo>
                      <a:pt x="606778" y="160866"/>
                      <a:pt x="613018" y="152768"/>
                      <a:pt x="618067" y="143933"/>
                    </a:cubicBezTo>
                    <a:cubicBezTo>
                      <a:pt x="624329" y="132975"/>
                      <a:pt x="626920" y="119762"/>
                      <a:pt x="635000" y="110066"/>
                    </a:cubicBezTo>
                    <a:cubicBezTo>
                      <a:pt x="643548" y="99809"/>
                      <a:pt x="685227" y="80720"/>
                      <a:pt x="694267" y="76200"/>
                    </a:cubicBezTo>
                    <a:cubicBezTo>
                      <a:pt x="697089" y="67733"/>
                      <a:pt x="698141" y="58453"/>
                      <a:pt x="702733" y="50800"/>
                    </a:cubicBezTo>
                    <a:cubicBezTo>
                      <a:pt x="721286" y="19877"/>
                      <a:pt x="736694" y="39448"/>
                      <a:pt x="770467" y="16933"/>
                    </a:cubicBezTo>
                    <a:lnTo>
                      <a:pt x="795867" y="0"/>
                    </a:lnTo>
                    <a:cubicBezTo>
                      <a:pt x="802963" y="507"/>
                      <a:pt x="912117" y="1440"/>
                      <a:pt x="948267" y="16933"/>
                    </a:cubicBezTo>
                    <a:cubicBezTo>
                      <a:pt x="1007583" y="42354"/>
                      <a:pt x="945076" y="23486"/>
                      <a:pt x="990600" y="50800"/>
                    </a:cubicBezTo>
                    <a:cubicBezTo>
                      <a:pt x="998253" y="55392"/>
                      <a:pt x="1007533" y="56444"/>
                      <a:pt x="1016000" y="59266"/>
                    </a:cubicBezTo>
                    <a:cubicBezTo>
                      <a:pt x="1020830" y="73754"/>
                      <a:pt x="1027333" y="100688"/>
                      <a:pt x="1041400" y="110066"/>
                    </a:cubicBezTo>
                    <a:cubicBezTo>
                      <a:pt x="1051082" y="116521"/>
                      <a:pt x="1063978" y="115711"/>
                      <a:pt x="1075267" y="118533"/>
                    </a:cubicBezTo>
                    <a:lnTo>
                      <a:pt x="1126067" y="194733"/>
                    </a:lnTo>
                    <a:cubicBezTo>
                      <a:pt x="1131711" y="203200"/>
                      <a:pt x="1139782" y="210480"/>
                      <a:pt x="1143000" y="220133"/>
                    </a:cubicBezTo>
                    <a:lnTo>
                      <a:pt x="1185333" y="347133"/>
                    </a:lnTo>
                    <a:cubicBezTo>
                      <a:pt x="1188155" y="355600"/>
                      <a:pt x="1186374" y="367583"/>
                      <a:pt x="1193800" y="372533"/>
                    </a:cubicBezTo>
                    <a:lnTo>
                      <a:pt x="1219200" y="389466"/>
                    </a:lnTo>
                    <a:lnTo>
                      <a:pt x="1236133" y="440266"/>
                    </a:lnTo>
                    <a:lnTo>
                      <a:pt x="1244600" y="465666"/>
                    </a:lnTo>
                    <a:cubicBezTo>
                      <a:pt x="1247422" y="474133"/>
                      <a:pt x="1249076" y="483083"/>
                      <a:pt x="1253067" y="491066"/>
                    </a:cubicBezTo>
                    <a:lnTo>
                      <a:pt x="1261533" y="50800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35" name="Straight Connector 34"/>
              <p:cNvCxnSpPr>
                <a:stCxn id="32" idx="18"/>
              </p:cNvCxnSpPr>
              <p:nvPr/>
            </p:nvCxnSpPr>
            <p:spPr>
              <a:xfrm flipH="1">
                <a:off x="1141413" y="4665663"/>
                <a:ext cx="9525" cy="8985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32" idx="25"/>
              </p:cNvCxnSpPr>
              <p:nvPr/>
            </p:nvCxnSpPr>
            <p:spPr>
              <a:xfrm>
                <a:off x="1506538" y="4843463"/>
                <a:ext cx="17462" cy="71913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33" idx="12"/>
              </p:cNvCxnSpPr>
              <p:nvPr/>
            </p:nvCxnSpPr>
            <p:spPr>
              <a:xfrm flipH="1">
                <a:off x="3122613" y="4826000"/>
                <a:ext cx="19050" cy="6619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>
                <a:off x="2976563" y="5024437"/>
                <a:ext cx="914400" cy="95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14" name="TextBox 50"/>
              <p:cNvSpPr txBox="1">
                <a:spLocks noChangeArrowheads="1"/>
              </p:cNvSpPr>
              <p:nvPr/>
            </p:nvSpPr>
            <p:spPr bwMode="auto">
              <a:xfrm>
                <a:off x="0" y="3429000"/>
                <a:ext cx="29718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solidFill>
                      <a:srgbClr val="FF0000"/>
                    </a:solidFill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Vor einer Wortgrenze</a:t>
                </a:r>
              </a:p>
            </p:txBody>
          </p:sp>
          <p:sp>
            <p:nvSpPr>
              <p:cNvPr id="29715" name="TextBox 51"/>
              <p:cNvSpPr txBox="1">
                <a:spLocks noChangeArrowheads="1"/>
              </p:cNvSpPr>
              <p:nvPr/>
            </p:nvSpPr>
            <p:spPr bwMode="auto">
              <a:xfrm>
                <a:off x="2971800" y="3429000"/>
                <a:ext cx="17526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solidFill>
                      <a:srgbClr val="FF0000"/>
                    </a:solidFill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Wortintern</a:t>
                </a:r>
              </a:p>
            </p:txBody>
          </p:sp>
          <p:sp>
            <p:nvSpPr>
              <p:cNvPr id="29716" name="TextBox 52"/>
              <p:cNvSpPr txBox="1">
                <a:spLocks noChangeArrowheads="1"/>
              </p:cNvSpPr>
              <p:nvPr/>
            </p:nvSpPr>
            <p:spPr bwMode="auto">
              <a:xfrm>
                <a:off x="1143000" y="5334000"/>
                <a:ext cx="3810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V</a:t>
                </a:r>
              </a:p>
            </p:txBody>
          </p:sp>
          <p:sp>
            <p:nvSpPr>
              <p:cNvPr id="29717" name="TextBox 53"/>
              <p:cNvSpPr txBox="1">
                <a:spLocks noChangeArrowheads="1"/>
              </p:cNvSpPr>
              <p:nvPr/>
            </p:nvSpPr>
            <p:spPr bwMode="auto">
              <a:xfrm>
                <a:off x="3124200" y="5257800"/>
                <a:ext cx="3810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V</a:t>
                </a:r>
              </a:p>
            </p:txBody>
          </p:sp>
          <p:sp>
            <p:nvSpPr>
              <p:cNvPr id="29718" name="TextBox 54"/>
              <p:cNvSpPr txBox="1">
                <a:spLocks noChangeArrowheads="1"/>
              </p:cNvSpPr>
              <p:nvPr/>
            </p:nvSpPr>
            <p:spPr bwMode="auto">
              <a:xfrm>
                <a:off x="990600" y="4191000"/>
                <a:ext cx="6858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H*</a:t>
                </a:r>
              </a:p>
            </p:txBody>
          </p:sp>
          <p:sp>
            <p:nvSpPr>
              <p:cNvPr id="29719" name="TextBox 55"/>
              <p:cNvSpPr txBox="1">
                <a:spLocks noChangeArrowheads="1"/>
              </p:cNvSpPr>
              <p:nvPr/>
            </p:nvSpPr>
            <p:spPr bwMode="auto">
              <a:xfrm>
                <a:off x="3200400" y="4191000"/>
                <a:ext cx="6858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H*</a:t>
                </a:r>
              </a:p>
            </p:txBody>
          </p:sp>
          <p:sp>
            <p:nvSpPr>
              <p:cNvPr id="29720" name="TextBox 33"/>
              <p:cNvSpPr txBox="1">
                <a:spLocks noChangeArrowheads="1"/>
              </p:cNvSpPr>
              <p:nvPr/>
            </p:nvSpPr>
            <p:spPr bwMode="auto">
              <a:xfrm>
                <a:off x="914400" y="3810001"/>
                <a:ext cx="106531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dirty="0" smtClean="0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früher</a:t>
                </a:r>
                <a:endParaRPr lang="de-DE" dirty="0">
                  <a:latin typeface="Calibri" pitchFamily="-100" charset="0"/>
                  <a:ea typeface="Calibri" pitchFamily="-100" charset="0"/>
                  <a:cs typeface="Calibri" pitchFamily="-100" charset="0"/>
                </a:endParaRPr>
              </a:p>
            </p:txBody>
          </p:sp>
          <p:sp>
            <p:nvSpPr>
              <p:cNvPr id="29721" name="TextBox 37"/>
              <p:cNvSpPr txBox="1">
                <a:spLocks noChangeArrowheads="1"/>
              </p:cNvSpPr>
              <p:nvPr/>
            </p:nvSpPr>
            <p:spPr bwMode="auto">
              <a:xfrm>
                <a:off x="3048000" y="3810001"/>
                <a:ext cx="116396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dirty="0" smtClean="0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später</a:t>
                </a:r>
                <a:endParaRPr lang="de-DE" dirty="0">
                  <a:latin typeface="Calibri" pitchFamily="-100" charset="0"/>
                  <a:ea typeface="Calibri" pitchFamily="-100" charset="0"/>
                  <a:cs typeface="Calibri" pitchFamily="-100" charset="0"/>
                </a:endParaRPr>
              </a:p>
            </p:txBody>
          </p:sp>
        </p:grpSp>
      </p:grpSp>
      <p:sp>
        <p:nvSpPr>
          <p:cNvPr id="29705" name="TextBox 40"/>
          <p:cNvSpPr txBox="1">
            <a:spLocks noChangeArrowheads="1"/>
          </p:cNvSpPr>
          <p:nvPr/>
        </p:nvSpPr>
        <p:spPr bwMode="auto">
          <a:xfrm>
            <a:off x="1524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Unterschiedliche Synchronisierungen werden verursacht durch: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7"/>
          <p:cNvSpPr txBox="1">
            <a:spLocks noChangeArrowheads="1"/>
          </p:cNvSpPr>
          <p:nvPr/>
        </p:nvSpPr>
        <p:spPr bwMode="auto">
          <a:xfrm>
            <a:off x="914400" y="2362200"/>
            <a:ext cx="662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Lexikalischer Wortakzent: Schwedisch</a:t>
            </a:r>
          </a:p>
        </p:txBody>
      </p:sp>
      <p:sp>
        <p:nvSpPr>
          <p:cNvPr id="30723" name="TextBox 9"/>
          <p:cNvSpPr txBox="1">
            <a:spLocks noChangeArrowheads="1"/>
          </p:cNvSpPr>
          <p:nvPr/>
        </p:nvSpPr>
        <p:spPr bwMode="auto">
          <a:xfrm>
            <a:off x="990600" y="3429000"/>
            <a:ext cx="388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Semantik: Deutsch, Englisch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685800" y="2514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" name="Oval 4"/>
          <p:cNvSpPr/>
          <p:nvPr/>
        </p:nvSpPr>
        <p:spPr bwMode="auto">
          <a:xfrm>
            <a:off x="685800" y="30480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" name="Oval 5"/>
          <p:cNvSpPr/>
          <p:nvPr/>
        </p:nvSpPr>
        <p:spPr bwMode="auto">
          <a:xfrm>
            <a:off x="685800" y="3657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0727" name="TextBox 8"/>
          <p:cNvSpPr txBox="1">
            <a:spLocks noChangeArrowheads="1"/>
          </p:cNvSpPr>
          <p:nvPr/>
        </p:nvSpPr>
        <p:spPr bwMode="auto">
          <a:xfrm>
            <a:off x="990600" y="28194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Syntax (Aussage/Frage): Italienisch, Russisch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381000"/>
            <a:ext cx="6324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Phonologische Faktoren in der Synchronisierung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609600" y="1524000"/>
            <a:ext cx="358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Ente = /anden/, Akzent 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057400"/>
            <a:ext cx="3733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ea typeface="Arial" pitchFamily="8" charset="0"/>
                <a:cs typeface="Calibri"/>
              </a:rPr>
              <a:t>Geist =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/>
                <a:ea typeface="Arial" pitchFamily="8" charset="0"/>
                <a:cs typeface="Calibri"/>
              </a:rPr>
              <a:t>/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Calibri"/>
                <a:ea typeface="Arial" pitchFamily="8" charset="0"/>
                <a:cs typeface="Calibri"/>
              </a:rPr>
              <a:t>anden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/>
                <a:ea typeface="Arial" pitchFamily="8" charset="0"/>
                <a:cs typeface="Calibri"/>
              </a:rPr>
              <a:t>/, Akzent II</a:t>
            </a:r>
          </a:p>
        </p:txBody>
      </p:sp>
      <p:sp>
        <p:nvSpPr>
          <p:cNvPr id="31748" name="TextBox 6"/>
          <p:cNvSpPr txBox="1">
            <a:spLocks noChangeArrowheads="1"/>
          </p:cNvSpPr>
          <p:nvPr/>
        </p:nvSpPr>
        <p:spPr bwMode="auto">
          <a:xfrm>
            <a:off x="4648200" y="1524000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H-Gipfel im /a/</a:t>
            </a:r>
          </a:p>
        </p:txBody>
      </p:sp>
      <p:sp>
        <p:nvSpPr>
          <p:cNvPr id="31749" name="TextBox 7"/>
          <p:cNvSpPr txBox="1">
            <a:spLocks noChangeArrowheads="1"/>
          </p:cNvSpPr>
          <p:nvPr/>
        </p:nvSpPr>
        <p:spPr bwMode="auto">
          <a:xfrm>
            <a:off x="4648200" y="1981200"/>
            <a:ext cx="320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H-Gipfel nach dem /a/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1"/>
            <a:ext cx="813690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Synchronisierung und Lexikalischer </a:t>
            </a:r>
            <a:r>
              <a:rPr lang="de-DE" dirty="0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Tonakzent im Schwedischen</a:t>
            </a:r>
          </a:p>
        </p:txBody>
      </p:sp>
      <p:sp>
        <p:nvSpPr>
          <p:cNvPr id="31751" name="TextBox 9"/>
          <p:cNvSpPr txBox="1">
            <a:spLocks noChangeArrowheads="1"/>
          </p:cNvSpPr>
          <p:nvPr/>
        </p:nvSpPr>
        <p:spPr bwMode="auto">
          <a:xfrm>
            <a:off x="0" y="533400"/>
            <a:ext cx="9296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Bruce (1977)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: die zeitliche Synchronisierung differenziert zwei verschiedene lexikalische Tonakzente in einigen schwedischen Varietäten</a:t>
            </a:r>
          </a:p>
        </p:txBody>
      </p:sp>
      <p:sp>
        <p:nvSpPr>
          <p:cNvPr id="31752" name="TextBox 10"/>
          <p:cNvSpPr txBox="1">
            <a:spLocks noChangeArrowheads="1"/>
          </p:cNvSpPr>
          <p:nvPr/>
        </p:nvSpPr>
        <p:spPr bwMode="auto">
          <a:xfrm>
            <a:off x="457200" y="6477000"/>
            <a:ext cx="7467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2. Ambrazaitis &amp; Bruce (2006</a:t>
            </a:r>
            <a:r>
              <a:rPr lang="de-DE" sz="1600" dirty="0">
                <a:latin typeface="Calibri" pitchFamily="-100" charset="0"/>
                <a:ea typeface="Calibri" pitchFamily="-100" charset="0"/>
                <a:cs typeface="Calibri" pitchFamily="-100" charset="0"/>
                <a:hlinkClick r:id="rId6"/>
              </a:rPr>
              <a:t>)</a:t>
            </a:r>
            <a:r>
              <a:rPr lang="de-DE" sz="16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. ambrazaitis06.lund.pdf in </a:t>
            </a:r>
            <a:r>
              <a:rPr lang="en-US" sz="16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/</a:t>
            </a:r>
            <a:r>
              <a:rPr lang="en-US" sz="1600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vdata</a:t>
            </a:r>
            <a:r>
              <a:rPr lang="en-US" sz="16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/</a:t>
            </a:r>
            <a:r>
              <a:rPr lang="en-US" sz="1600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Seminare</a:t>
            </a:r>
            <a:r>
              <a:rPr lang="en-US" sz="16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/Prosody/lit</a:t>
            </a:r>
            <a:endParaRPr lang="de-DE" sz="1600" dirty="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31753" name="TextBox 11"/>
          <p:cNvSpPr txBox="1">
            <a:spLocks noChangeArrowheads="1"/>
          </p:cNvSpPr>
          <p:nvPr/>
        </p:nvSpPr>
        <p:spPr bwMode="auto">
          <a:xfrm>
            <a:off x="457200" y="6172200"/>
            <a:ext cx="7467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1. Bruce, G. (1977) </a:t>
            </a:r>
            <a:r>
              <a:rPr lang="en-US" sz="1600" i="1">
                <a:latin typeface="Calibri" pitchFamily="-100" charset="0"/>
                <a:ea typeface="Calibri" pitchFamily="-100" charset="0"/>
                <a:cs typeface="Calibri" pitchFamily="-100" charset="0"/>
              </a:rPr>
              <a:t>Swedish Word Accents in Sentence Perspective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. Lund: Gleerup</a:t>
            </a:r>
            <a:endParaRPr lang="de-DE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pic>
        <p:nvPicPr>
          <p:cNvPr id="13" name="ac1-dimm-no5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57200" y="1676400"/>
            <a:ext cx="185738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ac2-dimm-no6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57200" y="2209800"/>
            <a:ext cx="185738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28600" y="2895600"/>
            <a:ext cx="8702675" cy="3136900"/>
            <a:chOff x="228600" y="2895600"/>
            <a:chExt cx="8702675" cy="3136900"/>
          </a:xfrm>
        </p:grpSpPr>
        <p:pic>
          <p:nvPicPr>
            <p:cNvPr id="31757" name="Picture 1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8600" y="3124200"/>
              <a:ext cx="8702675" cy="290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8" name="TextBox 2"/>
            <p:cNvSpPr txBox="1">
              <a:spLocks noChangeArrowheads="1"/>
            </p:cNvSpPr>
            <p:nvPr/>
          </p:nvSpPr>
          <p:spPr bwMode="auto">
            <a:xfrm>
              <a:off x="1295400" y="2895600"/>
              <a:ext cx="6781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Ich habe die Ente/den Geist im Nebel gesehen</a:t>
              </a:r>
              <a:r>
                <a:rPr lang="de-DE" baseline="30000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2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5400000">
              <a:off x="2438401" y="4191000"/>
              <a:ext cx="1676400" cy="3175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3124201" y="4191000"/>
              <a:ext cx="1676400" cy="3175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0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2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0"/>
            <a:ext cx="8458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Syntax: Aussagen </a:t>
            </a:r>
            <a:r>
              <a:rPr lang="de-DE" dirty="0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und Fragen in süditalienischen Varietäten</a:t>
            </a:r>
          </a:p>
        </p:txBody>
      </p:sp>
      <p:sp>
        <p:nvSpPr>
          <p:cNvPr id="32771" name="TextBox 26"/>
          <p:cNvSpPr txBox="1">
            <a:spLocks noChangeArrowheads="1"/>
          </p:cNvSpPr>
          <p:nvPr/>
        </p:nvSpPr>
        <p:spPr bwMode="auto">
          <a:xfrm>
            <a:off x="762000" y="9144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Aussage</a:t>
            </a:r>
          </a:p>
        </p:txBody>
      </p:sp>
      <p:sp>
        <p:nvSpPr>
          <p:cNvPr id="32772" name="TextBox 27"/>
          <p:cNvSpPr txBox="1">
            <a:spLocks noChangeArrowheads="1"/>
          </p:cNvSpPr>
          <p:nvPr/>
        </p:nvSpPr>
        <p:spPr bwMode="auto">
          <a:xfrm>
            <a:off x="6096000" y="9144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Frage</a:t>
            </a:r>
          </a:p>
        </p:txBody>
      </p:sp>
      <p:sp>
        <p:nvSpPr>
          <p:cNvPr id="32773" name="TextBox 7"/>
          <p:cNvSpPr txBox="1">
            <a:spLocks noChangeArrowheads="1"/>
          </p:cNvSpPr>
          <p:nvPr/>
        </p:nvSpPr>
        <p:spPr bwMode="auto">
          <a:xfrm>
            <a:off x="457200" y="6019800"/>
            <a:ext cx="838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D'Imperio, M. (2002) </a:t>
            </a:r>
            <a:r>
              <a:rPr lang="en-US" sz="1600" i="1">
                <a:latin typeface="Calibri" pitchFamily="-100" charset="0"/>
                <a:ea typeface="Calibri" pitchFamily="-100" charset="0"/>
                <a:cs typeface="Calibri" pitchFamily="-100" charset="0"/>
              </a:rPr>
              <a:t>Probus 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14, 37–69</a:t>
            </a:r>
            <a:r>
              <a:rPr lang="en-US" sz="1600" i="1">
                <a:latin typeface="Calibri" pitchFamily="-100" charset="0"/>
                <a:ea typeface="Calibri" pitchFamily="-100" charset="0"/>
                <a:cs typeface="Calibri" pitchFamily="-100" charset="0"/>
              </a:rPr>
              <a:t>. </a:t>
            </a:r>
            <a:r>
              <a:rPr lang="en-US" sz="1600" b="1">
                <a:latin typeface="Calibri" pitchFamily="-100" charset="0"/>
                <a:ea typeface="Calibri" pitchFamily="-100" charset="0"/>
                <a:cs typeface="Calibri" pitchFamily="-100" charset="0"/>
              </a:rPr>
              <a:t>dimperio02.probus.pdf 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in /vdata/Seminare/Prosody/lit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32774" name="TextBox 12"/>
          <p:cNvSpPr txBox="1">
            <a:spLocks noChangeArrowheads="1"/>
          </p:cNvSpPr>
          <p:nvPr/>
        </p:nvSpPr>
        <p:spPr bwMode="auto">
          <a:xfrm>
            <a:off x="1676400" y="4572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Der Gipfel ist in ja-nein Fragen später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</a:p>
        </p:txBody>
      </p:sp>
      <p:sp>
        <p:nvSpPr>
          <p:cNvPr id="25" name="Freeform 24"/>
          <p:cNvSpPr/>
          <p:nvPr/>
        </p:nvSpPr>
        <p:spPr>
          <a:xfrm>
            <a:off x="5981700" y="1446213"/>
            <a:ext cx="1792288" cy="803275"/>
          </a:xfrm>
          <a:custGeom>
            <a:avLst/>
            <a:gdLst>
              <a:gd name="connsiteX0" fmla="*/ 0 w 2540083"/>
              <a:gd name="connsiteY0" fmla="*/ 1126210 h 1308651"/>
              <a:gd name="connsiteX1" fmla="*/ 47478 w 2540083"/>
              <a:gd name="connsiteY1" fmla="*/ 1114340 h 1308651"/>
              <a:gd name="connsiteX2" fmla="*/ 130565 w 2540083"/>
              <a:gd name="connsiteY2" fmla="*/ 1066859 h 1308651"/>
              <a:gd name="connsiteX3" fmla="*/ 201783 w 2540083"/>
              <a:gd name="connsiteY3" fmla="*/ 995638 h 1308651"/>
              <a:gd name="connsiteX4" fmla="*/ 237391 w 2540083"/>
              <a:gd name="connsiteY4" fmla="*/ 960027 h 1308651"/>
              <a:gd name="connsiteX5" fmla="*/ 273000 w 2540083"/>
              <a:gd name="connsiteY5" fmla="*/ 924417 h 1308651"/>
              <a:gd name="connsiteX6" fmla="*/ 308608 w 2540083"/>
              <a:gd name="connsiteY6" fmla="*/ 865066 h 1308651"/>
              <a:gd name="connsiteX7" fmla="*/ 391695 w 2540083"/>
              <a:gd name="connsiteY7" fmla="*/ 781974 h 1308651"/>
              <a:gd name="connsiteX8" fmla="*/ 427304 w 2540083"/>
              <a:gd name="connsiteY8" fmla="*/ 722623 h 1308651"/>
              <a:gd name="connsiteX9" fmla="*/ 510391 w 2540083"/>
              <a:gd name="connsiteY9" fmla="*/ 651402 h 1308651"/>
              <a:gd name="connsiteX10" fmla="*/ 569738 w 2540083"/>
              <a:gd name="connsiteY10" fmla="*/ 592051 h 1308651"/>
              <a:gd name="connsiteX11" fmla="*/ 617217 w 2540083"/>
              <a:gd name="connsiteY11" fmla="*/ 532700 h 1308651"/>
              <a:gd name="connsiteX12" fmla="*/ 640956 w 2540083"/>
              <a:gd name="connsiteY12" fmla="*/ 485220 h 1308651"/>
              <a:gd name="connsiteX13" fmla="*/ 700303 w 2540083"/>
              <a:gd name="connsiteY13" fmla="*/ 425869 h 1308651"/>
              <a:gd name="connsiteX14" fmla="*/ 724042 w 2540083"/>
              <a:gd name="connsiteY14" fmla="*/ 402128 h 1308651"/>
              <a:gd name="connsiteX15" fmla="*/ 747782 w 2540083"/>
              <a:gd name="connsiteY15" fmla="*/ 378388 h 1308651"/>
              <a:gd name="connsiteX16" fmla="*/ 878347 w 2540083"/>
              <a:gd name="connsiteY16" fmla="*/ 235946 h 1308651"/>
              <a:gd name="connsiteX17" fmla="*/ 913955 w 2540083"/>
              <a:gd name="connsiteY17" fmla="*/ 200335 h 1308651"/>
              <a:gd name="connsiteX18" fmla="*/ 961433 w 2540083"/>
              <a:gd name="connsiteY18" fmla="*/ 176595 h 1308651"/>
              <a:gd name="connsiteX19" fmla="*/ 1080129 w 2540083"/>
              <a:gd name="connsiteY19" fmla="*/ 93504 h 1308651"/>
              <a:gd name="connsiteX20" fmla="*/ 1163216 w 2540083"/>
              <a:gd name="connsiteY20" fmla="*/ 46023 h 1308651"/>
              <a:gd name="connsiteX21" fmla="*/ 1234433 w 2540083"/>
              <a:gd name="connsiteY21" fmla="*/ 10412 h 1308651"/>
              <a:gd name="connsiteX22" fmla="*/ 1448085 w 2540083"/>
              <a:gd name="connsiteY22" fmla="*/ 34153 h 1308651"/>
              <a:gd name="connsiteX23" fmla="*/ 1483693 w 2540083"/>
              <a:gd name="connsiteY23" fmla="*/ 57893 h 1308651"/>
              <a:gd name="connsiteX24" fmla="*/ 1531171 w 2540083"/>
              <a:gd name="connsiteY24" fmla="*/ 129114 h 1308651"/>
              <a:gd name="connsiteX25" fmla="*/ 1554911 w 2540083"/>
              <a:gd name="connsiteY25" fmla="*/ 164725 h 1308651"/>
              <a:gd name="connsiteX26" fmla="*/ 1602389 w 2540083"/>
              <a:gd name="connsiteY26" fmla="*/ 295297 h 1308651"/>
              <a:gd name="connsiteX27" fmla="*/ 1614258 w 2540083"/>
              <a:gd name="connsiteY27" fmla="*/ 330907 h 1308651"/>
              <a:gd name="connsiteX28" fmla="*/ 1626128 w 2540083"/>
              <a:gd name="connsiteY28" fmla="*/ 366518 h 1308651"/>
              <a:gd name="connsiteX29" fmla="*/ 1649867 w 2540083"/>
              <a:gd name="connsiteY29" fmla="*/ 461479 h 1308651"/>
              <a:gd name="connsiteX30" fmla="*/ 1673606 w 2540083"/>
              <a:gd name="connsiteY30" fmla="*/ 568311 h 1308651"/>
              <a:gd name="connsiteX31" fmla="*/ 1685476 w 2540083"/>
              <a:gd name="connsiteY31" fmla="*/ 615792 h 1308651"/>
              <a:gd name="connsiteX32" fmla="*/ 1732954 w 2540083"/>
              <a:gd name="connsiteY32" fmla="*/ 687013 h 1308651"/>
              <a:gd name="connsiteX33" fmla="*/ 1756693 w 2540083"/>
              <a:gd name="connsiteY33" fmla="*/ 722623 h 1308651"/>
              <a:gd name="connsiteX34" fmla="*/ 1792301 w 2540083"/>
              <a:gd name="connsiteY34" fmla="*/ 817585 h 1308651"/>
              <a:gd name="connsiteX35" fmla="*/ 1851649 w 2540083"/>
              <a:gd name="connsiteY35" fmla="*/ 924417 h 1308651"/>
              <a:gd name="connsiteX36" fmla="*/ 1934736 w 2540083"/>
              <a:gd name="connsiteY36" fmla="*/ 995638 h 1308651"/>
              <a:gd name="connsiteX37" fmla="*/ 1994084 w 2540083"/>
              <a:gd name="connsiteY37" fmla="*/ 1078729 h 1308651"/>
              <a:gd name="connsiteX38" fmla="*/ 2112779 w 2540083"/>
              <a:gd name="connsiteY38" fmla="*/ 1149950 h 1308651"/>
              <a:gd name="connsiteX39" fmla="*/ 2148388 w 2540083"/>
              <a:gd name="connsiteY39" fmla="*/ 1161820 h 1308651"/>
              <a:gd name="connsiteX40" fmla="*/ 2183996 w 2540083"/>
              <a:gd name="connsiteY40" fmla="*/ 1185561 h 1308651"/>
              <a:gd name="connsiteX41" fmla="*/ 2255214 w 2540083"/>
              <a:gd name="connsiteY41" fmla="*/ 1209301 h 1308651"/>
              <a:gd name="connsiteX42" fmla="*/ 2290822 w 2540083"/>
              <a:gd name="connsiteY42" fmla="*/ 1221171 h 1308651"/>
              <a:gd name="connsiteX43" fmla="*/ 2397648 w 2540083"/>
              <a:gd name="connsiteY43" fmla="*/ 1256782 h 1308651"/>
              <a:gd name="connsiteX44" fmla="*/ 2433257 w 2540083"/>
              <a:gd name="connsiteY44" fmla="*/ 1268652 h 1308651"/>
              <a:gd name="connsiteX45" fmla="*/ 2480735 w 2540083"/>
              <a:gd name="connsiteY45" fmla="*/ 1280522 h 1308651"/>
              <a:gd name="connsiteX46" fmla="*/ 2540083 w 2540083"/>
              <a:gd name="connsiteY46" fmla="*/ 1304262 h 130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540083" h="1308651">
                <a:moveTo>
                  <a:pt x="0" y="1126210"/>
                </a:moveTo>
                <a:cubicBezTo>
                  <a:pt x="15826" y="1122253"/>
                  <a:pt x="32204" y="1120068"/>
                  <a:pt x="47478" y="1114340"/>
                </a:cubicBezTo>
                <a:cubicBezTo>
                  <a:pt x="66067" y="1107369"/>
                  <a:pt x="113812" y="1081751"/>
                  <a:pt x="130565" y="1066859"/>
                </a:cubicBezTo>
                <a:cubicBezTo>
                  <a:pt x="155657" y="1044554"/>
                  <a:pt x="178044" y="1019378"/>
                  <a:pt x="201783" y="995638"/>
                </a:cubicBezTo>
                <a:lnTo>
                  <a:pt x="237391" y="960027"/>
                </a:lnTo>
                <a:cubicBezTo>
                  <a:pt x="249260" y="948157"/>
                  <a:pt x="264364" y="938812"/>
                  <a:pt x="273000" y="924417"/>
                </a:cubicBezTo>
                <a:cubicBezTo>
                  <a:pt x="284869" y="904633"/>
                  <a:pt x="293839" y="882790"/>
                  <a:pt x="308608" y="865066"/>
                </a:cubicBezTo>
                <a:cubicBezTo>
                  <a:pt x="333682" y="834975"/>
                  <a:pt x="371544" y="815561"/>
                  <a:pt x="391695" y="781974"/>
                </a:cubicBezTo>
                <a:cubicBezTo>
                  <a:pt x="403565" y="762190"/>
                  <a:pt x="413462" y="741080"/>
                  <a:pt x="427304" y="722623"/>
                </a:cubicBezTo>
                <a:cubicBezTo>
                  <a:pt x="455854" y="684554"/>
                  <a:pt x="474287" y="683496"/>
                  <a:pt x="510391" y="651402"/>
                </a:cubicBezTo>
                <a:cubicBezTo>
                  <a:pt x="531301" y="632814"/>
                  <a:pt x="551315" y="613107"/>
                  <a:pt x="569738" y="592051"/>
                </a:cubicBezTo>
                <a:cubicBezTo>
                  <a:pt x="674538" y="472273"/>
                  <a:pt x="524668" y="625252"/>
                  <a:pt x="617217" y="532700"/>
                </a:cubicBezTo>
                <a:cubicBezTo>
                  <a:pt x="625130" y="516873"/>
                  <a:pt x="630093" y="499188"/>
                  <a:pt x="640956" y="485220"/>
                </a:cubicBezTo>
                <a:cubicBezTo>
                  <a:pt x="658132" y="463136"/>
                  <a:pt x="680521" y="445653"/>
                  <a:pt x="700303" y="425869"/>
                </a:cubicBezTo>
                <a:lnTo>
                  <a:pt x="724042" y="402128"/>
                </a:lnTo>
                <a:cubicBezTo>
                  <a:pt x="731955" y="394215"/>
                  <a:pt x="741068" y="387341"/>
                  <a:pt x="747782" y="378388"/>
                </a:cubicBezTo>
                <a:cubicBezTo>
                  <a:pt x="810249" y="295093"/>
                  <a:pt x="769398" y="344901"/>
                  <a:pt x="878347" y="235946"/>
                </a:cubicBezTo>
                <a:cubicBezTo>
                  <a:pt x="890217" y="224076"/>
                  <a:pt x="898941" y="207842"/>
                  <a:pt x="913955" y="200335"/>
                </a:cubicBezTo>
                <a:lnTo>
                  <a:pt x="961433" y="176595"/>
                </a:lnTo>
                <a:cubicBezTo>
                  <a:pt x="1035847" y="102178"/>
                  <a:pt x="994805" y="127635"/>
                  <a:pt x="1080129" y="93504"/>
                </a:cubicBezTo>
                <a:cubicBezTo>
                  <a:pt x="1126260" y="47369"/>
                  <a:pt x="1079529" y="87869"/>
                  <a:pt x="1163216" y="46023"/>
                </a:cubicBezTo>
                <a:cubicBezTo>
                  <a:pt x="1255255" y="0"/>
                  <a:pt x="1144927" y="40248"/>
                  <a:pt x="1234433" y="10412"/>
                </a:cubicBezTo>
                <a:cubicBezTo>
                  <a:pt x="1256697" y="11896"/>
                  <a:pt x="1391445" y="5831"/>
                  <a:pt x="1448085" y="34153"/>
                </a:cubicBezTo>
                <a:cubicBezTo>
                  <a:pt x="1460844" y="40533"/>
                  <a:pt x="1471824" y="49980"/>
                  <a:pt x="1483693" y="57893"/>
                </a:cubicBezTo>
                <a:lnTo>
                  <a:pt x="1531171" y="129114"/>
                </a:lnTo>
                <a:cubicBezTo>
                  <a:pt x="1539084" y="140984"/>
                  <a:pt x="1549613" y="151479"/>
                  <a:pt x="1554911" y="164725"/>
                </a:cubicBezTo>
                <a:cubicBezTo>
                  <a:pt x="1587942" y="247307"/>
                  <a:pt x="1571914" y="203866"/>
                  <a:pt x="1602389" y="295297"/>
                </a:cubicBezTo>
                <a:lnTo>
                  <a:pt x="1614258" y="330907"/>
                </a:lnTo>
                <a:cubicBezTo>
                  <a:pt x="1618215" y="342777"/>
                  <a:pt x="1623674" y="354249"/>
                  <a:pt x="1626128" y="366518"/>
                </a:cubicBezTo>
                <a:cubicBezTo>
                  <a:pt x="1640451" y="438138"/>
                  <a:pt x="1631617" y="406729"/>
                  <a:pt x="1649867" y="461479"/>
                </a:cubicBezTo>
                <a:cubicBezTo>
                  <a:pt x="1671286" y="590003"/>
                  <a:pt x="1650230" y="486493"/>
                  <a:pt x="1673606" y="568311"/>
                </a:cubicBezTo>
                <a:cubicBezTo>
                  <a:pt x="1678088" y="583997"/>
                  <a:pt x="1678180" y="601200"/>
                  <a:pt x="1685476" y="615792"/>
                </a:cubicBezTo>
                <a:cubicBezTo>
                  <a:pt x="1698235" y="641312"/>
                  <a:pt x="1717128" y="663273"/>
                  <a:pt x="1732954" y="687013"/>
                </a:cubicBezTo>
                <a:lnTo>
                  <a:pt x="1756693" y="722623"/>
                </a:lnTo>
                <a:cubicBezTo>
                  <a:pt x="1779591" y="837125"/>
                  <a:pt x="1751551" y="736081"/>
                  <a:pt x="1792301" y="817585"/>
                </a:cubicBezTo>
                <a:cubicBezTo>
                  <a:pt x="1815587" y="864158"/>
                  <a:pt x="1791774" y="879509"/>
                  <a:pt x="1851649" y="924417"/>
                </a:cubicBezTo>
                <a:cubicBezTo>
                  <a:pt x="1886580" y="950616"/>
                  <a:pt x="1907181" y="962570"/>
                  <a:pt x="1934736" y="995638"/>
                </a:cubicBezTo>
                <a:cubicBezTo>
                  <a:pt x="1957421" y="1022862"/>
                  <a:pt x="1966595" y="1054293"/>
                  <a:pt x="1994084" y="1078729"/>
                </a:cubicBezTo>
                <a:cubicBezTo>
                  <a:pt x="2020272" y="1102009"/>
                  <a:pt x="2076838" y="1134546"/>
                  <a:pt x="2112779" y="1149950"/>
                </a:cubicBezTo>
                <a:cubicBezTo>
                  <a:pt x="2124279" y="1154879"/>
                  <a:pt x="2136518" y="1157863"/>
                  <a:pt x="2148388" y="1161820"/>
                </a:cubicBezTo>
                <a:cubicBezTo>
                  <a:pt x="2160257" y="1169734"/>
                  <a:pt x="2170960" y="1179767"/>
                  <a:pt x="2183996" y="1185561"/>
                </a:cubicBezTo>
                <a:cubicBezTo>
                  <a:pt x="2206863" y="1195725"/>
                  <a:pt x="2231475" y="1201388"/>
                  <a:pt x="2255214" y="1209301"/>
                </a:cubicBezTo>
                <a:lnTo>
                  <a:pt x="2290822" y="1221171"/>
                </a:lnTo>
                <a:lnTo>
                  <a:pt x="2397648" y="1256782"/>
                </a:lnTo>
                <a:cubicBezTo>
                  <a:pt x="2409518" y="1260739"/>
                  <a:pt x="2421119" y="1265617"/>
                  <a:pt x="2433257" y="1268652"/>
                </a:cubicBezTo>
                <a:lnTo>
                  <a:pt x="2480735" y="1280522"/>
                </a:lnTo>
                <a:cubicBezTo>
                  <a:pt x="2522928" y="1308651"/>
                  <a:pt x="2502078" y="1304262"/>
                  <a:pt x="2540083" y="1304262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5448300" y="1865313"/>
            <a:ext cx="1144587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982494" y="1866106"/>
            <a:ext cx="11430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381000" y="1447800"/>
            <a:ext cx="1792288" cy="803275"/>
          </a:xfrm>
          <a:custGeom>
            <a:avLst/>
            <a:gdLst>
              <a:gd name="connsiteX0" fmla="*/ 0 w 2540083"/>
              <a:gd name="connsiteY0" fmla="*/ 1126210 h 1308651"/>
              <a:gd name="connsiteX1" fmla="*/ 47478 w 2540083"/>
              <a:gd name="connsiteY1" fmla="*/ 1114340 h 1308651"/>
              <a:gd name="connsiteX2" fmla="*/ 130565 w 2540083"/>
              <a:gd name="connsiteY2" fmla="*/ 1066859 h 1308651"/>
              <a:gd name="connsiteX3" fmla="*/ 201783 w 2540083"/>
              <a:gd name="connsiteY3" fmla="*/ 995638 h 1308651"/>
              <a:gd name="connsiteX4" fmla="*/ 237391 w 2540083"/>
              <a:gd name="connsiteY4" fmla="*/ 960027 h 1308651"/>
              <a:gd name="connsiteX5" fmla="*/ 273000 w 2540083"/>
              <a:gd name="connsiteY5" fmla="*/ 924417 h 1308651"/>
              <a:gd name="connsiteX6" fmla="*/ 308608 w 2540083"/>
              <a:gd name="connsiteY6" fmla="*/ 865066 h 1308651"/>
              <a:gd name="connsiteX7" fmla="*/ 391695 w 2540083"/>
              <a:gd name="connsiteY7" fmla="*/ 781974 h 1308651"/>
              <a:gd name="connsiteX8" fmla="*/ 427304 w 2540083"/>
              <a:gd name="connsiteY8" fmla="*/ 722623 h 1308651"/>
              <a:gd name="connsiteX9" fmla="*/ 510391 w 2540083"/>
              <a:gd name="connsiteY9" fmla="*/ 651402 h 1308651"/>
              <a:gd name="connsiteX10" fmla="*/ 569738 w 2540083"/>
              <a:gd name="connsiteY10" fmla="*/ 592051 h 1308651"/>
              <a:gd name="connsiteX11" fmla="*/ 617217 w 2540083"/>
              <a:gd name="connsiteY11" fmla="*/ 532700 h 1308651"/>
              <a:gd name="connsiteX12" fmla="*/ 640956 w 2540083"/>
              <a:gd name="connsiteY12" fmla="*/ 485220 h 1308651"/>
              <a:gd name="connsiteX13" fmla="*/ 700303 w 2540083"/>
              <a:gd name="connsiteY13" fmla="*/ 425869 h 1308651"/>
              <a:gd name="connsiteX14" fmla="*/ 724042 w 2540083"/>
              <a:gd name="connsiteY14" fmla="*/ 402128 h 1308651"/>
              <a:gd name="connsiteX15" fmla="*/ 747782 w 2540083"/>
              <a:gd name="connsiteY15" fmla="*/ 378388 h 1308651"/>
              <a:gd name="connsiteX16" fmla="*/ 878347 w 2540083"/>
              <a:gd name="connsiteY16" fmla="*/ 235946 h 1308651"/>
              <a:gd name="connsiteX17" fmla="*/ 913955 w 2540083"/>
              <a:gd name="connsiteY17" fmla="*/ 200335 h 1308651"/>
              <a:gd name="connsiteX18" fmla="*/ 961433 w 2540083"/>
              <a:gd name="connsiteY18" fmla="*/ 176595 h 1308651"/>
              <a:gd name="connsiteX19" fmla="*/ 1080129 w 2540083"/>
              <a:gd name="connsiteY19" fmla="*/ 93504 h 1308651"/>
              <a:gd name="connsiteX20" fmla="*/ 1163216 w 2540083"/>
              <a:gd name="connsiteY20" fmla="*/ 46023 h 1308651"/>
              <a:gd name="connsiteX21" fmla="*/ 1234433 w 2540083"/>
              <a:gd name="connsiteY21" fmla="*/ 10412 h 1308651"/>
              <a:gd name="connsiteX22" fmla="*/ 1448085 w 2540083"/>
              <a:gd name="connsiteY22" fmla="*/ 34153 h 1308651"/>
              <a:gd name="connsiteX23" fmla="*/ 1483693 w 2540083"/>
              <a:gd name="connsiteY23" fmla="*/ 57893 h 1308651"/>
              <a:gd name="connsiteX24" fmla="*/ 1531171 w 2540083"/>
              <a:gd name="connsiteY24" fmla="*/ 129114 h 1308651"/>
              <a:gd name="connsiteX25" fmla="*/ 1554911 w 2540083"/>
              <a:gd name="connsiteY25" fmla="*/ 164725 h 1308651"/>
              <a:gd name="connsiteX26" fmla="*/ 1602389 w 2540083"/>
              <a:gd name="connsiteY26" fmla="*/ 295297 h 1308651"/>
              <a:gd name="connsiteX27" fmla="*/ 1614258 w 2540083"/>
              <a:gd name="connsiteY27" fmla="*/ 330907 h 1308651"/>
              <a:gd name="connsiteX28" fmla="*/ 1626128 w 2540083"/>
              <a:gd name="connsiteY28" fmla="*/ 366518 h 1308651"/>
              <a:gd name="connsiteX29" fmla="*/ 1649867 w 2540083"/>
              <a:gd name="connsiteY29" fmla="*/ 461479 h 1308651"/>
              <a:gd name="connsiteX30" fmla="*/ 1673606 w 2540083"/>
              <a:gd name="connsiteY30" fmla="*/ 568311 h 1308651"/>
              <a:gd name="connsiteX31" fmla="*/ 1685476 w 2540083"/>
              <a:gd name="connsiteY31" fmla="*/ 615792 h 1308651"/>
              <a:gd name="connsiteX32" fmla="*/ 1732954 w 2540083"/>
              <a:gd name="connsiteY32" fmla="*/ 687013 h 1308651"/>
              <a:gd name="connsiteX33" fmla="*/ 1756693 w 2540083"/>
              <a:gd name="connsiteY33" fmla="*/ 722623 h 1308651"/>
              <a:gd name="connsiteX34" fmla="*/ 1792301 w 2540083"/>
              <a:gd name="connsiteY34" fmla="*/ 817585 h 1308651"/>
              <a:gd name="connsiteX35" fmla="*/ 1851649 w 2540083"/>
              <a:gd name="connsiteY35" fmla="*/ 924417 h 1308651"/>
              <a:gd name="connsiteX36" fmla="*/ 1934736 w 2540083"/>
              <a:gd name="connsiteY36" fmla="*/ 995638 h 1308651"/>
              <a:gd name="connsiteX37" fmla="*/ 1994084 w 2540083"/>
              <a:gd name="connsiteY37" fmla="*/ 1078729 h 1308651"/>
              <a:gd name="connsiteX38" fmla="*/ 2112779 w 2540083"/>
              <a:gd name="connsiteY38" fmla="*/ 1149950 h 1308651"/>
              <a:gd name="connsiteX39" fmla="*/ 2148388 w 2540083"/>
              <a:gd name="connsiteY39" fmla="*/ 1161820 h 1308651"/>
              <a:gd name="connsiteX40" fmla="*/ 2183996 w 2540083"/>
              <a:gd name="connsiteY40" fmla="*/ 1185561 h 1308651"/>
              <a:gd name="connsiteX41" fmla="*/ 2255214 w 2540083"/>
              <a:gd name="connsiteY41" fmla="*/ 1209301 h 1308651"/>
              <a:gd name="connsiteX42" fmla="*/ 2290822 w 2540083"/>
              <a:gd name="connsiteY42" fmla="*/ 1221171 h 1308651"/>
              <a:gd name="connsiteX43" fmla="*/ 2397648 w 2540083"/>
              <a:gd name="connsiteY43" fmla="*/ 1256782 h 1308651"/>
              <a:gd name="connsiteX44" fmla="*/ 2433257 w 2540083"/>
              <a:gd name="connsiteY44" fmla="*/ 1268652 h 1308651"/>
              <a:gd name="connsiteX45" fmla="*/ 2480735 w 2540083"/>
              <a:gd name="connsiteY45" fmla="*/ 1280522 h 1308651"/>
              <a:gd name="connsiteX46" fmla="*/ 2540083 w 2540083"/>
              <a:gd name="connsiteY46" fmla="*/ 1304262 h 130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540083" h="1308651">
                <a:moveTo>
                  <a:pt x="0" y="1126210"/>
                </a:moveTo>
                <a:cubicBezTo>
                  <a:pt x="15826" y="1122253"/>
                  <a:pt x="32204" y="1120068"/>
                  <a:pt x="47478" y="1114340"/>
                </a:cubicBezTo>
                <a:cubicBezTo>
                  <a:pt x="66067" y="1107369"/>
                  <a:pt x="113812" y="1081751"/>
                  <a:pt x="130565" y="1066859"/>
                </a:cubicBezTo>
                <a:cubicBezTo>
                  <a:pt x="155657" y="1044554"/>
                  <a:pt x="178044" y="1019378"/>
                  <a:pt x="201783" y="995638"/>
                </a:cubicBezTo>
                <a:lnTo>
                  <a:pt x="237391" y="960027"/>
                </a:lnTo>
                <a:cubicBezTo>
                  <a:pt x="249260" y="948157"/>
                  <a:pt x="264364" y="938812"/>
                  <a:pt x="273000" y="924417"/>
                </a:cubicBezTo>
                <a:cubicBezTo>
                  <a:pt x="284869" y="904633"/>
                  <a:pt x="293839" y="882790"/>
                  <a:pt x="308608" y="865066"/>
                </a:cubicBezTo>
                <a:cubicBezTo>
                  <a:pt x="333682" y="834975"/>
                  <a:pt x="371544" y="815561"/>
                  <a:pt x="391695" y="781974"/>
                </a:cubicBezTo>
                <a:cubicBezTo>
                  <a:pt x="403565" y="762190"/>
                  <a:pt x="413462" y="741080"/>
                  <a:pt x="427304" y="722623"/>
                </a:cubicBezTo>
                <a:cubicBezTo>
                  <a:pt x="455854" y="684554"/>
                  <a:pt x="474287" y="683496"/>
                  <a:pt x="510391" y="651402"/>
                </a:cubicBezTo>
                <a:cubicBezTo>
                  <a:pt x="531301" y="632814"/>
                  <a:pt x="551315" y="613107"/>
                  <a:pt x="569738" y="592051"/>
                </a:cubicBezTo>
                <a:cubicBezTo>
                  <a:pt x="674538" y="472273"/>
                  <a:pt x="524668" y="625252"/>
                  <a:pt x="617217" y="532700"/>
                </a:cubicBezTo>
                <a:cubicBezTo>
                  <a:pt x="625130" y="516873"/>
                  <a:pt x="630093" y="499188"/>
                  <a:pt x="640956" y="485220"/>
                </a:cubicBezTo>
                <a:cubicBezTo>
                  <a:pt x="658132" y="463136"/>
                  <a:pt x="680521" y="445653"/>
                  <a:pt x="700303" y="425869"/>
                </a:cubicBezTo>
                <a:lnTo>
                  <a:pt x="724042" y="402128"/>
                </a:lnTo>
                <a:cubicBezTo>
                  <a:pt x="731955" y="394215"/>
                  <a:pt x="741068" y="387341"/>
                  <a:pt x="747782" y="378388"/>
                </a:cubicBezTo>
                <a:cubicBezTo>
                  <a:pt x="810249" y="295093"/>
                  <a:pt x="769398" y="344901"/>
                  <a:pt x="878347" y="235946"/>
                </a:cubicBezTo>
                <a:cubicBezTo>
                  <a:pt x="890217" y="224076"/>
                  <a:pt x="898941" y="207842"/>
                  <a:pt x="913955" y="200335"/>
                </a:cubicBezTo>
                <a:lnTo>
                  <a:pt x="961433" y="176595"/>
                </a:lnTo>
                <a:cubicBezTo>
                  <a:pt x="1035847" y="102178"/>
                  <a:pt x="994805" y="127635"/>
                  <a:pt x="1080129" y="93504"/>
                </a:cubicBezTo>
                <a:cubicBezTo>
                  <a:pt x="1126260" y="47369"/>
                  <a:pt x="1079529" y="87869"/>
                  <a:pt x="1163216" y="46023"/>
                </a:cubicBezTo>
                <a:cubicBezTo>
                  <a:pt x="1255255" y="0"/>
                  <a:pt x="1144927" y="40248"/>
                  <a:pt x="1234433" y="10412"/>
                </a:cubicBezTo>
                <a:cubicBezTo>
                  <a:pt x="1256697" y="11896"/>
                  <a:pt x="1391445" y="5831"/>
                  <a:pt x="1448085" y="34153"/>
                </a:cubicBezTo>
                <a:cubicBezTo>
                  <a:pt x="1460844" y="40533"/>
                  <a:pt x="1471824" y="49980"/>
                  <a:pt x="1483693" y="57893"/>
                </a:cubicBezTo>
                <a:lnTo>
                  <a:pt x="1531171" y="129114"/>
                </a:lnTo>
                <a:cubicBezTo>
                  <a:pt x="1539084" y="140984"/>
                  <a:pt x="1549613" y="151479"/>
                  <a:pt x="1554911" y="164725"/>
                </a:cubicBezTo>
                <a:cubicBezTo>
                  <a:pt x="1587942" y="247307"/>
                  <a:pt x="1571914" y="203866"/>
                  <a:pt x="1602389" y="295297"/>
                </a:cubicBezTo>
                <a:lnTo>
                  <a:pt x="1614258" y="330907"/>
                </a:lnTo>
                <a:cubicBezTo>
                  <a:pt x="1618215" y="342777"/>
                  <a:pt x="1623674" y="354249"/>
                  <a:pt x="1626128" y="366518"/>
                </a:cubicBezTo>
                <a:cubicBezTo>
                  <a:pt x="1640451" y="438138"/>
                  <a:pt x="1631617" y="406729"/>
                  <a:pt x="1649867" y="461479"/>
                </a:cubicBezTo>
                <a:cubicBezTo>
                  <a:pt x="1671286" y="590003"/>
                  <a:pt x="1650230" y="486493"/>
                  <a:pt x="1673606" y="568311"/>
                </a:cubicBezTo>
                <a:cubicBezTo>
                  <a:pt x="1678088" y="583997"/>
                  <a:pt x="1678180" y="601200"/>
                  <a:pt x="1685476" y="615792"/>
                </a:cubicBezTo>
                <a:cubicBezTo>
                  <a:pt x="1698235" y="641312"/>
                  <a:pt x="1717128" y="663273"/>
                  <a:pt x="1732954" y="687013"/>
                </a:cubicBezTo>
                <a:lnTo>
                  <a:pt x="1756693" y="722623"/>
                </a:lnTo>
                <a:cubicBezTo>
                  <a:pt x="1779591" y="837125"/>
                  <a:pt x="1751551" y="736081"/>
                  <a:pt x="1792301" y="817585"/>
                </a:cubicBezTo>
                <a:cubicBezTo>
                  <a:pt x="1815587" y="864158"/>
                  <a:pt x="1791774" y="879509"/>
                  <a:pt x="1851649" y="924417"/>
                </a:cubicBezTo>
                <a:cubicBezTo>
                  <a:pt x="1886580" y="950616"/>
                  <a:pt x="1907181" y="962570"/>
                  <a:pt x="1934736" y="995638"/>
                </a:cubicBezTo>
                <a:cubicBezTo>
                  <a:pt x="1957421" y="1022862"/>
                  <a:pt x="1966595" y="1054293"/>
                  <a:pt x="1994084" y="1078729"/>
                </a:cubicBezTo>
                <a:cubicBezTo>
                  <a:pt x="2020272" y="1102009"/>
                  <a:pt x="2076838" y="1134546"/>
                  <a:pt x="2112779" y="1149950"/>
                </a:cubicBezTo>
                <a:cubicBezTo>
                  <a:pt x="2124279" y="1154879"/>
                  <a:pt x="2136518" y="1157863"/>
                  <a:pt x="2148388" y="1161820"/>
                </a:cubicBezTo>
                <a:cubicBezTo>
                  <a:pt x="2160257" y="1169734"/>
                  <a:pt x="2170960" y="1179767"/>
                  <a:pt x="2183996" y="1185561"/>
                </a:cubicBezTo>
                <a:cubicBezTo>
                  <a:pt x="2206863" y="1195725"/>
                  <a:pt x="2231475" y="1201388"/>
                  <a:pt x="2255214" y="1209301"/>
                </a:cubicBezTo>
                <a:lnTo>
                  <a:pt x="2290822" y="1221171"/>
                </a:lnTo>
                <a:lnTo>
                  <a:pt x="2397648" y="1256782"/>
                </a:lnTo>
                <a:cubicBezTo>
                  <a:pt x="2409518" y="1260739"/>
                  <a:pt x="2421119" y="1265617"/>
                  <a:pt x="2433257" y="1268652"/>
                </a:cubicBezTo>
                <a:lnTo>
                  <a:pt x="2480735" y="1280522"/>
                </a:lnTo>
                <a:cubicBezTo>
                  <a:pt x="2522928" y="1308651"/>
                  <a:pt x="2502078" y="1304262"/>
                  <a:pt x="2540083" y="1304262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381000" y="1866900"/>
            <a:ext cx="1144588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953294" y="1866106"/>
            <a:ext cx="11430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782" name="Picture 4" descr="D:\PILAR\ENTONACIÓ\ESF Workshop LISBOA 2004\Sound files languages\Italian\vedrai-mamma-question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02175" y="2895600"/>
            <a:ext cx="4518025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3" name="Picture 5" descr="D:\PILAR\ENTONACIÓ\ESF Workshop LISBOA 2004\Sound files languages\Italian\vedrai-mamma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2971800"/>
            <a:ext cx="42672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6" name="TextBox 5"/>
          <p:cNvSpPr txBox="1">
            <a:spLocks noChangeArrowheads="1"/>
          </p:cNvSpPr>
          <p:nvPr/>
        </p:nvSpPr>
        <p:spPr bwMode="auto">
          <a:xfrm>
            <a:off x="304800" y="2514600"/>
            <a:ext cx="441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Du siehst morgen Deine Mama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 rot="5400000">
            <a:off x="1296194" y="5028406"/>
            <a:ext cx="9144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 rot="5400000">
            <a:off x="1677194" y="5028406"/>
            <a:ext cx="9144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 rot="5400000">
            <a:off x="5868194" y="4876006"/>
            <a:ext cx="9144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rot="5400000">
            <a:off x="6211094" y="4837906"/>
            <a:ext cx="8382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791" name="TextBox 23"/>
          <p:cNvSpPr txBox="1">
            <a:spLocks noChangeArrowheads="1"/>
          </p:cNvSpPr>
          <p:nvPr/>
        </p:nvSpPr>
        <p:spPr bwMode="auto">
          <a:xfrm>
            <a:off x="1752600" y="47244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</a:p>
        </p:txBody>
      </p:sp>
      <p:sp>
        <p:nvSpPr>
          <p:cNvPr id="32792" name="TextBox 24"/>
          <p:cNvSpPr txBox="1">
            <a:spLocks noChangeArrowheads="1"/>
          </p:cNvSpPr>
          <p:nvPr/>
        </p:nvSpPr>
        <p:spPr bwMode="auto">
          <a:xfrm>
            <a:off x="6324600" y="46482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</a:p>
        </p:txBody>
      </p:sp>
      <p:sp>
        <p:nvSpPr>
          <p:cNvPr id="32793" name="TextBox 25"/>
          <p:cNvSpPr txBox="1">
            <a:spLocks noChangeArrowheads="1"/>
          </p:cNvSpPr>
          <p:nvPr/>
        </p:nvSpPr>
        <p:spPr bwMode="auto">
          <a:xfrm>
            <a:off x="2590800" y="20574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vedrai m</a:t>
            </a: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ma domani</a:t>
            </a:r>
          </a:p>
        </p:txBody>
      </p:sp>
      <p:sp>
        <p:nvSpPr>
          <p:cNvPr id="32794" name="TextBox 5"/>
          <p:cNvSpPr txBox="1">
            <a:spLocks noChangeArrowheads="1"/>
          </p:cNvSpPr>
          <p:nvPr/>
        </p:nvSpPr>
        <p:spPr bwMode="auto">
          <a:xfrm>
            <a:off x="4572000" y="2514600"/>
            <a:ext cx="441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Du siehst morgen Deine Mama?</a:t>
            </a:r>
          </a:p>
        </p:txBody>
      </p:sp>
      <p:pic>
        <p:nvPicPr>
          <p:cNvPr id="31" name="AE8326A8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A4D21A0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0892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7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4"/>
          <p:cNvSpPr txBox="1">
            <a:spLocks noChangeArrowheads="1"/>
          </p:cNvSpPr>
          <p:nvPr/>
        </p:nvSpPr>
        <p:spPr bwMode="auto">
          <a:xfrm>
            <a:off x="0" y="2133600"/>
            <a:ext cx="2355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Jejo</a:t>
            </a:r>
            <a:r>
              <a:rPr lang="en-US">
                <a:latin typeface="Calibri" pitchFamily="-100" charset="0"/>
                <a:ea typeface="Calibri" pitchFamily="-100" charset="0"/>
                <a:cs typeface="Calibri" pitchFamily="-100" charset="0"/>
              </a:rPr>
              <a:t> zovut</a:t>
            </a:r>
            <a:r>
              <a:rPr lang="en-US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  <a:r>
              <a:rPr lang="en-US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Jel</a:t>
            </a:r>
            <a:r>
              <a:rPr lang="en-US" baseline="30000" dirty="0" err="1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j</a:t>
            </a:r>
            <a:r>
              <a:rPr lang="en-US" dirty="0" err="1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e</a:t>
            </a:r>
            <a:r>
              <a:rPr lang="en-US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na</a:t>
            </a:r>
            <a:endParaRPr lang="de-DE" dirty="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33795" name="TextBox 5"/>
          <p:cNvSpPr txBox="1">
            <a:spLocks noChangeArrowheads="1"/>
          </p:cNvSpPr>
          <p:nvPr/>
        </p:nvSpPr>
        <p:spPr bwMode="auto">
          <a:xfrm>
            <a:off x="0" y="2514600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-100" charset="0"/>
                <a:ea typeface="Calibri" pitchFamily="-100" charset="0"/>
                <a:cs typeface="Calibri" pitchFamily="-100" charset="0"/>
              </a:rPr>
              <a:t>/jijo zavut jil</a:t>
            </a:r>
            <a:r>
              <a:rPr lang="en-US" baseline="30000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j</a:t>
            </a:r>
            <a:r>
              <a:rPr lang="en-US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e</a:t>
            </a:r>
            <a:r>
              <a:rPr lang="en-US">
                <a:latin typeface="Calibri" pitchFamily="-100" charset="0"/>
                <a:ea typeface="Calibri" pitchFamily="-100" charset="0"/>
                <a:cs typeface="Calibri" pitchFamily="-100" charset="0"/>
              </a:rPr>
              <a:t>na/ </a:t>
            </a:r>
          </a:p>
        </p:txBody>
      </p:sp>
      <p:sp>
        <p:nvSpPr>
          <p:cNvPr id="33796" name="TextBox 6"/>
          <p:cNvSpPr txBox="1">
            <a:spLocks noChangeArrowheads="1"/>
          </p:cNvSpPr>
          <p:nvPr/>
        </p:nvSpPr>
        <p:spPr bwMode="auto">
          <a:xfrm>
            <a:off x="0" y="29718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Ihr Name ist Helena</a:t>
            </a:r>
          </a:p>
        </p:txBody>
      </p:sp>
      <p:pic>
        <p:nvPicPr>
          <p:cNvPr id="33801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3810000"/>
            <a:ext cx="60198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67000" y="1676400"/>
            <a:ext cx="63817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TextBox 7"/>
          <p:cNvSpPr txBox="1">
            <a:spLocks noChangeArrowheads="1"/>
          </p:cNvSpPr>
          <p:nvPr/>
        </p:nvSpPr>
        <p:spPr bwMode="auto">
          <a:xfrm>
            <a:off x="1143000" y="6519863"/>
            <a:ext cx="6934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  <a:hlinkClick r:id="rId8"/>
              </a:rPr>
              <a:t>Rathcke (2006), </a:t>
            </a:r>
            <a:r>
              <a:rPr lang="de-DE" sz="1600" i="1">
                <a:latin typeface="Calibri" pitchFamily="-100" charset="0"/>
                <a:ea typeface="Calibri" pitchFamily="-100" charset="0"/>
                <a:cs typeface="Calibri" pitchFamily="-100" charset="0"/>
                <a:hlinkClick r:id="rId8"/>
              </a:rPr>
              <a:t>AIPUK</a:t>
            </a:r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  <a:hlinkClick r:id="rId8"/>
              </a:rPr>
              <a:t>, 37</a:t>
            </a:r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. </a:t>
            </a:r>
            <a:r>
              <a:rPr lang="de-DE" sz="1600" b="1">
                <a:latin typeface="Calibri" pitchFamily="-100" charset="0"/>
                <a:ea typeface="Calibri" pitchFamily="-100" charset="0"/>
                <a:cs typeface="Calibri" pitchFamily="-100" charset="0"/>
              </a:rPr>
              <a:t>rathcke06.aipuk.pdf </a:t>
            </a:r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in 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/vdata/Seminare/Prosody/lit</a:t>
            </a:r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</a:p>
        </p:txBody>
      </p:sp>
      <p:sp>
        <p:nvSpPr>
          <p:cNvPr id="33804" name="TextBox 8"/>
          <p:cNvSpPr txBox="1">
            <a:spLocks noChangeArrowheads="1"/>
          </p:cNvSpPr>
          <p:nvPr/>
        </p:nvSpPr>
        <p:spPr bwMode="auto">
          <a:xfrm>
            <a:off x="762000" y="39624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Frage</a:t>
            </a:r>
          </a:p>
        </p:txBody>
      </p:sp>
      <p:sp>
        <p:nvSpPr>
          <p:cNvPr id="33805" name="TextBox 9"/>
          <p:cNvSpPr txBox="1">
            <a:spLocks noChangeArrowheads="1"/>
          </p:cNvSpPr>
          <p:nvPr/>
        </p:nvSpPr>
        <p:spPr bwMode="auto">
          <a:xfrm>
            <a:off x="609600" y="1676400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Aussage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 rot="5400000">
            <a:off x="5945188" y="2514600"/>
            <a:ext cx="1979612" cy="1588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rot="5400000">
            <a:off x="6706394" y="2513806"/>
            <a:ext cx="1981200" cy="1588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808" name="TextBox 13"/>
          <p:cNvSpPr txBox="1">
            <a:spLocks noChangeArrowheads="1"/>
          </p:cNvSpPr>
          <p:nvPr/>
        </p:nvSpPr>
        <p:spPr bwMode="auto">
          <a:xfrm>
            <a:off x="7086600" y="29718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j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e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 rot="5400000">
            <a:off x="5868987" y="4646613"/>
            <a:ext cx="1979613" cy="1588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rot="5400000">
            <a:off x="6630194" y="4645819"/>
            <a:ext cx="1981200" cy="1588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811" name="TextBox 20"/>
          <p:cNvSpPr txBox="1">
            <a:spLocks noChangeArrowheads="1"/>
          </p:cNvSpPr>
          <p:nvPr/>
        </p:nvSpPr>
        <p:spPr bwMode="auto">
          <a:xfrm>
            <a:off x="7010400" y="51054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j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e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2133600" y="1"/>
            <a:ext cx="618281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Syntax: Aussagen </a:t>
            </a:r>
            <a:r>
              <a:rPr lang="de-DE" dirty="0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und Fragen </a:t>
            </a:r>
            <a:r>
              <a:rPr lang="de-DE" dirty="0" smtClean="0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im Russischen</a:t>
            </a:r>
            <a:endParaRPr lang="de-DE" dirty="0">
              <a:solidFill>
                <a:srgbClr val="000000"/>
              </a:solidFill>
              <a:latin typeface="Calibri" pitchFamily="8" charset="0"/>
              <a:ea typeface="Calibri" pitchFamily="8" charset="0"/>
              <a:cs typeface="Calibri" pitchFamily="8" charset="0"/>
            </a:endParaRPr>
          </a:p>
        </p:txBody>
      </p:sp>
      <p:sp>
        <p:nvSpPr>
          <p:cNvPr id="33813" name="TextBox 22"/>
          <p:cNvSpPr txBox="1">
            <a:spLocks noChangeArrowheads="1"/>
          </p:cNvSpPr>
          <p:nvPr/>
        </p:nvSpPr>
        <p:spPr bwMode="auto">
          <a:xfrm>
            <a:off x="2667000" y="914401"/>
            <a:ext cx="419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Späterer </a:t>
            </a:r>
            <a:r>
              <a:rPr lang="de-DE">
                <a:solidFill>
                  <a:srgbClr val="008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Gipfel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in Fragen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</a:p>
        </p:txBody>
      </p:sp>
      <p:sp>
        <p:nvSpPr>
          <p:cNvPr id="33815" name="TextBox 6"/>
          <p:cNvSpPr txBox="1">
            <a:spLocks noChangeArrowheads="1"/>
          </p:cNvSpPr>
          <p:nvPr/>
        </p:nvSpPr>
        <p:spPr bwMode="auto">
          <a:xfrm>
            <a:off x="0" y="44958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Ihr Name ist Helena?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5829301" y="2019300"/>
            <a:ext cx="990600" cy="317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049294" y="4152106"/>
            <a:ext cx="990600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jelienaA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981200" y="1828800"/>
            <a:ext cx="185737" cy="185737"/>
          </a:xfrm>
          <a:prstGeom prst="rect">
            <a:avLst/>
          </a:prstGeom>
        </p:spPr>
      </p:pic>
      <p:pic>
        <p:nvPicPr>
          <p:cNvPr id="28" name="jelienaF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981200" y="4191000"/>
            <a:ext cx="185737" cy="185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3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6"/>
          <p:cNvSpPr txBox="1">
            <a:spLocks noChangeArrowheads="1"/>
          </p:cNvSpPr>
          <p:nvPr/>
        </p:nvSpPr>
        <p:spPr bwMode="auto">
          <a:xfrm>
            <a:off x="228600" y="990600"/>
            <a:ext cx="411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Nicht überraschend, erwartet</a:t>
            </a:r>
          </a:p>
        </p:txBody>
      </p:sp>
      <p:sp>
        <p:nvSpPr>
          <p:cNvPr id="34819" name="TextBox 14"/>
          <p:cNvSpPr txBox="1">
            <a:spLocks noChangeArrowheads="1"/>
          </p:cNvSpPr>
          <p:nvPr/>
        </p:nvSpPr>
        <p:spPr bwMode="auto">
          <a:xfrm>
            <a:off x="304800" y="13716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kongruent mit dem Kontext</a:t>
            </a:r>
          </a:p>
        </p:txBody>
      </p:sp>
      <p:sp>
        <p:nvSpPr>
          <p:cNvPr id="34820" name="Rectangle 18"/>
          <p:cNvSpPr>
            <a:spLocks noChangeArrowheads="1"/>
          </p:cNvSpPr>
          <p:nvPr/>
        </p:nvSpPr>
        <p:spPr bwMode="auto">
          <a:xfrm>
            <a:off x="304800" y="6248400"/>
            <a:ext cx="815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  <a:hlinkClick r:id="rId6"/>
              </a:rPr>
              <a:t>Niebuhr, O. (2003). Proc. ICPHS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. </a:t>
            </a:r>
            <a:r>
              <a:rPr lang="en-US" sz="1600" b="1">
                <a:latin typeface="Calibri" pitchFamily="-100" charset="0"/>
                <a:ea typeface="Calibri" pitchFamily="-100" charset="0"/>
                <a:cs typeface="Calibri" pitchFamily="-100" charset="0"/>
              </a:rPr>
              <a:t>niebuhr03.icphs.pdf 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in /vdata/Seminare/Prosody/lit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0600" y="0"/>
            <a:ext cx="6553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Semantik der Gipfelsynchronisierung </a:t>
            </a:r>
            <a:r>
              <a:rPr lang="de-DE" dirty="0" smtClean="0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im Deutschen</a:t>
            </a:r>
            <a:endParaRPr lang="de-DE" dirty="0">
              <a:solidFill>
                <a:srgbClr val="000000"/>
              </a:solidFill>
              <a:latin typeface="Calibri" pitchFamily="8" charset="0"/>
              <a:ea typeface="Calibri" pitchFamily="8" charset="0"/>
              <a:cs typeface="Calibri" pitchFamily="8" charset="0"/>
            </a:endParaRPr>
          </a:p>
        </p:txBody>
      </p:sp>
      <p:sp>
        <p:nvSpPr>
          <p:cNvPr id="34822" name="TextBox 18"/>
          <p:cNvSpPr txBox="1">
            <a:spLocks noChangeArrowheads="1"/>
          </p:cNvSpPr>
          <p:nvPr/>
        </p:nvSpPr>
        <p:spPr bwMode="auto">
          <a:xfrm>
            <a:off x="1219200" y="5334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Früh</a:t>
            </a:r>
          </a:p>
        </p:txBody>
      </p:sp>
      <p:sp>
        <p:nvSpPr>
          <p:cNvPr id="34823" name="TextBox 20"/>
          <p:cNvSpPr txBox="1">
            <a:spLocks noChangeArrowheads="1"/>
          </p:cNvSpPr>
          <p:nvPr/>
        </p:nvSpPr>
        <p:spPr bwMode="auto">
          <a:xfrm>
            <a:off x="4800600" y="533400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Mittel bis spät</a:t>
            </a:r>
          </a:p>
        </p:txBody>
      </p:sp>
      <p:sp>
        <p:nvSpPr>
          <p:cNvPr id="34824" name="TextBox 1"/>
          <p:cNvSpPr txBox="1">
            <a:spLocks noChangeArrowheads="1"/>
          </p:cNvSpPr>
          <p:nvPr/>
        </p:nvSpPr>
        <p:spPr bwMode="auto">
          <a:xfrm>
            <a:off x="381000" y="2209800"/>
            <a:ext cx="3581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Sie hat Kunst immer gerne gehabt.  </a:t>
            </a:r>
          </a:p>
        </p:txBody>
      </p:sp>
      <p:sp>
        <p:nvSpPr>
          <p:cNvPr id="34825" name="TextBox 2"/>
          <p:cNvSpPr txBox="1">
            <a:spLocks noChangeArrowheads="1"/>
          </p:cNvSpPr>
          <p:nvPr/>
        </p:nvSpPr>
        <p:spPr bwMode="auto">
          <a:xfrm>
            <a:off x="2438400" y="3352800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Sie war mal M</a:t>
            </a: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lerin</a:t>
            </a:r>
          </a:p>
        </p:txBody>
      </p:sp>
      <p:sp>
        <p:nvSpPr>
          <p:cNvPr id="9" name="Freeform 8"/>
          <p:cNvSpPr/>
          <p:nvPr/>
        </p:nvSpPr>
        <p:spPr bwMode="auto">
          <a:xfrm>
            <a:off x="0" y="4038600"/>
            <a:ext cx="2540000" cy="1308100"/>
          </a:xfrm>
          <a:custGeom>
            <a:avLst/>
            <a:gdLst>
              <a:gd name="connsiteX0" fmla="*/ 0 w 2540083"/>
              <a:gd name="connsiteY0" fmla="*/ 1126210 h 1308651"/>
              <a:gd name="connsiteX1" fmla="*/ 47478 w 2540083"/>
              <a:gd name="connsiteY1" fmla="*/ 1114340 h 1308651"/>
              <a:gd name="connsiteX2" fmla="*/ 130565 w 2540083"/>
              <a:gd name="connsiteY2" fmla="*/ 1066859 h 1308651"/>
              <a:gd name="connsiteX3" fmla="*/ 201783 w 2540083"/>
              <a:gd name="connsiteY3" fmla="*/ 995638 h 1308651"/>
              <a:gd name="connsiteX4" fmla="*/ 237391 w 2540083"/>
              <a:gd name="connsiteY4" fmla="*/ 960027 h 1308651"/>
              <a:gd name="connsiteX5" fmla="*/ 273000 w 2540083"/>
              <a:gd name="connsiteY5" fmla="*/ 924417 h 1308651"/>
              <a:gd name="connsiteX6" fmla="*/ 308608 w 2540083"/>
              <a:gd name="connsiteY6" fmla="*/ 865066 h 1308651"/>
              <a:gd name="connsiteX7" fmla="*/ 391695 w 2540083"/>
              <a:gd name="connsiteY7" fmla="*/ 781974 h 1308651"/>
              <a:gd name="connsiteX8" fmla="*/ 427304 w 2540083"/>
              <a:gd name="connsiteY8" fmla="*/ 722623 h 1308651"/>
              <a:gd name="connsiteX9" fmla="*/ 510391 w 2540083"/>
              <a:gd name="connsiteY9" fmla="*/ 651402 h 1308651"/>
              <a:gd name="connsiteX10" fmla="*/ 569738 w 2540083"/>
              <a:gd name="connsiteY10" fmla="*/ 592051 h 1308651"/>
              <a:gd name="connsiteX11" fmla="*/ 617217 w 2540083"/>
              <a:gd name="connsiteY11" fmla="*/ 532700 h 1308651"/>
              <a:gd name="connsiteX12" fmla="*/ 640956 w 2540083"/>
              <a:gd name="connsiteY12" fmla="*/ 485220 h 1308651"/>
              <a:gd name="connsiteX13" fmla="*/ 700303 w 2540083"/>
              <a:gd name="connsiteY13" fmla="*/ 425869 h 1308651"/>
              <a:gd name="connsiteX14" fmla="*/ 724042 w 2540083"/>
              <a:gd name="connsiteY14" fmla="*/ 402128 h 1308651"/>
              <a:gd name="connsiteX15" fmla="*/ 747782 w 2540083"/>
              <a:gd name="connsiteY15" fmla="*/ 378388 h 1308651"/>
              <a:gd name="connsiteX16" fmla="*/ 878347 w 2540083"/>
              <a:gd name="connsiteY16" fmla="*/ 235946 h 1308651"/>
              <a:gd name="connsiteX17" fmla="*/ 913955 w 2540083"/>
              <a:gd name="connsiteY17" fmla="*/ 200335 h 1308651"/>
              <a:gd name="connsiteX18" fmla="*/ 961433 w 2540083"/>
              <a:gd name="connsiteY18" fmla="*/ 176595 h 1308651"/>
              <a:gd name="connsiteX19" fmla="*/ 1080129 w 2540083"/>
              <a:gd name="connsiteY19" fmla="*/ 93504 h 1308651"/>
              <a:gd name="connsiteX20" fmla="*/ 1163216 w 2540083"/>
              <a:gd name="connsiteY20" fmla="*/ 46023 h 1308651"/>
              <a:gd name="connsiteX21" fmla="*/ 1234433 w 2540083"/>
              <a:gd name="connsiteY21" fmla="*/ 10412 h 1308651"/>
              <a:gd name="connsiteX22" fmla="*/ 1448085 w 2540083"/>
              <a:gd name="connsiteY22" fmla="*/ 34153 h 1308651"/>
              <a:gd name="connsiteX23" fmla="*/ 1483693 w 2540083"/>
              <a:gd name="connsiteY23" fmla="*/ 57893 h 1308651"/>
              <a:gd name="connsiteX24" fmla="*/ 1531171 w 2540083"/>
              <a:gd name="connsiteY24" fmla="*/ 129114 h 1308651"/>
              <a:gd name="connsiteX25" fmla="*/ 1554911 w 2540083"/>
              <a:gd name="connsiteY25" fmla="*/ 164725 h 1308651"/>
              <a:gd name="connsiteX26" fmla="*/ 1602389 w 2540083"/>
              <a:gd name="connsiteY26" fmla="*/ 295297 h 1308651"/>
              <a:gd name="connsiteX27" fmla="*/ 1614258 w 2540083"/>
              <a:gd name="connsiteY27" fmla="*/ 330907 h 1308651"/>
              <a:gd name="connsiteX28" fmla="*/ 1626128 w 2540083"/>
              <a:gd name="connsiteY28" fmla="*/ 366518 h 1308651"/>
              <a:gd name="connsiteX29" fmla="*/ 1649867 w 2540083"/>
              <a:gd name="connsiteY29" fmla="*/ 461479 h 1308651"/>
              <a:gd name="connsiteX30" fmla="*/ 1673606 w 2540083"/>
              <a:gd name="connsiteY30" fmla="*/ 568311 h 1308651"/>
              <a:gd name="connsiteX31" fmla="*/ 1685476 w 2540083"/>
              <a:gd name="connsiteY31" fmla="*/ 615792 h 1308651"/>
              <a:gd name="connsiteX32" fmla="*/ 1732954 w 2540083"/>
              <a:gd name="connsiteY32" fmla="*/ 687013 h 1308651"/>
              <a:gd name="connsiteX33" fmla="*/ 1756693 w 2540083"/>
              <a:gd name="connsiteY33" fmla="*/ 722623 h 1308651"/>
              <a:gd name="connsiteX34" fmla="*/ 1792301 w 2540083"/>
              <a:gd name="connsiteY34" fmla="*/ 817585 h 1308651"/>
              <a:gd name="connsiteX35" fmla="*/ 1851649 w 2540083"/>
              <a:gd name="connsiteY35" fmla="*/ 924417 h 1308651"/>
              <a:gd name="connsiteX36" fmla="*/ 1934736 w 2540083"/>
              <a:gd name="connsiteY36" fmla="*/ 995638 h 1308651"/>
              <a:gd name="connsiteX37" fmla="*/ 1994084 w 2540083"/>
              <a:gd name="connsiteY37" fmla="*/ 1078729 h 1308651"/>
              <a:gd name="connsiteX38" fmla="*/ 2112779 w 2540083"/>
              <a:gd name="connsiteY38" fmla="*/ 1149950 h 1308651"/>
              <a:gd name="connsiteX39" fmla="*/ 2148388 w 2540083"/>
              <a:gd name="connsiteY39" fmla="*/ 1161820 h 1308651"/>
              <a:gd name="connsiteX40" fmla="*/ 2183996 w 2540083"/>
              <a:gd name="connsiteY40" fmla="*/ 1185561 h 1308651"/>
              <a:gd name="connsiteX41" fmla="*/ 2255214 w 2540083"/>
              <a:gd name="connsiteY41" fmla="*/ 1209301 h 1308651"/>
              <a:gd name="connsiteX42" fmla="*/ 2290822 w 2540083"/>
              <a:gd name="connsiteY42" fmla="*/ 1221171 h 1308651"/>
              <a:gd name="connsiteX43" fmla="*/ 2397648 w 2540083"/>
              <a:gd name="connsiteY43" fmla="*/ 1256782 h 1308651"/>
              <a:gd name="connsiteX44" fmla="*/ 2433257 w 2540083"/>
              <a:gd name="connsiteY44" fmla="*/ 1268652 h 1308651"/>
              <a:gd name="connsiteX45" fmla="*/ 2480735 w 2540083"/>
              <a:gd name="connsiteY45" fmla="*/ 1280522 h 1308651"/>
              <a:gd name="connsiteX46" fmla="*/ 2540083 w 2540083"/>
              <a:gd name="connsiteY46" fmla="*/ 1304262 h 130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540083" h="1308651">
                <a:moveTo>
                  <a:pt x="0" y="1126210"/>
                </a:moveTo>
                <a:cubicBezTo>
                  <a:pt x="15826" y="1122253"/>
                  <a:pt x="32204" y="1120068"/>
                  <a:pt x="47478" y="1114340"/>
                </a:cubicBezTo>
                <a:cubicBezTo>
                  <a:pt x="66067" y="1107369"/>
                  <a:pt x="113812" y="1081751"/>
                  <a:pt x="130565" y="1066859"/>
                </a:cubicBezTo>
                <a:cubicBezTo>
                  <a:pt x="155657" y="1044554"/>
                  <a:pt x="178044" y="1019378"/>
                  <a:pt x="201783" y="995638"/>
                </a:cubicBezTo>
                <a:lnTo>
                  <a:pt x="237391" y="960027"/>
                </a:lnTo>
                <a:cubicBezTo>
                  <a:pt x="249260" y="948157"/>
                  <a:pt x="264364" y="938812"/>
                  <a:pt x="273000" y="924417"/>
                </a:cubicBezTo>
                <a:cubicBezTo>
                  <a:pt x="284869" y="904633"/>
                  <a:pt x="293839" y="882790"/>
                  <a:pt x="308608" y="865066"/>
                </a:cubicBezTo>
                <a:cubicBezTo>
                  <a:pt x="333682" y="834975"/>
                  <a:pt x="371544" y="815561"/>
                  <a:pt x="391695" y="781974"/>
                </a:cubicBezTo>
                <a:cubicBezTo>
                  <a:pt x="403565" y="762190"/>
                  <a:pt x="413462" y="741080"/>
                  <a:pt x="427304" y="722623"/>
                </a:cubicBezTo>
                <a:cubicBezTo>
                  <a:pt x="455854" y="684554"/>
                  <a:pt x="474287" y="683496"/>
                  <a:pt x="510391" y="651402"/>
                </a:cubicBezTo>
                <a:cubicBezTo>
                  <a:pt x="531301" y="632814"/>
                  <a:pt x="551315" y="613107"/>
                  <a:pt x="569738" y="592051"/>
                </a:cubicBezTo>
                <a:cubicBezTo>
                  <a:pt x="674538" y="472273"/>
                  <a:pt x="524668" y="625252"/>
                  <a:pt x="617217" y="532700"/>
                </a:cubicBezTo>
                <a:cubicBezTo>
                  <a:pt x="625130" y="516873"/>
                  <a:pt x="630093" y="499188"/>
                  <a:pt x="640956" y="485220"/>
                </a:cubicBezTo>
                <a:cubicBezTo>
                  <a:pt x="658132" y="463136"/>
                  <a:pt x="680521" y="445653"/>
                  <a:pt x="700303" y="425869"/>
                </a:cubicBezTo>
                <a:lnTo>
                  <a:pt x="724042" y="402128"/>
                </a:lnTo>
                <a:cubicBezTo>
                  <a:pt x="731955" y="394215"/>
                  <a:pt x="741068" y="387341"/>
                  <a:pt x="747782" y="378388"/>
                </a:cubicBezTo>
                <a:cubicBezTo>
                  <a:pt x="810249" y="295093"/>
                  <a:pt x="769398" y="344901"/>
                  <a:pt x="878347" y="235946"/>
                </a:cubicBezTo>
                <a:cubicBezTo>
                  <a:pt x="890217" y="224076"/>
                  <a:pt x="898941" y="207842"/>
                  <a:pt x="913955" y="200335"/>
                </a:cubicBezTo>
                <a:lnTo>
                  <a:pt x="961433" y="176595"/>
                </a:lnTo>
                <a:cubicBezTo>
                  <a:pt x="1035847" y="102178"/>
                  <a:pt x="994805" y="127635"/>
                  <a:pt x="1080129" y="93504"/>
                </a:cubicBezTo>
                <a:cubicBezTo>
                  <a:pt x="1126260" y="47369"/>
                  <a:pt x="1079529" y="87869"/>
                  <a:pt x="1163216" y="46023"/>
                </a:cubicBezTo>
                <a:cubicBezTo>
                  <a:pt x="1255255" y="0"/>
                  <a:pt x="1144927" y="40248"/>
                  <a:pt x="1234433" y="10412"/>
                </a:cubicBezTo>
                <a:cubicBezTo>
                  <a:pt x="1256697" y="11896"/>
                  <a:pt x="1391445" y="5831"/>
                  <a:pt x="1448085" y="34153"/>
                </a:cubicBezTo>
                <a:cubicBezTo>
                  <a:pt x="1460844" y="40533"/>
                  <a:pt x="1471824" y="49980"/>
                  <a:pt x="1483693" y="57893"/>
                </a:cubicBezTo>
                <a:lnTo>
                  <a:pt x="1531171" y="129114"/>
                </a:lnTo>
                <a:cubicBezTo>
                  <a:pt x="1539084" y="140984"/>
                  <a:pt x="1549613" y="151479"/>
                  <a:pt x="1554911" y="164725"/>
                </a:cubicBezTo>
                <a:cubicBezTo>
                  <a:pt x="1587942" y="247307"/>
                  <a:pt x="1571914" y="203866"/>
                  <a:pt x="1602389" y="295297"/>
                </a:cubicBezTo>
                <a:lnTo>
                  <a:pt x="1614258" y="330907"/>
                </a:lnTo>
                <a:cubicBezTo>
                  <a:pt x="1618215" y="342777"/>
                  <a:pt x="1623674" y="354249"/>
                  <a:pt x="1626128" y="366518"/>
                </a:cubicBezTo>
                <a:cubicBezTo>
                  <a:pt x="1640451" y="438138"/>
                  <a:pt x="1631617" y="406729"/>
                  <a:pt x="1649867" y="461479"/>
                </a:cubicBezTo>
                <a:cubicBezTo>
                  <a:pt x="1671286" y="590003"/>
                  <a:pt x="1650230" y="486493"/>
                  <a:pt x="1673606" y="568311"/>
                </a:cubicBezTo>
                <a:cubicBezTo>
                  <a:pt x="1678088" y="583997"/>
                  <a:pt x="1678180" y="601200"/>
                  <a:pt x="1685476" y="615792"/>
                </a:cubicBezTo>
                <a:cubicBezTo>
                  <a:pt x="1698235" y="641312"/>
                  <a:pt x="1717128" y="663273"/>
                  <a:pt x="1732954" y="687013"/>
                </a:cubicBezTo>
                <a:lnTo>
                  <a:pt x="1756693" y="722623"/>
                </a:lnTo>
                <a:cubicBezTo>
                  <a:pt x="1779591" y="837125"/>
                  <a:pt x="1751551" y="736081"/>
                  <a:pt x="1792301" y="817585"/>
                </a:cubicBezTo>
                <a:cubicBezTo>
                  <a:pt x="1815587" y="864158"/>
                  <a:pt x="1791774" y="879509"/>
                  <a:pt x="1851649" y="924417"/>
                </a:cubicBezTo>
                <a:cubicBezTo>
                  <a:pt x="1886580" y="950616"/>
                  <a:pt x="1907181" y="962570"/>
                  <a:pt x="1934736" y="995638"/>
                </a:cubicBezTo>
                <a:cubicBezTo>
                  <a:pt x="1957421" y="1022862"/>
                  <a:pt x="1966595" y="1054293"/>
                  <a:pt x="1994084" y="1078729"/>
                </a:cubicBezTo>
                <a:cubicBezTo>
                  <a:pt x="2020272" y="1102009"/>
                  <a:pt x="2076838" y="1134546"/>
                  <a:pt x="2112779" y="1149950"/>
                </a:cubicBezTo>
                <a:cubicBezTo>
                  <a:pt x="2124279" y="1154879"/>
                  <a:pt x="2136518" y="1157863"/>
                  <a:pt x="2148388" y="1161820"/>
                </a:cubicBezTo>
                <a:cubicBezTo>
                  <a:pt x="2160257" y="1169734"/>
                  <a:pt x="2170960" y="1179767"/>
                  <a:pt x="2183996" y="1185561"/>
                </a:cubicBezTo>
                <a:cubicBezTo>
                  <a:pt x="2206863" y="1195725"/>
                  <a:pt x="2231475" y="1201388"/>
                  <a:pt x="2255214" y="1209301"/>
                </a:cubicBezTo>
                <a:lnTo>
                  <a:pt x="2290822" y="1221171"/>
                </a:lnTo>
                <a:lnTo>
                  <a:pt x="2397648" y="1256782"/>
                </a:lnTo>
                <a:cubicBezTo>
                  <a:pt x="2409518" y="1260739"/>
                  <a:pt x="2421119" y="1265617"/>
                  <a:pt x="2433257" y="1268652"/>
                </a:cubicBezTo>
                <a:lnTo>
                  <a:pt x="2480735" y="1280522"/>
                </a:lnTo>
                <a:cubicBezTo>
                  <a:pt x="2522928" y="1308651"/>
                  <a:pt x="2502078" y="1304262"/>
                  <a:pt x="2540083" y="1304262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0" name="Straight Connector 9"/>
          <p:cNvCxnSpPr/>
          <p:nvPr/>
        </p:nvCxnSpPr>
        <p:spPr bwMode="auto">
          <a:xfrm rot="5400000">
            <a:off x="-154781" y="4639469"/>
            <a:ext cx="26670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 rot="5400000">
            <a:off x="761207" y="4637881"/>
            <a:ext cx="2667000" cy="158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30" name="TextBox 21"/>
          <p:cNvSpPr txBox="1">
            <a:spLocks noChangeArrowheads="1"/>
          </p:cNvSpPr>
          <p:nvPr/>
        </p:nvSpPr>
        <p:spPr bwMode="auto">
          <a:xfrm>
            <a:off x="1295400" y="3429000"/>
            <a:ext cx="603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[</a:t>
            </a: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a: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]</a:t>
            </a:r>
          </a:p>
        </p:txBody>
      </p:sp>
      <p:sp>
        <p:nvSpPr>
          <p:cNvPr id="34831" name="TextBox 3"/>
          <p:cNvSpPr txBox="1">
            <a:spLocks noChangeArrowheads="1"/>
          </p:cNvSpPr>
          <p:nvPr/>
        </p:nvSpPr>
        <p:spPr bwMode="auto">
          <a:xfrm>
            <a:off x="5257800" y="2286000"/>
            <a:ext cx="342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Und dann hatte ich es erfahren!</a:t>
            </a:r>
          </a:p>
        </p:txBody>
      </p:sp>
      <p:sp>
        <p:nvSpPr>
          <p:cNvPr id="34832" name="TextBox 7"/>
          <p:cNvSpPr txBox="1">
            <a:spLocks noChangeArrowheads="1"/>
          </p:cNvSpPr>
          <p:nvPr/>
        </p:nvSpPr>
        <p:spPr bwMode="auto">
          <a:xfrm>
            <a:off x="4724400" y="1066800"/>
            <a:ext cx="358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überraschend, unerwartet</a:t>
            </a:r>
          </a:p>
        </p:txBody>
      </p:sp>
      <p:sp>
        <p:nvSpPr>
          <p:cNvPr id="12" name="Freeform 11"/>
          <p:cNvSpPr/>
          <p:nvPr/>
        </p:nvSpPr>
        <p:spPr bwMode="auto">
          <a:xfrm>
            <a:off x="5446713" y="3990975"/>
            <a:ext cx="2540000" cy="1308100"/>
          </a:xfrm>
          <a:custGeom>
            <a:avLst/>
            <a:gdLst>
              <a:gd name="connsiteX0" fmla="*/ 0 w 2540083"/>
              <a:gd name="connsiteY0" fmla="*/ 1126210 h 1308651"/>
              <a:gd name="connsiteX1" fmla="*/ 47478 w 2540083"/>
              <a:gd name="connsiteY1" fmla="*/ 1114340 h 1308651"/>
              <a:gd name="connsiteX2" fmla="*/ 130565 w 2540083"/>
              <a:gd name="connsiteY2" fmla="*/ 1066859 h 1308651"/>
              <a:gd name="connsiteX3" fmla="*/ 201783 w 2540083"/>
              <a:gd name="connsiteY3" fmla="*/ 995638 h 1308651"/>
              <a:gd name="connsiteX4" fmla="*/ 237391 w 2540083"/>
              <a:gd name="connsiteY4" fmla="*/ 960027 h 1308651"/>
              <a:gd name="connsiteX5" fmla="*/ 273000 w 2540083"/>
              <a:gd name="connsiteY5" fmla="*/ 924417 h 1308651"/>
              <a:gd name="connsiteX6" fmla="*/ 308608 w 2540083"/>
              <a:gd name="connsiteY6" fmla="*/ 865066 h 1308651"/>
              <a:gd name="connsiteX7" fmla="*/ 391695 w 2540083"/>
              <a:gd name="connsiteY7" fmla="*/ 781974 h 1308651"/>
              <a:gd name="connsiteX8" fmla="*/ 427304 w 2540083"/>
              <a:gd name="connsiteY8" fmla="*/ 722623 h 1308651"/>
              <a:gd name="connsiteX9" fmla="*/ 510391 w 2540083"/>
              <a:gd name="connsiteY9" fmla="*/ 651402 h 1308651"/>
              <a:gd name="connsiteX10" fmla="*/ 569738 w 2540083"/>
              <a:gd name="connsiteY10" fmla="*/ 592051 h 1308651"/>
              <a:gd name="connsiteX11" fmla="*/ 617217 w 2540083"/>
              <a:gd name="connsiteY11" fmla="*/ 532700 h 1308651"/>
              <a:gd name="connsiteX12" fmla="*/ 640956 w 2540083"/>
              <a:gd name="connsiteY12" fmla="*/ 485220 h 1308651"/>
              <a:gd name="connsiteX13" fmla="*/ 700303 w 2540083"/>
              <a:gd name="connsiteY13" fmla="*/ 425869 h 1308651"/>
              <a:gd name="connsiteX14" fmla="*/ 724042 w 2540083"/>
              <a:gd name="connsiteY14" fmla="*/ 402128 h 1308651"/>
              <a:gd name="connsiteX15" fmla="*/ 747782 w 2540083"/>
              <a:gd name="connsiteY15" fmla="*/ 378388 h 1308651"/>
              <a:gd name="connsiteX16" fmla="*/ 878347 w 2540083"/>
              <a:gd name="connsiteY16" fmla="*/ 235946 h 1308651"/>
              <a:gd name="connsiteX17" fmla="*/ 913955 w 2540083"/>
              <a:gd name="connsiteY17" fmla="*/ 200335 h 1308651"/>
              <a:gd name="connsiteX18" fmla="*/ 961433 w 2540083"/>
              <a:gd name="connsiteY18" fmla="*/ 176595 h 1308651"/>
              <a:gd name="connsiteX19" fmla="*/ 1080129 w 2540083"/>
              <a:gd name="connsiteY19" fmla="*/ 93504 h 1308651"/>
              <a:gd name="connsiteX20" fmla="*/ 1163216 w 2540083"/>
              <a:gd name="connsiteY20" fmla="*/ 46023 h 1308651"/>
              <a:gd name="connsiteX21" fmla="*/ 1234433 w 2540083"/>
              <a:gd name="connsiteY21" fmla="*/ 10412 h 1308651"/>
              <a:gd name="connsiteX22" fmla="*/ 1448085 w 2540083"/>
              <a:gd name="connsiteY22" fmla="*/ 34153 h 1308651"/>
              <a:gd name="connsiteX23" fmla="*/ 1483693 w 2540083"/>
              <a:gd name="connsiteY23" fmla="*/ 57893 h 1308651"/>
              <a:gd name="connsiteX24" fmla="*/ 1531171 w 2540083"/>
              <a:gd name="connsiteY24" fmla="*/ 129114 h 1308651"/>
              <a:gd name="connsiteX25" fmla="*/ 1554911 w 2540083"/>
              <a:gd name="connsiteY25" fmla="*/ 164725 h 1308651"/>
              <a:gd name="connsiteX26" fmla="*/ 1602389 w 2540083"/>
              <a:gd name="connsiteY26" fmla="*/ 295297 h 1308651"/>
              <a:gd name="connsiteX27" fmla="*/ 1614258 w 2540083"/>
              <a:gd name="connsiteY27" fmla="*/ 330907 h 1308651"/>
              <a:gd name="connsiteX28" fmla="*/ 1626128 w 2540083"/>
              <a:gd name="connsiteY28" fmla="*/ 366518 h 1308651"/>
              <a:gd name="connsiteX29" fmla="*/ 1649867 w 2540083"/>
              <a:gd name="connsiteY29" fmla="*/ 461479 h 1308651"/>
              <a:gd name="connsiteX30" fmla="*/ 1673606 w 2540083"/>
              <a:gd name="connsiteY30" fmla="*/ 568311 h 1308651"/>
              <a:gd name="connsiteX31" fmla="*/ 1685476 w 2540083"/>
              <a:gd name="connsiteY31" fmla="*/ 615792 h 1308651"/>
              <a:gd name="connsiteX32" fmla="*/ 1732954 w 2540083"/>
              <a:gd name="connsiteY32" fmla="*/ 687013 h 1308651"/>
              <a:gd name="connsiteX33" fmla="*/ 1756693 w 2540083"/>
              <a:gd name="connsiteY33" fmla="*/ 722623 h 1308651"/>
              <a:gd name="connsiteX34" fmla="*/ 1792301 w 2540083"/>
              <a:gd name="connsiteY34" fmla="*/ 817585 h 1308651"/>
              <a:gd name="connsiteX35" fmla="*/ 1851649 w 2540083"/>
              <a:gd name="connsiteY35" fmla="*/ 924417 h 1308651"/>
              <a:gd name="connsiteX36" fmla="*/ 1934736 w 2540083"/>
              <a:gd name="connsiteY36" fmla="*/ 995638 h 1308651"/>
              <a:gd name="connsiteX37" fmla="*/ 1994084 w 2540083"/>
              <a:gd name="connsiteY37" fmla="*/ 1078729 h 1308651"/>
              <a:gd name="connsiteX38" fmla="*/ 2112779 w 2540083"/>
              <a:gd name="connsiteY38" fmla="*/ 1149950 h 1308651"/>
              <a:gd name="connsiteX39" fmla="*/ 2148388 w 2540083"/>
              <a:gd name="connsiteY39" fmla="*/ 1161820 h 1308651"/>
              <a:gd name="connsiteX40" fmla="*/ 2183996 w 2540083"/>
              <a:gd name="connsiteY40" fmla="*/ 1185561 h 1308651"/>
              <a:gd name="connsiteX41" fmla="*/ 2255214 w 2540083"/>
              <a:gd name="connsiteY41" fmla="*/ 1209301 h 1308651"/>
              <a:gd name="connsiteX42" fmla="*/ 2290822 w 2540083"/>
              <a:gd name="connsiteY42" fmla="*/ 1221171 h 1308651"/>
              <a:gd name="connsiteX43" fmla="*/ 2397648 w 2540083"/>
              <a:gd name="connsiteY43" fmla="*/ 1256782 h 1308651"/>
              <a:gd name="connsiteX44" fmla="*/ 2433257 w 2540083"/>
              <a:gd name="connsiteY44" fmla="*/ 1268652 h 1308651"/>
              <a:gd name="connsiteX45" fmla="*/ 2480735 w 2540083"/>
              <a:gd name="connsiteY45" fmla="*/ 1280522 h 1308651"/>
              <a:gd name="connsiteX46" fmla="*/ 2540083 w 2540083"/>
              <a:gd name="connsiteY46" fmla="*/ 1304262 h 130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540083" h="1308651">
                <a:moveTo>
                  <a:pt x="0" y="1126210"/>
                </a:moveTo>
                <a:cubicBezTo>
                  <a:pt x="15826" y="1122253"/>
                  <a:pt x="32204" y="1120068"/>
                  <a:pt x="47478" y="1114340"/>
                </a:cubicBezTo>
                <a:cubicBezTo>
                  <a:pt x="66067" y="1107369"/>
                  <a:pt x="113812" y="1081751"/>
                  <a:pt x="130565" y="1066859"/>
                </a:cubicBezTo>
                <a:cubicBezTo>
                  <a:pt x="155657" y="1044554"/>
                  <a:pt x="178044" y="1019378"/>
                  <a:pt x="201783" y="995638"/>
                </a:cubicBezTo>
                <a:lnTo>
                  <a:pt x="237391" y="960027"/>
                </a:lnTo>
                <a:cubicBezTo>
                  <a:pt x="249260" y="948157"/>
                  <a:pt x="264364" y="938812"/>
                  <a:pt x="273000" y="924417"/>
                </a:cubicBezTo>
                <a:cubicBezTo>
                  <a:pt x="284869" y="904633"/>
                  <a:pt x="293839" y="882790"/>
                  <a:pt x="308608" y="865066"/>
                </a:cubicBezTo>
                <a:cubicBezTo>
                  <a:pt x="333682" y="834975"/>
                  <a:pt x="371544" y="815561"/>
                  <a:pt x="391695" y="781974"/>
                </a:cubicBezTo>
                <a:cubicBezTo>
                  <a:pt x="403565" y="762190"/>
                  <a:pt x="413462" y="741080"/>
                  <a:pt x="427304" y="722623"/>
                </a:cubicBezTo>
                <a:cubicBezTo>
                  <a:pt x="455854" y="684554"/>
                  <a:pt x="474287" y="683496"/>
                  <a:pt x="510391" y="651402"/>
                </a:cubicBezTo>
                <a:cubicBezTo>
                  <a:pt x="531301" y="632814"/>
                  <a:pt x="551315" y="613107"/>
                  <a:pt x="569738" y="592051"/>
                </a:cubicBezTo>
                <a:cubicBezTo>
                  <a:pt x="674538" y="472273"/>
                  <a:pt x="524668" y="625252"/>
                  <a:pt x="617217" y="532700"/>
                </a:cubicBezTo>
                <a:cubicBezTo>
                  <a:pt x="625130" y="516873"/>
                  <a:pt x="630093" y="499188"/>
                  <a:pt x="640956" y="485220"/>
                </a:cubicBezTo>
                <a:cubicBezTo>
                  <a:pt x="658132" y="463136"/>
                  <a:pt x="680521" y="445653"/>
                  <a:pt x="700303" y="425869"/>
                </a:cubicBezTo>
                <a:lnTo>
                  <a:pt x="724042" y="402128"/>
                </a:lnTo>
                <a:cubicBezTo>
                  <a:pt x="731955" y="394215"/>
                  <a:pt x="741068" y="387341"/>
                  <a:pt x="747782" y="378388"/>
                </a:cubicBezTo>
                <a:cubicBezTo>
                  <a:pt x="810249" y="295093"/>
                  <a:pt x="769398" y="344901"/>
                  <a:pt x="878347" y="235946"/>
                </a:cubicBezTo>
                <a:cubicBezTo>
                  <a:pt x="890217" y="224076"/>
                  <a:pt x="898941" y="207842"/>
                  <a:pt x="913955" y="200335"/>
                </a:cubicBezTo>
                <a:lnTo>
                  <a:pt x="961433" y="176595"/>
                </a:lnTo>
                <a:cubicBezTo>
                  <a:pt x="1035847" y="102178"/>
                  <a:pt x="994805" y="127635"/>
                  <a:pt x="1080129" y="93504"/>
                </a:cubicBezTo>
                <a:cubicBezTo>
                  <a:pt x="1126260" y="47369"/>
                  <a:pt x="1079529" y="87869"/>
                  <a:pt x="1163216" y="46023"/>
                </a:cubicBezTo>
                <a:cubicBezTo>
                  <a:pt x="1255255" y="0"/>
                  <a:pt x="1144927" y="40248"/>
                  <a:pt x="1234433" y="10412"/>
                </a:cubicBezTo>
                <a:cubicBezTo>
                  <a:pt x="1256697" y="11896"/>
                  <a:pt x="1391445" y="5831"/>
                  <a:pt x="1448085" y="34153"/>
                </a:cubicBezTo>
                <a:cubicBezTo>
                  <a:pt x="1460844" y="40533"/>
                  <a:pt x="1471824" y="49980"/>
                  <a:pt x="1483693" y="57893"/>
                </a:cubicBezTo>
                <a:lnTo>
                  <a:pt x="1531171" y="129114"/>
                </a:lnTo>
                <a:cubicBezTo>
                  <a:pt x="1539084" y="140984"/>
                  <a:pt x="1549613" y="151479"/>
                  <a:pt x="1554911" y="164725"/>
                </a:cubicBezTo>
                <a:cubicBezTo>
                  <a:pt x="1587942" y="247307"/>
                  <a:pt x="1571914" y="203866"/>
                  <a:pt x="1602389" y="295297"/>
                </a:cubicBezTo>
                <a:lnTo>
                  <a:pt x="1614258" y="330907"/>
                </a:lnTo>
                <a:cubicBezTo>
                  <a:pt x="1618215" y="342777"/>
                  <a:pt x="1623674" y="354249"/>
                  <a:pt x="1626128" y="366518"/>
                </a:cubicBezTo>
                <a:cubicBezTo>
                  <a:pt x="1640451" y="438138"/>
                  <a:pt x="1631617" y="406729"/>
                  <a:pt x="1649867" y="461479"/>
                </a:cubicBezTo>
                <a:cubicBezTo>
                  <a:pt x="1671286" y="590003"/>
                  <a:pt x="1650230" y="486493"/>
                  <a:pt x="1673606" y="568311"/>
                </a:cubicBezTo>
                <a:cubicBezTo>
                  <a:pt x="1678088" y="583997"/>
                  <a:pt x="1678180" y="601200"/>
                  <a:pt x="1685476" y="615792"/>
                </a:cubicBezTo>
                <a:cubicBezTo>
                  <a:pt x="1698235" y="641312"/>
                  <a:pt x="1717128" y="663273"/>
                  <a:pt x="1732954" y="687013"/>
                </a:cubicBezTo>
                <a:lnTo>
                  <a:pt x="1756693" y="722623"/>
                </a:lnTo>
                <a:cubicBezTo>
                  <a:pt x="1779591" y="837125"/>
                  <a:pt x="1751551" y="736081"/>
                  <a:pt x="1792301" y="817585"/>
                </a:cubicBezTo>
                <a:cubicBezTo>
                  <a:pt x="1815587" y="864158"/>
                  <a:pt x="1791774" y="879509"/>
                  <a:pt x="1851649" y="924417"/>
                </a:cubicBezTo>
                <a:cubicBezTo>
                  <a:pt x="1886580" y="950616"/>
                  <a:pt x="1907181" y="962570"/>
                  <a:pt x="1934736" y="995638"/>
                </a:cubicBezTo>
                <a:cubicBezTo>
                  <a:pt x="1957421" y="1022862"/>
                  <a:pt x="1966595" y="1054293"/>
                  <a:pt x="1994084" y="1078729"/>
                </a:cubicBezTo>
                <a:cubicBezTo>
                  <a:pt x="2020272" y="1102009"/>
                  <a:pt x="2076838" y="1134546"/>
                  <a:pt x="2112779" y="1149950"/>
                </a:cubicBezTo>
                <a:cubicBezTo>
                  <a:pt x="2124279" y="1154879"/>
                  <a:pt x="2136518" y="1157863"/>
                  <a:pt x="2148388" y="1161820"/>
                </a:cubicBezTo>
                <a:cubicBezTo>
                  <a:pt x="2160257" y="1169734"/>
                  <a:pt x="2170960" y="1179767"/>
                  <a:pt x="2183996" y="1185561"/>
                </a:cubicBezTo>
                <a:cubicBezTo>
                  <a:pt x="2206863" y="1195725"/>
                  <a:pt x="2231475" y="1201388"/>
                  <a:pt x="2255214" y="1209301"/>
                </a:cubicBezTo>
                <a:lnTo>
                  <a:pt x="2290822" y="1221171"/>
                </a:lnTo>
                <a:lnTo>
                  <a:pt x="2397648" y="1256782"/>
                </a:lnTo>
                <a:cubicBezTo>
                  <a:pt x="2409518" y="1260739"/>
                  <a:pt x="2421119" y="1265617"/>
                  <a:pt x="2433257" y="1268652"/>
                </a:cubicBezTo>
                <a:lnTo>
                  <a:pt x="2480735" y="1280522"/>
                </a:lnTo>
                <a:cubicBezTo>
                  <a:pt x="2522928" y="1308651"/>
                  <a:pt x="2502078" y="1304262"/>
                  <a:pt x="2540083" y="1304262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3" name="Straight Connector 12"/>
          <p:cNvCxnSpPr/>
          <p:nvPr/>
        </p:nvCxnSpPr>
        <p:spPr bwMode="auto">
          <a:xfrm rot="5400000">
            <a:off x="4148932" y="4591844"/>
            <a:ext cx="2667000" cy="158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rot="5400000">
            <a:off x="5063332" y="4590256"/>
            <a:ext cx="2667000" cy="158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36" name="TextBox 15"/>
          <p:cNvSpPr txBox="1">
            <a:spLocks noChangeArrowheads="1"/>
          </p:cNvSpPr>
          <p:nvPr/>
        </p:nvSpPr>
        <p:spPr bwMode="auto">
          <a:xfrm>
            <a:off x="4648200" y="1371600"/>
            <a:ext cx="434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nicht-kongruent mit dem Kontext</a:t>
            </a:r>
          </a:p>
        </p:txBody>
      </p:sp>
      <p:sp>
        <p:nvSpPr>
          <p:cNvPr id="34838" name="TextBox 22"/>
          <p:cNvSpPr txBox="1">
            <a:spLocks noChangeArrowheads="1"/>
          </p:cNvSpPr>
          <p:nvPr/>
        </p:nvSpPr>
        <p:spPr bwMode="auto">
          <a:xfrm>
            <a:off x="5638800" y="3352800"/>
            <a:ext cx="603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[</a:t>
            </a: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a: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]</a:t>
            </a:r>
          </a:p>
        </p:txBody>
      </p:sp>
      <p:pic>
        <p:nvPicPr>
          <p:cNvPr id="2" name="mahlerinfrueh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7544" y="3429000"/>
            <a:ext cx="360040" cy="360040"/>
          </a:xfrm>
          <a:prstGeom prst="rect">
            <a:avLst/>
          </a:prstGeom>
        </p:spPr>
      </p:pic>
      <p:pic>
        <p:nvPicPr>
          <p:cNvPr id="4" name="mahlerinspaet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16216" y="3356992"/>
            <a:ext cx="432048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0"/>
            <a:ext cx="5867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Semantik und kategoriale Wahrnehmung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28600" y="4038600"/>
            <a:ext cx="4800600" cy="2190750"/>
            <a:chOff x="228600" y="4038600"/>
            <a:chExt cx="4800600" cy="2190750"/>
          </a:xfrm>
        </p:grpSpPr>
        <p:sp>
          <p:nvSpPr>
            <p:cNvPr id="35857" name="TextBox 4"/>
            <p:cNvSpPr txBox="1">
              <a:spLocks noChangeArrowheads="1"/>
            </p:cNvSpPr>
            <p:nvPr/>
          </p:nvSpPr>
          <p:spPr bwMode="auto">
            <a:xfrm>
              <a:off x="228600" y="4038600"/>
              <a:ext cx="42672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b="1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2. Identifikation</a:t>
              </a:r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:  Sie müssen pro Stimulus antworten: /b, d, </a:t>
              </a:r>
              <a:r>
                <a:rPr lang="de-DE" sz="2200">
                  <a:ea typeface="Calibri" pitchFamily="-100" charset="0"/>
                  <a:cs typeface="Calibri" pitchFamily="-100" charset="0"/>
                </a:rPr>
                <a:t>g</a:t>
              </a:r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/</a:t>
              </a:r>
            </a:p>
          </p:txBody>
        </p:sp>
        <p:sp>
          <p:nvSpPr>
            <p:cNvPr id="35858" name="TextBox 5"/>
            <p:cNvSpPr txBox="1">
              <a:spLocks noChangeArrowheads="1"/>
            </p:cNvSpPr>
            <p:nvPr/>
          </p:nvSpPr>
          <p:spPr bwMode="auto">
            <a:xfrm>
              <a:off x="228600" y="5029200"/>
              <a:ext cx="48006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b="1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3. Diskriminierung</a:t>
              </a:r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: sie müssen entscheiden, ob 2 Nachbar-Stimuli unterschiedlich sind, oder nicht.</a:t>
              </a:r>
            </a:p>
          </p:txBody>
        </p:sp>
      </p:grpSp>
      <p:sp>
        <p:nvSpPr>
          <p:cNvPr id="35844" name="TextBox 11"/>
          <p:cNvSpPr txBox="1">
            <a:spLocks noChangeArrowheads="1"/>
          </p:cNvSpPr>
          <p:nvPr/>
        </p:nvSpPr>
        <p:spPr bwMode="auto">
          <a:xfrm>
            <a:off x="228600" y="457200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Dieser Bedeutungsunterschied kann durch die kategoriale Wahrnehmung geprüft werden</a:t>
            </a:r>
            <a:r>
              <a:rPr lang="de-DE" baseline="300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, </a:t>
            </a:r>
            <a:r>
              <a:rPr lang="de-DE" baseline="300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2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. </a:t>
            </a:r>
          </a:p>
        </p:txBody>
      </p:sp>
      <p:sp>
        <p:nvSpPr>
          <p:cNvPr id="35845" name="TextBox 12"/>
          <p:cNvSpPr txBox="1">
            <a:spLocks noChangeArrowheads="1"/>
          </p:cNvSpPr>
          <p:nvPr/>
        </p:nvSpPr>
        <p:spPr bwMode="auto">
          <a:xfrm>
            <a:off x="304800" y="1676400"/>
            <a:ext cx="373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Kategoriale Wahrnehmung</a:t>
            </a:r>
          </a:p>
        </p:txBody>
      </p:sp>
      <p:sp>
        <p:nvSpPr>
          <p:cNvPr id="35850" name="TextBox 3"/>
          <p:cNvSpPr txBox="1">
            <a:spLocks noChangeArrowheads="1"/>
          </p:cNvSpPr>
          <p:nvPr/>
        </p:nvSpPr>
        <p:spPr bwMode="auto">
          <a:xfrm>
            <a:off x="228600" y="3124200"/>
            <a:ext cx="449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1. Hörern werden Stimuli aus einem F2-Kontinuum präsentiert.</a:t>
            </a:r>
          </a:p>
        </p:txBody>
      </p:sp>
      <p:grpSp>
        <p:nvGrpSpPr>
          <p:cNvPr id="35851" name="Group 8"/>
          <p:cNvGrpSpPr>
            <a:grpSpLocks/>
          </p:cNvGrpSpPr>
          <p:nvPr/>
        </p:nvGrpSpPr>
        <p:grpSpPr bwMode="auto">
          <a:xfrm>
            <a:off x="4800600" y="1524000"/>
            <a:ext cx="4191000" cy="4251325"/>
            <a:chOff x="1104" y="768"/>
            <a:chExt cx="2928" cy="2678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1104" y="768"/>
              <a:ext cx="2928" cy="2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35855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04" y="768"/>
              <a:ext cx="2928" cy="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6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04" y="3014"/>
              <a:ext cx="2928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853" name="TextBox 13"/>
          <p:cNvSpPr txBox="1">
            <a:spLocks noChangeArrowheads="1"/>
          </p:cNvSpPr>
          <p:nvPr/>
        </p:nvSpPr>
        <p:spPr bwMode="auto">
          <a:xfrm>
            <a:off x="152400" y="2133600"/>
            <a:ext cx="419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Experimente aus den Haksins Laboratories, 1952-7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3</a:t>
            </a:r>
          </a:p>
        </p:txBody>
      </p:sp>
      <p:sp>
        <p:nvSpPr>
          <p:cNvPr id="35847" name="TextBox 13"/>
          <p:cNvSpPr txBox="1">
            <a:spLocks noChangeArrowheads="1"/>
          </p:cNvSpPr>
          <p:nvPr/>
        </p:nvSpPr>
        <p:spPr bwMode="auto">
          <a:xfrm>
            <a:off x="3048000" y="6248400"/>
            <a:ext cx="5410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  <a:hlinkClick r:id="rId6"/>
              </a:rPr>
              <a:t>2. Niebuhr, O. (2003). Proc. ICPHS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 niebuhr03.icphs.pdf 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35848" name="TextBox 14"/>
          <p:cNvSpPr txBox="1">
            <a:spLocks noChangeArrowheads="1"/>
          </p:cNvSpPr>
          <p:nvPr/>
        </p:nvSpPr>
        <p:spPr bwMode="auto">
          <a:xfrm>
            <a:off x="0" y="6248400"/>
            <a:ext cx="312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  <a:hlinkClick r:id="rId7"/>
              </a:rPr>
              <a:t>1. Kohler (1987). </a:t>
            </a:r>
            <a:r>
              <a:rPr lang="de-DE" sz="1600" i="1">
                <a:latin typeface="Calibri" pitchFamily="-100" charset="0"/>
                <a:ea typeface="Calibri" pitchFamily="-100" charset="0"/>
                <a:cs typeface="Calibri" pitchFamily="-100" charset="0"/>
                <a:hlinkClick r:id="rId7"/>
              </a:rPr>
              <a:t>Proc. ICPHS</a:t>
            </a:r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  <a:hlinkClick r:id="rId7"/>
              </a:rPr>
              <a:t>.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35849" name="TextBox 15"/>
          <p:cNvSpPr txBox="1">
            <a:spLocks noChangeArrowheads="1"/>
          </p:cNvSpPr>
          <p:nvPr/>
        </p:nvSpPr>
        <p:spPr bwMode="auto">
          <a:xfrm>
            <a:off x="1676400" y="6519863"/>
            <a:ext cx="4648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  <a:hlinkClick r:id="rId8"/>
              </a:rPr>
              <a:t>3. Liberman et al (1954). </a:t>
            </a:r>
            <a:r>
              <a:rPr lang="en-US" sz="1600" i="1">
                <a:latin typeface="Calibri" pitchFamily="-100" charset="0"/>
                <a:ea typeface="Calibri" pitchFamily="-100" charset="0"/>
                <a:cs typeface="Calibri" pitchFamily="-100" charset="0"/>
                <a:hlinkClick r:id="rId8"/>
              </a:rPr>
              <a:t>Psychological Monographs</a:t>
            </a:r>
            <a:endParaRPr lang="de-DE" sz="1600" i="1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pic>
        <p:nvPicPr>
          <p:cNvPr id="4" name="bdga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644008" y="2132856"/>
            <a:ext cx="478408" cy="478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2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0"/>
            <a:ext cx="5867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Semantik und kategoriale Wahrnehmung</a:t>
            </a:r>
          </a:p>
        </p:txBody>
      </p:sp>
      <p:pic>
        <p:nvPicPr>
          <p:cNvPr id="36867" name="Picture 4" descr="badaga_sum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066800"/>
            <a:ext cx="3906838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228600" y="1295400"/>
            <a:ext cx="350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-100" charset="0"/>
                <a:ea typeface="Times New Roman" pitchFamily="-100" charset="0"/>
                <a:cs typeface="Times New Roman" pitchFamily="-100" charset="0"/>
              </a:rPr>
              <a:t>1. Eine abrupte Änderung in der Identifikation</a:t>
            </a:r>
          </a:p>
        </p:txBody>
      </p:sp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381000" y="3733800"/>
            <a:ext cx="2971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-100" charset="0"/>
                <a:ea typeface="Times New Roman" pitchFamily="-100" charset="0"/>
                <a:cs typeface="Times New Roman" pitchFamily="-100" charset="0"/>
              </a:rPr>
              <a:t>2. Eine deutliche Diskrimination der Nachbar-Stimuli </a:t>
            </a:r>
            <a:r>
              <a:rPr lang="de-DE" b="1">
                <a:latin typeface="Calibri" pitchFamily="-100" charset="0"/>
                <a:ea typeface="Times New Roman" pitchFamily="-100" charset="0"/>
                <a:cs typeface="Times New Roman" pitchFamily="-100" charset="0"/>
              </a:rPr>
              <a:t>zwischen</a:t>
            </a:r>
            <a:r>
              <a:rPr lang="de-DE">
                <a:latin typeface="Calibri" pitchFamily="-100" charset="0"/>
                <a:ea typeface="Times New Roman" pitchFamily="-100" charset="0"/>
                <a:cs typeface="Times New Roman" pitchFamily="-100" charset="0"/>
              </a:rPr>
              <a:t> aber nicht innerhalb von Kategorien</a:t>
            </a:r>
          </a:p>
        </p:txBody>
      </p:sp>
      <p:sp>
        <p:nvSpPr>
          <p:cNvPr id="36870" name="TextBox 6"/>
          <p:cNvSpPr txBox="1">
            <a:spLocks noChangeArrowheads="1"/>
          </p:cNvSpPr>
          <p:nvPr/>
        </p:nvSpPr>
        <p:spPr bwMode="auto">
          <a:xfrm>
            <a:off x="228600" y="533400"/>
            <a:ext cx="754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Wenn Hörer unterschiedliche Kategorien hören: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1"/>
          <p:cNvGrpSpPr>
            <a:grpSpLocks/>
          </p:cNvGrpSpPr>
          <p:nvPr/>
        </p:nvGrpSpPr>
        <p:grpSpPr bwMode="auto">
          <a:xfrm>
            <a:off x="2743200" y="2057400"/>
            <a:ext cx="3124200" cy="914400"/>
            <a:chOff x="914400" y="4724400"/>
            <a:chExt cx="3124200" cy="9144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914400" y="5257800"/>
              <a:ext cx="7620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5400000" flipH="1" flipV="1">
              <a:off x="1562100" y="4838700"/>
              <a:ext cx="6858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6200000" flipH="1">
              <a:off x="2057400" y="4800600"/>
              <a:ext cx="6096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590800" y="5334000"/>
              <a:ext cx="14478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891" name="Group 6"/>
          <p:cNvGrpSpPr>
            <a:grpSpLocks/>
          </p:cNvGrpSpPr>
          <p:nvPr/>
        </p:nvGrpSpPr>
        <p:grpSpPr bwMode="auto">
          <a:xfrm>
            <a:off x="2895600" y="2057400"/>
            <a:ext cx="3124200" cy="914400"/>
            <a:chOff x="914400" y="4724400"/>
            <a:chExt cx="3124200" cy="9144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914400" y="5257800"/>
              <a:ext cx="7620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 flipH="1" flipV="1">
              <a:off x="1562100" y="4838700"/>
              <a:ext cx="6858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2057400" y="4800600"/>
              <a:ext cx="6096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590800" y="5334000"/>
              <a:ext cx="14478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892" name="Group 11"/>
          <p:cNvGrpSpPr>
            <a:grpSpLocks/>
          </p:cNvGrpSpPr>
          <p:nvPr/>
        </p:nvGrpSpPr>
        <p:grpSpPr bwMode="auto">
          <a:xfrm>
            <a:off x="3048000" y="2057400"/>
            <a:ext cx="3124200" cy="914400"/>
            <a:chOff x="914400" y="4724400"/>
            <a:chExt cx="3124200" cy="9144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914400" y="5257800"/>
              <a:ext cx="7620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1562100" y="4838700"/>
              <a:ext cx="6858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2057400" y="4800600"/>
              <a:ext cx="6096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0800" y="5334000"/>
              <a:ext cx="14478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893" name="Group 16"/>
          <p:cNvGrpSpPr>
            <a:grpSpLocks/>
          </p:cNvGrpSpPr>
          <p:nvPr/>
        </p:nvGrpSpPr>
        <p:grpSpPr bwMode="auto">
          <a:xfrm>
            <a:off x="3276600" y="2057400"/>
            <a:ext cx="3124200" cy="914400"/>
            <a:chOff x="914400" y="4724400"/>
            <a:chExt cx="3124200" cy="9144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914400" y="5257800"/>
              <a:ext cx="762000" cy="152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 flipH="1" flipV="1">
              <a:off x="1562100" y="4838700"/>
              <a:ext cx="685800" cy="457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2057400" y="4800600"/>
              <a:ext cx="609600" cy="457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590800" y="5334000"/>
              <a:ext cx="1447800" cy="304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/>
          <p:cNvCxnSpPr/>
          <p:nvPr/>
        </p:nvCxnSpPr>
        <p:spPr>
          <a:xfrm rot="5400000">
            <a:off x="3048001" y="2438400"/>
            <a:ext cx="1828800" cy="31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505994" y="2437606"/>
            <a:ext cx="18288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896" name="TextBox 24"/>
          <p:cNvSpPr txBox="1">
            <a:spLocks noChangeArrowheads="1"/>
          </p:cNvSpPr>
          <p:nvPr/>
        </p:nvSpPr>
        <p:spPr bwMode="auto">
          <a:xfrm>
            <a:off x="685800" y="533400"/>
            <a:ext cx="746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Kontinuum synthetisieren zwischen </a:t>
            </a: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früh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und </a:t>
            </a: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spät</a:t>
            </a:r>
            <a:r>
              <a:rPr lang="de-DE" baseline="30000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endParaRPr lang="de-DE" baseline="300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38600" y="2895600"/>
            <a:ext cx="457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/>
                <a:ea typeface="Arial" pitchFamily="8" charset="0"/>
                <a:cs typeface="Calibri"/>
              </a:rPr>
              <a:t>a</a:t>
            </a:r>
          </a:p>
        </p:txBody>
      </p:sp>
      <p:pic>
        <p:nvPicPr>
          <p:cNvPr id="37898" name="Picture 5"/>
          <p:cNvPicPr>
            <a:picLocks noChangeAspect="1" noChangeArrowheads="1"/>
          </p:cNvPicPr>
          <p:nvPr/>
        </p:nvPicPr>
        <p:blipFill>
          <a:blip r:embed="rId6"/>
          <a:srcRect l="9529" t="13120" r="11369" b="13464"/>
          <a:stretch>
            <a:fillRect/>
          </a:stretch>
        </p:blipFill>
        <p:spPr bwMode="auto">
          <a:xfrm>
            <a:off x="6477000" y="1676400"/>
            <a:ext cx="24225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6"/>
          <p:cNvPicPr>
            <a:picLocks noChangeAspect="1" noChangeArrowheads="1"/>
          </p:cNvPicPr>
          <p:nvPr/>
        </p:nvPicPr>
        <p:blipFill>
          <a:blip r:embed="rId7"/>
          <a:srcRect l="-1454" t="13269" r="15019" b="13441"/>
          <a:stretch>
            <a:fillRect/>
          </a:stretch>
        </p:blipFill>
        <p:spPr bwMode="auto">
          <a:xfrm>
            <a:off x="304800" y="1828800"/>
            <a:ext cx="211455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9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990600" y="129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0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7696200" y="129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902" name="Group 30"/>
          <p:cNvGrpSpPr>
            <a:grpSpLocks/>
          </p:cNvGrpSpPr>
          <p:nvPr/>
        </p:nvGrpSpPr>
        <p:grpSpPr bwMode="auto">
          <a:xfrm>
            <a:off x="2590800" y="2057400"/>
            <a:ext cx="3124200" cy="914400"/>
            <a:chOff x="914400" y="4724400"/>
            <a:chExt cx="3124200" cy="91440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14400" y="5257800"/>
              <a:ext cx="7620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 flipH="1" flipV="1">
              <a:off x="1562100" y="4838700"/>
              <a:ext cx="6858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2057400" y="4800600"/>
              <a:ext cx="6096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590800" y="5334000"/>
              <a:ext cx="14478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903" name="Group 35"/>
          <p:cNvGrpSpPr>
            <a:grpSpLocks/>
          </p:cNvGrpSpPr>
          <p:nvPr/>
        </p:nvGrpSpPr>
        <p:grpSpPr bwMode="auto">
          <a:xfrm>
            <a:off x="2362200" y="2057400"/>
            <a:ext cx="3124200" cy="914400"/>
            <a:chOff x="914400" y="4724400"/>
            <a:chExt cx="3124200" cy="914400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914400" y="5257800"/>
              <a:ext cx="762000" cy="1524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1562100" y="4838700"/>
              <a:ext cx="685800" cy="4572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2057400" y="4800600"/>
              <a:ext cx="609600" cy="4572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590800" y="5334000"/>
              <a:ext cx="1447800" cy="3048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1447800" y="2590800"/>
            <a:ext cx="457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/>
                <a:ea typeface="Arial" pitchFamily="8" charset="0"/>
                <a:cs typeface="Calibri"/>
              </a:rPr>
              <a:t>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20000" y="2590800"/>
            <a:ext cx="457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/>
                <a:ea typeface="Arial" pitchFamily="8" charset="0"/>
                <a:cs typeface="Calibri"/>
              </a:rPr>
              <a:t>a</a:t>
            </a:r>
          </a:p>
        </p:txBody>
      </p:sp>
      <p:sp>
        <p:nvSpPr>
          <p:cNvPr id="37906" name="TextBox 42"/>
          <p:cNvSpPr txBox="1">
            <a:spLocks noChangeArrowheads="1"/>
          </p:cNvSpPr>
          <p:nvPr/>
        </p:nvSpPr>
        <p:spPr bwMode="auto">
          <a:xfrm>
            <a:off x="533400" y="4724400"/>
            <a:ext cx="822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Hörer 'forced-choice' Test: passt der Satz dazu? (ja/nein)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2400" y="0"/>
            <a:ext cx="8763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Semantik der Gipfelsynchronisierung und kategoriale Wahrnehmung</a:t>
            </a:r>
          </a:p>
        </p:txBody>
      </p:sp>
      <p:sp>
        <p:nvSpPr>
          <p:cNvPr id="37908" name="TextBox 43"/>
          <p:cNvSpPr txBox="1">
            <a:spLocks noChangeArrowheads="1"/>
          </p:cNvSpPr>
          <p:nvPr/>
        </p:nvSpPr>
        <p:spPr bwMode="auto">
          <a:xfrm>
            <a:off x="1828800" y="6172200"/>
            <a:ext cx="5410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  <a:hlinkClick r:id="rId9"/>
              </a:rPr>
              <a:t>1. Niebuhr, O. (2003). Proc. ICPHS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 niebuhr03.icphs.pdf 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37909" name="TextBox 44"/>
          <p:cNvSpPr txBox="1">
            <a:spLocks noChangeArrowheads="1"/>
          </p:cNvSpPr>
          <p:nvPr/>
        </p:nvSpPr>
        <p:spPr bwMode="auto">
          <a:xfrm>
            <a:off x="1219200" y="3886200"/>
            <a:ext cx="495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Kontext: 'Jetzt verstehe ich das erst!'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5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9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0"/>
            <a:ext cx="8763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Semantik der Gipfelsynchronisierung und kategoriale Wahrnehmung</a:t>
            </a:r>
          </a:p>
        </p:txBody>
      </p:sp>
      <p:pic>
        <p:nvPicPr>
          <p:cNvPr id="38915" name="Picture 3"/>
          <p:cNvPicPr>
            <a:picLocks noChangeAspect="1"/>
          </p:cNvPicPr>
          <p:nvPr/>
        </p:nvPicPr>
        <p:blipFill>
          <a:blip r:embed="rId2"/>
          <a:srcRect l="10559"/>
          <a:stretch>
            <a:fillRect/>
          </a:stretch>
        </p:blipFill>
        <p:spPr bwMode="auto">
          <a:xfrm>
            <a:off x="838200" y="1422400"/>
            <a:ext cx="3227388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Box 1"/>
          <p:cNvSpPr txBox="1">
            <a:spLocks noChangeArrowheads="1"/>
          </p:cNvSpPr>
          <p:nvPr/>
        </p:nvSpPr>
        <p:spPr bwMode="auto">
          <a:xfrm>
            <a:off x="1143000" y="5156200"/>
            <a:ext cx="2743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Abrupte Änderung in der Identifikation</a:t>
            </a:r>
          </a:p>
        </p:txBody>
      </p:sp>
      <p:sp>
        <p:nvSpPr>
          <p:cNvPr id="7" name="Freeform 6"/>
          <p:cNvSpPr/>
          <p:nvPr/>
        </p:nvSpPr>
        <p:spPr>
          <a:xfrm>
            <a:off x="931863" y="1828800"/>
            <a:ext cx="3162300" cy="1768475"/>
          </a:xfrm>
          <a:custGeom>
            <a:avLst/>
            <a:gdLst>
              <a:gd name="connsiteX0" fmla="*/ 0 w 3163517"/>
              <a:gd name="connsiteY0" fmla="*/ 1727200 h 1768683"/>
              <a:gd name="connsiteX1" fmla="*/ 25400 w 3163517"/>
              <a:gd name="connsiteY1" fmla="*/ 1735667 h 1768683"/>
              <a:gd name="connsiteX2" fmla="*/ 584200 w 3163517"/>
              <a:gd name="connsiteY2" fmla="*/ 1735667 h 1768683"/>
              <a:gd name="connsiteX3" fmla="*/ 626534 w 3163517"/>
              <a:gd name="connsiteY3" fmla="*/ 1727200 h 1768683"/>
              <a:gd name="connsiteX4" fmla="*/ 660400 w 3163517"/>
              <a:gd name="connsiteY4" fmla="*/ 1718733 h 1768683"/>
              <a:gd name="connsiteX5" fmla="*/ 711200 w 3163517"/>
              <a:gd name="connsiteY5" fmla="*/ 1710267 h 1768683"/>
              <a:gd name="connsiteX6" fmla="*/ 736600 w 3163517"/>
              <a:gd name="connsiteY6" fmla="*/ 1693333 h 1768683"/>
              <a:gd name="connsiteX7" fmla="*/ 812800 w 3163517"/>
              <a:gd name="connsiteY7" fmla="*/ 1667933 h 1768683"/>
              <a:gd name="connsiteX8" fmla="*/ 872067 w 3163517"/>
              <a:gd name="connsiteY8" fmla="*/ 1625600 h 1768683"/>
              <a:gd name="connsiteX9" fmla="*/ 914400 w 3163517"/>
              <a:gd name="connsiteY9" fmla="*/ 1574800 h 1768683"/>
              <a:gd name="connsiteX10" fmla="*/ 965200 w 3163517"/>
              <a:gd name="connsiteY10" fmla="*/ 1540933 h 1768683"/>
              <a:gd name="connsiteX11" fmla="*/ 1007534 w 3163517"/>
              <a:gd name="connsiteY11" fmla="*/ 1490133 h 1768683"/>
              <a:gd name="connsiteX12" fmla="*/ 1032934 w 3163517"/>
              <a:gd name="connsiteY12" fmla="*/ 1473200 h 1768683"/>
              <a:gd name="connsiteX13" fmla="*/ 1049867 w 3163517"/>
              <a:gd name="connsiteY13" fmla="*/ 1447800 h 1768683"/>
              <a:gd name="connsiteX14" fmla="*/ 1075267 w 3163517"/>
              <a:gd name="connsiteY14" fmla="*/ 1430867 h 1768683"/>
              <a:gd name="connsiteX15" fmla="*/ 1100667 w 3163517"/>
              <a:gd name="connsiteY15" fmla="*/ 1405467 h 1768683"/>
              <a:gd name="connsiteX16" fmla="*/ 1126067 w 3163517"/>
              <a:gd name="connsiteY16" fmla="*/ 1363133 h 1768683"/>
              <a:gd name="connsiteX17" fmla="*/ 1168400 w 3163517"/>
              <a:gd name="connsiteY17" fmla="*/ 1286933 h 1768683"/>
              <a:gd name="connsiteX18" fmla="*/ 1219200 w 3163517"/>
              <a:gd name="connsiteY18" fmla="*/ 1236133 h 1768683"/>
              <a:gd name="connsiteX19" fmla="*/ 1227667 w 3163517"/>
              <a:gd name="connsiteY19" fmla="*/ 1210733 h 1768683"/>
              <a:gd name="connsiteX20" fmla="*/ 1270000 w 3163517"/>
              <a:gd name="connsiteY20" fmla="*/ 1159933 h 1768683"/>
              <a:gd name="connsiteX21" fmla="*/ 1286934 w 3163517"/>
              <a:gd name="connsiteY21" fmla="*/ 1109133 h 1768683"/>
              <a:gd name="connsiteX22" fmla="*/ 1346200 w 3163517"/>
              <a:gd name="connsiteY22" fmla="*/ 1041400 h 1768683"/>
              <a:gd name="connsiteX23" fmla="*/ 1371600 w 3163517"/>
              <a:gd name="connsiteY23" fmla="*/ 982133 h 1768683"/>
              <a:gd name="connsiteX24" fmla="*/ 1413934 w 3163517"/>
              <a:gd name="connsiteY24" fmla="*/ 914400 h 1768683"/>
              <a:gd name="connsiteX25" fmla="*/ 1464734 w 3163517"/>
              <a:gd name="connsiteY25" fmla="*/ 804333 h 1768683"/>
              <a:gd name="connsiteX26" fmla="*/ 1490134 w 3163517"/>
              <a:gd name="connsiteY26" fmla="*/ 770467 h 1768683"/>
              <a:gd name="connsiteX27" fmla="*/ 1515534 w 3163517"/>
              <a:gd name="connsiteY27" fmla="*/ 711200 h 1768683"/>
              <a:gd name="connsiteX28" fmla="*/ 1532467 w 3163517"/>
              <a:gd name="connsiteY28" fmla="*/ 685800 h 1768683"/>
              <a:gd name="connsiteX29" fmla="*/ 1540934 w 3163517"/>
              <a:gd name="connsiteY29" fmla="*/ 660400 h 1768683"/>
              <a:gd name="connsiteX30" fmla="*/ 1566334 w 3163517"/>
              <a:gd name="connsiteY30" fmla="*/ 626533 h 1768683"/>
              <a:gd name="connsiteX31" fmla="*/ 1608667 w 3163517"/>
              <a:gd name="connsiteY31" fmla="*/ 575733 h 1768683"/>
              <a:gd name="connsiteX32" fmla="*/ 1634067 w 3163517"/>
              <a:gd name="connsiteY32" fmla="*/ 524933 h 1768683"/>
              <a:gd name="connsiteX33" fmla="*/ 1659467 w 3163517"/>
              <a:gd name="connsiteY33" fmla="*/ 474133 h 1768683"/>
              <a:gd name="connsiteX34" fmla="*/ 1701800 w 3163517"/>
              <a:gd name="connsiteY34" fmla="*/ 406400 h 1768683"/>
              <a:gd name="connsiteX35" fmla="*/ 1735667 w 3163517"/>
              <a:gd name="connsiteY35" fmla="*/ 338667 h 1768683"/>
              <a:gd name="connsiteX36" fmla="*/ 1761067 w 3163517"/>
              <a:gd name="connsiteY36" fmla="*/ 313267 h 1768683"/>
              <a:gd name="connsiteX37" fmla="*/ 1803400 w 3163517"/>
              <a:gd name="connsiteY37" fmla="*/ 245533 h 1768683"/>
              <a:gd name="connsiteX38" fmla="*/ 1820334 w 3163517"/>
              <a:gd name="connsiteY38" fmla="*/ 220133 h 1768683"/>
              <a:gd name="connsiteX39" fmla="*/ 1854200 w 3163517"/>
              <a:gd name="connsiteY39" fmla="*/ 186267 h 1768683"/>
              <a:gd name="connsiteX40" fmla="*/ 1905000 w 3163517"/>
              <a:gd name="connsiteY40" fmla="*/ 127000 h 1768683"/>
              <a:gd name="connsiteX41" fmla="*/ 1930400 w 3163517"/>
              <a:gd name="connsiteY41" fmla="*/ 110067 h 1768683"/>
              <a:gd name="connsiteX42" fmla="*/ 1998134 w 3163517"/>
              <a:gd name="connsiteY42" fmla="*/ 76200 h 1768683"/>
              <a:gd name="connsiteX43" fmla="*/ 2091267 w 3163517"/>
              <a:gd name="connsiteY43" fmla="*/ 50800 h 1768683"/>
              <a:gd name="connsiteX44" fmla="*/ 2159000 w 3163517"/>
              <a:gd name="connsiteY44" fmla="*/ 42333 h 1768683"/>
              <a:gd name="connsiteX45" fmla="*/ 2175934 w 3163517"/>
              <a:gd name="connsiteY45" fmla="*/ 25400 h 1768683"/>
              <a:gd name="connsiteX46" fmla="*/ 2319867 w 3163517"/>
              <a:gd name="connsiteY46" fmla="*/ 0 h 1768683"/>
              <a:gd name="connsiteX47" fmla="*/ 2768600 w 3163517"/>
              <a:gd name="connsiteY47" fmla="*/ 8467 h 1768683"/>
              <a:gd name="connsiteX48" fmla="*/ 3056467 w 3163517"/>
              <a:gd name="connsiteY48" fmla="*/ 16933 h 176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163517" h="1768683">
                <a:moveTo>
                  <a:pt x="0" y="1727200"/>
                </a:moveTo>
                <a:cubicBezTo>
                  <a:pt x="8467" y="1730022"/>
                  <a:pt x="16649" y="1733917"/>
                  <a:pt x="25400" y="1735667"/>
                </a:cubicBezTo>
                <a:cubicBezTo>
                  <a:pt x="190485" y="1768683"/>
                  <a:pt x="557429" y="1736121"/>
                  <a:pt x="584200" y="1735667"/>
                </a:cubicBezTo>
                <a:cubicBezTo>
                  <a:pt x="598311" y="1732845"/>
                  <a:pt x="612486" y="1730322"/>
                  <a:pt x="626534" y="1727200"/>
                </a:cubicBezTo>
                <a:cubicBezTo>
                  <a:pt x="637893" y="1724676"/>
                  <a:pt x="648990" y="1721015"/>
                  <a:pt x="660400" y="1718733"/>
                </a:cubicBezTo>
                <a:cubicBezTo>
                  <a:pt x="677234" y="1715366"/>
                  <a:pt x="694267" y="1713089"/>
                  <a:pt x="711200" y="1710267"/>
                </a:cubicBezTo>
                <a:cubicBezTo>
                  <a:pt x="719667" y="1704622"/>
                  <a:pt x="727498" y="1697884"/>
                  <a:pt x="736600" y="1693333"/>
                </a:cubicBezTo>
                <a:cubicBezTo>
                  <a:pt x="768478" y="1677394"/>
                  <a:pt x="780466" y="1676017"/>
                  <a:pt x="812800" y="1667933"/>
                </a:cubicBezTo>
                <a:cubicBezTo>
                  <a:pt x="878841" y="1601892"/>
                  <a:pt x="794058" y="1681320"/>
                  <a:pt x="872067" y="1625600"/>
                </a:cubicBezTo>
                <a:cubicBezTo>
                  <a:pt x="954590" y="1566656"/>
                  <a:pt x="848395" y="1632555"/>
                  <a:pt x="914400" y="1574800"/>
                </a:cubicBezTo>
                <a:cubicBezTo>
                  <a:pt x="929716" y="1561398"/>
                  <a:pt x="965200" y="1540933"/>
                  <a:pt x="965200" y="1540933"/>
                </a:cubicBezTo>
                <a:cubicBezTo>
                  <a:pt x="981850" y="1515959"/>
                  <a:pt x="983088" y="1510504"/>
                  <a:pt x="1007534" y="1490133"/>
                </a:cubicBezTo>
                <a:cubicBezTo>
                  <a:pt x="1015351" y="1483619"/>
                  <a:pt x="1024467" y="1478844"/>
                  <a:pt x="1032934" y="1473200"/>
                </a:cubicBezTo>
                <a:cubicBezTo>
                  <a:pt x="1038578" y="1464733"/>
                  <a:pt x="1042672" y="1454995"/>
                  <a:pt x="1049867" y="1447800"/>
                </a:cubicBezTo>
                <a:cubicBezTo>
                  <a:pt x="1057062" y="1440605"/>
                  <a:pt x="1067450" y="1437381"/>
                  <a:pt x="1075267" y="1430867"/>
                </a:cubicBezTo>
                <a:cubicBezTo>
                  <a:pt x="1084465" y="1423202"/>
                  <a:pt x="1092200" y="1413934"/>
                  <a:pt x="1100667" y="1405467"/>
                </a:cubicBezTo>
                <a:cubicBezTo>
                  <a:pt x="1124653" y="1333513"/>
                  <a:pt x="1091201" y="1421244"/>
                  <a:pt x="1126067" y="1363133"/>
                </a:cubicBezTo>
                <a:cubicBezTo>
                  <a:pt x="1158004" y="1309904"/>
                  <a:pt x="1090740" y="1364593"/>
                  <a:pt x="1168400" y="1286933"/>
                </a:cubicBezTo>
                <a:lnTo>
                  <a:pt x="1219200" y="1236133"/>
                </a:lnTo>
                <a:cubicBezTo>
                  <a:pt x="1222022" y="1227666"/>
                  <a:pt x="1222716" y="1218159"/>
                  <a:pt x="1227667" y="1210733"/>
                </a:cubicBezTo>
                <a:cubicBezTo>
                  <a:pt x="1254253" y="1170854"/>
                  <a:pt x="1251532" y="1201486"/>
                  <a:pt x="1270000" y="1159933"/>
                </a:cubicBezTo>
                <a:cubicBezTo>
                  <a:pt x="1277249" y="1143622"/>
                  <a:pt x="1275784" y="1123071"/>
                  <a:pt x="1286934" y="1109133"/>
                </a:cubicBezTo>
                <a:cubicBezTo>
                  <a:pt x="1328280" y="1057450"/>
                  <a:pt x="1308022" y="1079578"/>
                  <a:pt x="1346200" y="1041400"/>
                </a:cubicBezTo>
                <a:cubicBezTo>
                  <a:pt x="1363821" y="970919"/>
                  <a:pt x="1342366" y="1040600"/>
                  <a:pt x="1371600" y="982133"/>
                </a:cubicBezTo>
                <a:cubicBezTo>
                  <a:pt x="1403670" y="917994"/>
                  <a:pt x="1369366" y="958968"/>
                  <a:pt x="1413934" y="914400"/>
                </a:cubicBezTo>
                <a:cubicBezTo>
                  <a:pt x="1427137" y="874787"/>
                  <a:pt x="1436936" y="841396"/>
                  <a:pt x="1464734" y="804333"/>
                </a:cubicBezTo>
                <a:cubicBezTo>
                  <a:pt x="1473201" y="793044"/>
                  <a:pt x="1482655" y="782433"/>
                  <a:pt x="1490134" y="770467"/>
                </a:cubicBezTo>
                <a:cubicBezTo>
                  <a:pt x="1534173" y="700004"/>
                  <a:pt x="1486731" y="768806"/>
                  <a:pt x="1515534" y="711200"/>
                </a:cubicBezTo>
                <a:cubicBezTo>
                  <a:pt x="1520085" y="702099"/>
                  <a:pt x="1527916" y="694901"/>
                  <a:pt x="1532467" y="685800"/>
                </a:cubicBezTo>
                <a:cubicBezTo>
                  <a:pt x="1536458" y="677818"/>
                  <a:pt x="1536506" y="668149"/>
                  <a:pt x="1540934" y="660400"/>
                </a:cubicBezTo>
                <a:cubicBezTo>
                  <a:pt x="1547935" y="648148"/>
                  <a:pt x="1558132" y="638016"/>
                  <a:pt x="1566334" y="626533"/>
                </a:cubicBezTo>
                <a:cubicBezTo>
                  <a:pt x="1595803" y="585276"/>
                  <a:pt x="1569136" y="615264"/>
                  <a:pt x="1608667" y="575733"/>
                </a:cubicBezTo>
                <a:cubicBezTo>
                  <a:pt x="1629949" y="511889"/>
                  <a:pt x="1601241" y="590585"/>
                  <a:pt x="1634067" y="524933"/>
                </a:cubicBezTo>
                <a:cubicBezTo>
                  <a:pt x="1676212" y="440642"/>
                  <a:pt x="1602854" y="563098"/>
                  <a:pt x="1659467" y="474133"/>
                </a:cubicBezTo>
                <a:cubicBezTo>
                  <a:pt x="1673761" y="451671"/>
                  <a:pt x="1693380" y="431658"/>
                  <a:pt x="1701800" y="406400"/>
                </a:cubicBezTo>
                <a:cubicBezTo>
                  <a:pt x="1712218" y="375148"/>
                  <a:pt x="1711674" y="370658"/>
                  <a:pt x="1735667" y="338667"/>
                </a:cubicBezTo>
                <a:cubicBezTo>
                  <a:pt x="1742851" y="329088"/>
                  <a:pt x="1754024" y="322951"/>
                  <a:pt x="1761067" y="313267"/>
                </a:cubicBezTo>
                <a:cubicBezTo>
                  <a:pt x="1776727" y="291734"/>
                  <a:pt x="1789106" y="267995"/>
                  <a:pt x="1803400" y="245533"/>
                </a:cubicBezTo>
                <a:cubicBezTo>
                  <a:pt x="1808863" y="236948"/>
                  <a:pt x="1813139" y="227328"/>
                  <a:pt x="1820334" y="220133"/>
                </a:cubicBezTo>
                <a:cubicBezTo>
                  <a:pt x="1831623" y="208844"/>
                  <a:pt x="1843687" y="198282"/>
                  <a:pt x="1854200" y="186267"/>
                </a:cubicBezTo>
                <a:cubicBezTo>
                  <a:pt x="1884385" y="151769"/>
                  <a:pt x="1871657" y="154785"/>
                  <a:pt x="1905000" y="127000"/>
                </a:cubicBezTo>
                <a:cubicBezTo>
                  <a:pt x="1912817" y="120486"/>
                  <a:pt x="1921467" y="114940"/>
                  <a:pt x="1930400" y="110067"/>
                </a:cubicBezTo>
                <a:cubicBezTo>
                  <a:pt x="1952561" y="97979"/>
                  <a:pt x="1974187" y="84183"/>
                  <a:pt x="1998134" y="76200"/>
                </a:cubicBezTo>
                <a:cubicBezTo>
                  <a:pt x="2028037" y="66232"/>
                  <a:pt x="2060705" y="54620"/>
                  <a:pt x="2091267" y="50800"/>
                </a:cubicBezTo>
                <a:lnTo>
                  <a:pt x="2159000" y="42333"/>
                </a:lnTo>
                <a:cubicBezTo>
                  <a:pt x="2164645" y="36689"/>
                  <a:pt x="2168214" y="27431"/>
                  <a:pt x="2175934" y="25400"/>
                </a:cubicBezTo>
                <a:cubicBezTo>
                  <a:pt x="2223049" y="13001"/>
                  <a:pt x="2319867" y="0"/>
                  <a:pt x="2319867" y="0"/>
                </a:cubicBezTo>
                <a:lnTo>
                  <a:pt x="2768600" y="8467"/>
                </a:lnTo>
                <a:cubicBezTo>
                  <a:pt x="3163517" y="19750"/>
                  <a:pt x="2661737" y="16933"/>
                  <a:pt x="3056467" y="1693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8918" name="TextBox 7"/>
          <p:cNvSpPr txBox="1">
            <a:spLocks noChangeArrowheads="1"/>
          </p:cNvSpPr>
          <p:nvPr/>
        </p:nvSpPr>
        <p:spPr bwMode="auto">
          <a:xfrm>
            <a:off x="685800" y="965200"/>
            <a:ext cx="381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passt der Satz zum Kontext?</a:t>
            </a:r>
          </a:p>
        </p:txBody>
      </p:sp>
      <p:sp>
        <p:nvSpPr>
          <p:cNvPr id="38919" name="TextBox 8"/>
          <p:cNvSpPr txBox="1">
            <a:spLocks noChangeArrowheads="1"/>
          </p:cNvSpPr>
          <p:nvPr/>
        </p:nvSpPr>
        <p:spPr bwMode="auto">
          <a:xfrm>
            <a:off x="228600" y="1651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JA</a:t>
            </a:r>
          </a:p>
        </p:txBody>
      </p:sp>
      <p:sp>
        <p:nvSpPr>
          <p:cNvPr id="38920" name="TextBox 9"/>
          <p:cNvSpPr txBox="1">
            <a:spLocks noChangeArrowheads="1"/>
          </p:cNvSpPr>
          <p:nvPr/>
        </p:nvSpPr>
        <p:spPr bwMode="auto">
          <a:xfrm>
            <a:off x="0" y="32512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NEIN</a:t>
            </a:r>
          </a:p>
        </p:txBody>
      </p:sp>
      <p:sp>
        <p:nvSpPr>
          <p:cNvPr id="38921" name="TextBox 10"/>
          <p:cNvSpPr txBox="1">
            <a:spLocks noChangeArrowheads="1"/>
          </p:cNvSpPr>
          <p:nvPr/>
        </p:nvSpPr>
        <p:spPr bwMode="auto">
          <a:xfrm>
            <a:off x="990600" y="4241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Früh</a:t>
            </a:r>
          </a:p>
        </p:txBody>
      </p:sp>
      <p:sp>
        <p:nvSpPr>
          <p:cNvPr id="38922" name="TextBox 11"/>
          <p:cNvSpPr txBox="1">
            <a:spLocks noChangeArrowheads="1"/>
          </p:cNvSpPr>
          <p:nvPr/>
        </p:nvSpPr>
        <p:spPr bwMode="auto">
          <a:xfrm>
            <a:off x="3124200" y="4241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Spät</a:t>
            </a:r>
          </a:p>
        </p:txBody>
      </p:sp>
      <p:sp>
        <p:nvSpPr>
          <p:cNvPr id="38923" name="TextBox 1"/>
          <p:cNvSpPr txBox="1">
            <a:spLocks noChangeArrowheads="1"/>
          </p:cNvSpPr>
          <p:nvPr/>
        </p:nvSpPr>
        <p:spPr bwMode="auto">
          <a:xfrm>
            <a:off x="5715000" y="5080000"/>
            <a:ext cx="3124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Hohe Diskriminierung zwischen Kategorien</a:t>
            </a:r>
          </a:p>
        </p:txBody>
      </p:sp>
      <p:pic>
        <p:nvPicPr>
          <p:cNvPr id="3892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193800"/>
            <a:ext cx="3606800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reeform 12"/>
          <p:cNvSpPr/>
          <p:nvPr/>
        </p:nvSpPr>
        <p:spPr>
          <a:xfrm>
            <a:off x="5189538" y="2227263"/>
            <a:ext cx="2760662" cy="1295400"/>
          </a:xfrm>
          <a:custGeom>
            <a:avLst/>
            <a:gdLst>
              <a:gd name="connsiteX0" fmla="*/ 0 w 2760133"/>
              <a:gd name="connsiteY0" fmla="*/ 1295400 h 1295400"/>
              <a:gd name="connsiteX1" fmla="*/ 135466 w 2760133"/>
              <a:gd name="connsiteY1" fmla="*/ 1286934 h 1295400"/>
              <a:gd name="connsiteX2" fmla="*/ 177800 w 2760133"/>
              <a:gd name="connsiteY2" fmla="*/ 1270000 h 1295400"/>
              <a:gd name="connsiteX3" fmla="*/ 228600 w 2760133"/>
              <a:gd name="connsiteY3" fmla="*/ 1261534 h 1295400"/>
              <a:gd name="connsiteX4" fmla="*/ 270933 w 2760133"/>
              <a:gd name="connsiteY4" fmla="*/ 1244600 h 1295400"/>
              <a:gd name="connsiteX5" fmla="*/ 296333 w 2760133"/>
              <a:gd name="connsiteY5" fmla="*/ 1236134 h 1295400"/>
              <a:gd name="connsiteX6" fmla="*/ 347133 w 2760133"/>
              <a:gd name="connsiteY6" fmla="*/ 1202267 h 1295400"/>
              <a:gd name="connsiteX7" fmla="*/ 397933 w 2760133"/>
              <a:gd name="connsiteY7" fmla="*/ 1176867 h 1295400"/>
              <a:gd name="connsiteX8" fmla="*/ 423333 w 2760133"/>
              <a:gd name="connsiteY8" fmla="*/ 1168400 h 1295400"/>
              <a:gd name="connsiteX9" fmla="*/ 448733 w 2760133"/>
              <a:gd name="connsiteY9" fmla="*/ 1134534 h 1295400"/>
              <a:gd name="connsiteX10" fmla="*/ 499533 w 2760133"/>
              <a:gd name="connsiteY10" fmla="*/ 1092200 h 1295400"/>
              <a:gd name="connsiteX11" fmla="*/ 533400 w 2760133"/>
              <a:gd name="connsiteY11" fmla="*/ 1041400 h 1295400"/>
              <a:gd name="connsiteX12" fmla="*/ 601133 w 2760133"/>
              <a:gd name="connsiteY12" fmla="*/ 999067 h 1295400"/>
              <a:gd name="connsiteX13" fmla="*/ 651933 w 2760133"/>
              <a:gd name="connsiteY13" fmla="*/ 939800 h 1295400"/>
              <a:gd name="connsiteX14" fmla="*/ 677333 w 2760133"/>
              <a:gd name="connsiteY14" fmla="*/ 931334 h 1295400"/>
              <a:gd name="connsiteX15" fmla="*/ 711200 w 2760133"/>
              <a:gd name="connsiteY15" fmla="*/ 905934 h 1295400"/>
              <a:gd name="connsiteX16" fmla="*/ 719666 w 2760133"/>
              <a:gd name="connsiteY16" fmla="*/ 880534 h 1295400"/>
              <a:gd name="connsiteX17" fmla="*/ 736600 w 2760133"/>
              <a:gd name="connsiteY17" fmla="*/ 863600 h 1295400"/>
              <a:gd name="connsiteX18" fmla="*/ 787400 w 2760133"/>
              <a:gd name="connsiteY18" fmla="*/ 795867 h 1295400"/>
              <a:gd name="connsiteX19" fmla="*/ 829733 w 2760133"/>
              <a:gd name="connsiteY19" fmla="*/ 736600 h 1295400"/>
              <a:gd name="connsiteX20" fmla="*/ 855133 w 2760133"/>
              <a:gd name="connsiteY20" fmla="*/ 685800 h 1295400"/>
              <a:gd name="connsiteX21" fmla="*/ 872066 w 2760133"/>
              <a:gd name="connsiteY21" fmla="*/ 651934 h 1295400"/>
              <a:gd name="connsiteX22" fmla="*/ 914400 w 2760133"/>
              <a:gd name="connsiteY22" fmla="*/ 592667 h 1295400"/>
              <a:gd name="connsiteX23" fmla="*/ 931333 w 2760133"/>
              <a:gd name="connsiteY23" fmla="*/ 550334 h 1295400"/>
              <a:gd name="connsiteX24" fmla="*/ 948266 w 2760133"/>
              <a:gd name="connsiteY24" fmla="*/ 524934 h 1295400"/>
              <a:gd name="connsiteX25" fmla="*/ 956733 w 2760133"/>
              <a:gd name="connsiteY25" fmla="*/ 499534 h 1295400"/>
              <a:gd name="connsiteX26" fmla="*/ 999066 w 2760133"/>
              <a:gd name="connsiteY26" fmla="*/ 448734 h 1295400"/>
              <a:gd name="connsiteX27" fmla="*/ 1024466 w 2760133"/>
              <a:gd name="connsiteY27" fmla="*/ 397934 h 1295400"/>
              <a:gd name="connsiteX28" fmla="*/ 1049866 w 2760133"/>
              <a:gd name="connsiteY28" fmla="*/ 347134 h 1295400"/>
              <a:gd name="connsiteX29" fmla="*/ 1100666 w 2760133"/>
              <a:gd name="connsiteY29" fmla="*/ 296334 h 1295400"/>
              <a:gd name="connsiteX30" fmla="*/ 1117600 w 2760133"/>
              <a:gd name="connsiteY30" fmla="*/ 279400 h 1295400"/>
              <a:gd name="connsiteX31" fmla="*/ 1143000 w 2760133"/>
              <a:gd name="connsiteY31" fmla="*/ 254000 h 1295400"/>
              <a:gd name="connsiteX32" fmla="*/ 1151466 w 2760133"/>
              <a:gd name="connsiteY32" fmla="*/ 228600 h 1295400"/>
              <a:gd name="connsiteX33" fmla="*/ 1193800 w 2760133"/>
              <a:gd name="connsiteY33" fmla="*/ 203200 h 1295400"/>
              <a:gd name="connsiteX34" fmla="*/ 1236133 w 2760133"/>
              <a:gd name="connsiteY34" fmla="*/ 169334 h 1295400"/>
              <a:gd name="connsiteX35" fmla="*/ 1312333 w 2760133"/>
              <a:gd name="connsiteY35" fmla="*/ 101600 h 1295400"/>
              <a:gd name="connsiteX36" fmla="*/ 1346200 w 2760133"/>
              <a:gd name="connsiteY36" fmla="*/ 93134 h 1295400"/>
              <a:gd name="connsiteX37" fmla="*/ 1397000 w 2760133"/>
              <a:gd name="connsiteY37" fmla="*/ 50800 h 1295400"/>
              <a:gd name="connsiteX38" fmla="*/ 1422400 w 2760133"/>
              <a:gd name="connsiteY38" fmla="*/ 25400 h 1295400"/>
              <a:gd name="connsiteX39" fmla="*/ 1515533 w 2760133"/>
              <a:gd name="connsiteY39" fmla="*/ 0 h 1295400"/>
              <a:gd name="connsiteX40" fmla="*/ 1634066 w 2760133"/>
              <a:gd name="connsiteY40" fmla="*/ 16934 h 1295400"/>
              <a:gd name="connsiteX41" fmla="*/ 1676400 w 2760133"/>
              <a:gd name="connsiteY41" fmla="*/ 33867 h 1295400"/>
              <a:gd name="connsiteX42" fmla="*/ 1701800 w 2760133"/>
              <a:gd name="connsiteY42" fmla="*/ 42334 h 1295400"/>
              <a:gd name="connsiteX43" fmla="*/ 1761066 w 2760133"/>
              <a:gd name="connsiteY43" fmla="*/ 67734 h 1295400"/>
              <a:gd name="connsiteX44" fmla="*/ 1794933 w 2760133"/>
              <a:gd name="connsiteY44" fmla="*/ 101600 h 1295400"/>
              <a:gd name="connsiteX45" fmla="*/ 1803400 w 2760133"/>
              <a:gd name="connsiteY45" fmla="*/ 127000 h 1295400"/>
              <a:gd name="connsiteX46" fmla="*/ 1820333 w 2760133"/>
              <a:gd name="connsiteY46" fmla="*/ 152400 h 1295400"/>
              <a:gd name="connsiteX47" fmla="*/ 1845733 w 2760133"/>
              <a:gd name="connsiteY47" fmla="*/ 203200 h 1295400"/>
              <a:gd name="connsiteX48" fmla="*/ 1854200 w 2760133"/>
              <a:gd name="connsiteY48" fmla="*/ 245534 h 1295400"/>
              <a:gd name="connsiteX49" fmla="*/ 1871133 w 2760133"/>
              <a:gd name="connsiteY49" fmla="*/ 270934 h 1295400"/>
              <a:gd name="connsiteX50" fmla="*/ 1888066 w 2760133"/>
              <a:gd name="connsiteY50" fmla="*/ 313267 h 1295400"/>
              <a:gd name="connsiteX51" fmla="*/ 1896533 w 2760133"/>
              <a:gd name="connsiteY51" fmla="*/ 347134 h 1295400"/>
              <a:gd name="connsiteX52" fmla="*/ 1921933 w 2760133"/>
              <a:gd name="connsiteY52" fmla="*/ 414867 h 1295400"/>
              <a:gd name="connsiteX53" fmla="*/ 1930400 w 2760133"/>
              <a:gd name="connsiteY53" fmla="*/ 448734 h 1295400"/>
              <a:gd name="connsiteX54" fmla="*/ 1947333 w 2760133"/>
              <a:gd name="connsiteY54" fmla="*/ 482600 h 1295400"/>
              <a:gd name="connsiteX55" fmla="*/ 1972733 w 2760133"/>
              <a:gd name="connsiteY55" fmla="*/ 567267 h 1295400"/>
              <a:gd name="connsiteX56" fmla="*/ 1989666 w 2760133"/>
              <a:gd name="connsiteY56" fmla="*/ 592667 h 1295400"/>
              <a:gd name="connsiteX57" fmla="*/ 2006600 w 2760133"/>
              <a:gd name="connsiteY57" fmla="*/ 643467 h 1295400"/>
              <a:gd name="connsiteX58" fmla="*/ 2048933 w 2760133"/>
              <a:gd name="connsiteY58" fmla="*/ 711200 h 1295400"/>
              <a:gd name="connsiteX59" fmla="*/ 2082800 w 2760133"/>
              <a:gd name="connsiteY59" fmla="*/ 787400 h 1295400"/>
              <a:gd name="connsiteX60" fmla="*/ 2159000 w 2760133"/>
              <a:gd name="connsiteY60" fmla="*/ 880534 h 1295400"/>
              <a:gd name="connsiteX61" fmla="*/ 2167466 w 2760133"/>
              <a:gd name="connsiteY61" fmla="*/ 905934 h 1295400"/>
              <a:gd name="connsiteX62" fmla="*/ 2218266 w 2760133"/>
              <a:gd name="connsiteY62" fmla="*/ 948267 h 1295400"/>
              <a:gd name="connsiteX63" fmla="*/ 2269066 w 2760133"/>
              <a:gd name="connsiteY63" fmla="*/ 1007534 h 1295400"/>
              <a:gd name="connsiteX64" fmla="*/ 2328333 w 2760133"/>
              <a:gd name="connsiteY64" fmla="*/ 1041400 h 1295400"/>
              <a:gd name="connsiteX65" fmla="*/ 2362200 w 2760133"/>
              <a:gd name="connsiteY65" fmla="*/ 1066800 h 1295400"/>
              <a:gd name="connsiteX66" fmla="*/ 2387600 w 2760133"/>
              <a:gd name="connsiteY66" fmla="*/ 1075267 h 1295400"/>
              <a:gd name="connsiteX67" fmla="*/ 2438400 w 2760133"/>
              <a:gd name="connsiteY67" fmla="*/ 1109134 h 1295400"/>
              <a:gd name="connsiteX68" fmla="*/ 2480733 w 2760133"/>
              <a:gd name="connsiteY68" fmla="*/ 1126067 h 1295400"/>
              <a:gd name="connsiteX69" fmla="*/ 2506133 w 2760133"/>
              <a:gd name="connsiteY69" fmla="*/ 1143000 h 1295400"/>
              <a:gd name="connsiteX70" fmla="*/ 2548466 w 2760133"/>
              <a:gd name="connsiteY70" fmla="*/ 1151467 h 1295400"/>
              <a:gd name="connsiteX71" fmla="*/ 2760133 w 2760133"/>
              <a:gd name="connsiteY71" fmla="*/ 1151467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760133" h="1295400">
                <a:moveTo>
                  <a:pt x="0" y="1295400"/>
                </a:moveTo>
                <a:cubicBezTo>
                  <a:pt x="45155" y="1292578"/>
                  <a:pt x="90677" y="1293332"/>
                  <a:pt x="135466" y="1286934"/>
                </a:cubicBezTo>
                <a:cubicBezTo>
                  <a:pt x="150512" y="1284785"/>
                  <a:pt x="163137" y="1273999"/>
                  <a:pt x="177800" y="1270000"/>
                </a:cubicBezTo>
                <a:cubicBezTo>
                  <a:pt x="194362" y="1265483"/>
                  <a:pt x="211667" y="1264356"/>
                  <a:pt x="228600" y="1261534"/>
                </a:cubicBezTo>
                <a:cubicBezTo>
                  <a:pt x="242711" y="1255889"/>
                  <a:pt x="256703" y="1249936"/>
                  <a:pt x="270933" y="1244600"/>
                </a:cubicBezTo>
                <a:cubicBezTo>
                  <a:pt x="279289" y="1241466"/>
                  <a:pt x="288531" y="1240468"/>
                  <a:pt x="296333" y="1236134"/>
                </a:cubicBezTo>
                <a:cubicBezTo>
                  <a:pt x="314123" y="1226251"/>
                  <a:pt x="327826" y="1208703"/>
                  <a:pt x="347133" y="1202267"/>
                </a:cubicBezTo>
                <a:cubicBezTo>
                  <a:pt x="410977" y="1180985"/>
                  <a:pt x="332281" y="1209693"/>
                  <a:pt x="397933" y="1176867"/>
                </a:cubicBezTo>
                <a:cubicBezTo>
                  <a:pt x="405915" y="1172876"/>
                  <a:pt x="414866" y="1171222"/>
                  <a:pt x="423333" y="1168400"/>
                </a:cubicBezTo>
                <a:cubicBezTo>
                  <a:pt x="431800" y="1157111"/>
                  <a:pt x="438755" y="1144512"/>
                  <a:pt x="448733" y="1134534"/>
                </a:cubicBezTo>
                <a:cubicBezTo>
                  <a:pt x="485861" y="1097406"/>
                  <a:pt x="464860" y="1140742"/>
                  <a:pt x="499533" y="1092200"/>
                </a:cubicBezTo>
                <a:cubicBezTo>
                  <a:pt x="520089" y="1063422"/>
                  <a:pt x="507508" y="1059524"/>
                  <a:pt x="533400" y="1041400"/>
                </a:cubicBezTo>
                <a:cubicBezTo>
                  <a:pt x="555212" y="1026132"/>
                  <a:pt x="601133" y="999067"/>
                  <a:pt x="601133" y="999067"/>
                </a:cubicBezTo>
                <a:cubicBezTo>
                  <a:pt x="612870" y="983417"/>
                  <a:pt x="634244" y="951592"/>
                  <a:pt x="651933" y="939800"/>
                </a:cubicBezTo>
                <a:cubicBezTo>
                  <a:pt x="659359" y="934850"/>
                  <a:pt x="668866" y="934156"/>
                  <a:pt x="677333" y="931334"/>
                </a:cubicBezTo>
                <a:cubicBezTo>
                  <a:pt x="688622" y="922867"/>
                  <a:pt x="702166" y="916775"/>
                  <a:pt x="711200" y="905934"/>
                </a:cubicBezTo>
                <a:cubicBezTo>
                  <a:pt x="716913" y="899078"/>
                  <a:pt x="715074" y="888187"/>
                  <a:pt x="719666" y="880534"/>
                </a:cubicBezTo>
                <a:cubicBezTo>
                  <a:pt x="723773" y="873689"/>
                  <a:pt x="730955" y="869245"/>
                  <a:pt x="736600" y="863600"/>
                </a:cubicBezTo>
                <a:cubicBezTo>
                  <a:pt x="758627" y="797512"/>
                  <a:pt x="722541" y="893158"/>
                  <a:pt x="787400" y="795867"/>
                </a:cubicBezTo>
                <a:cubicBezTo>
                  <a:pt x="812160" y="758726"/>
                  <a:pt x="798228" y="778608"/>
                  <a:pt x="829733" y="736600"/>
                </a:cubicBezTo>
                <a:cubicBezTo>
                  <a:pt x="845257" y="690031"/>
                  <a:pt x="828873" y="731756"/>
                  <a:pt x="855133" y="685800"/>
                </a:cubicBezTo>
                <a:cubicBezTo>
                  <a:pt x="861395" y="674842"/>
                  <a:pt x="865377" y="662637"/>
                  <a:pt x="872066" y="651934"/>
                </a:cubicBezTo>
                <a:cubicBezTo>
                  <a:pt x="881647" y="636604"/>
                  <a:pt x="905448" y="610571"/>
                  <a:pt x="914400" y="592667"/>
                </a:cubicBezTo>
                <a:cubicBezTo>
                  <a:pt x="921197" y="579074"/>
                  <a:pt x="924536" y="563928"/>
                  <a:pt x="931333" y="550334"/>
                </a:cubicBezTo>
                <a:cubicBezTo>
                  <a:pt x="935884" y="541233"/>
                  <a:pt x="943715" y="534035"/>
                  <a:pt x="948266" y="524934"/>
                </a:cubicBezTo>
                <a:cubicBezTo>
                  <a:pt x="952257" y="516952"/>
                  <a:pt x="952742" y="507516"/>
                  <a:pt x="956733" y="499534"/>
                </a:cubicBezTo>
                <a:cubicBezTo>
                  <a:pt x="968521" y="475958"/>
                  <a:pt x="980340" y="467460"/>
                  <a:pt x="999066" y="448734"/>
                </a:cubicBezTo>
                <a:cubicBezTo>
                  <a:pt x="1020348" y="384890"/>
                  <a:pt x="991640" y="463586"/>
                  <a:pt x="1024466" y="397934"/>
                </a:cubicBezTo>
                <a:cubicBezTo>
                  <a:pt x="1041277" y="364311"/>
                  <a:pt x="1022138" y="378329"/>
                  <a:pt x="1049866" y="347134"/>
                </a:cubicBezTo>
                <a:cubicBezTo>
                  <a:pt x="1065776" y="329235"/>
                  <a:pt x="1083733" y="313267"/>
                  <a:pt x="1100666" y="296334"/>
                </a:cubicBezTo>
                <a:lnTo>
                  <a:pt x="1117600" y="279400"/>
                </a:lnTo>
                <a:lnTo>
                  <a:pt x="1143000" y="254000"/>
                </a:lnTo>
                <a:cubicBezTo>
                  <a:pt x="1145822" y="245533"/>
                  <a:pt x="1146874" y="236253"/>
                  <a:pt x="1151466" y="228600"/>
                </a:cubicBezTo>
                <a:cubicBezTo>
                  <a:pt x="1163087" y="209231"/>
                  <a:pt x="1173823" y="209859"/>
                  <a:pt x="1193800" y="203200"/>
                </a:cubicBezTo>
                <a:cubicBezTo>
                  <a:pt x="1237888" y="137066"/>
                  <a:pt x="1181605" y="210231"/>
                  <a:pt x="1236133" y="169334"/>
                </a:cubicBezTo>
                <a:cubicBezTo>
                  <a:pt x="1270285" y="143720"/>
                  <a:pt x="1275341" y="120095"/>
                  <a:pt x="1312333" y="101600"/>
                </a:cubicBezTo>
                <a:cubicBezTo>
                  <a:pt x="1322741" y="96396"/>
                  <a:pt x="1334911" y="95956"/>
                  <a:pt x="1346200" y="93134"/>
                </a:cubicBezTo>
                <a:cubicBezTo>
                  <a:pt x="1420406" y="18928"/>
                  <a:pt x="1326275" y="109739"/>
                  <a:pt x="1397000" y="50800"/>
                </a:cubicBezTo>
                <a:cubicBezTo>
                  <a:pt x="1406198" y="43135"/>
                  <a:pt x="1411933" y="31215"/>
                  <a:pt x="1422400" y="25400"/>
                </a:cubicBezTo>
                <a:cubicBezTo>
                  <a:pt x="1446568" y="11974"/>
                  <a:pt x="1488176" y="5472"/>
                  <a:pt x="1515533" y="0"/>
                </a:cubicBezTo>
                <a:cubicBezTo>
                  <a:pt x="1558352" y="4282"/>
                  <a:pt x="1594602" y="3779"/>
                  <a:pt x="1634066" y="16934"/>
                </a:cubicBezTo>
                <a:cubicBezTo>
                  <a:pt x="1648484" y="21740"/>
                  <a:pt x="1662169" y="28531"/>
                  <a:pt x="1676400" y="33867"/>
                </a:cubicBezTo>
                <a:cubicBezTo>
                  <a:pt x="1684756" y="37001"/>
                  <a:pt x="1693597" y="38818"/>
                  <a:pt x="1701800" y="42334"/>
                </a:cubicBezTo>
                <a:cubicBezTo>
                  <a:pt x="1775035" y="73721"/>
                  <a:pt x="1701498" y="47877"/>
                  <a:pt x="1761066" y="67734"/>
                </a:cubicBezTo>
                <a:cubicBezTo>
                  <a:pt x="1772355" y="79023"/>
                  <a:pt x="1785653" y="88609"/>
                  <a:pt x="1794933" y="101600"/>
                </a:cubicBezTo>
                <a:cubicBezTo>
                  <a:pt x="1800120" y="108862"/>
                  <a:pt x="1799409" y="119018"/>
                  <a:pt x="1803400" y="127000"/>
                </a:cubicBezTo>
                <a:cubicBezTo>
                  <a:pt x="1807951" y="136101"/>
                  <a:pt x="1815782" y="143299"/>
                  <a:pt x="1820333" y="152400"/>
                </a:cubicBezTo>
                <a:cubicBezTo>
                  <a:pt x="1855386" y="222507"/>
                  <a:pt x="1797206" y="130408"/>
                  <a:pt x="1845733" y="203200"/>
                </a:cubicBezTo>
                <a:cubicBezTo>
                  <a:pt x="1848555" y="217311"/>
                  <a:pt x="1849147" y="232059"/>
                  <a:pt x="1854200" y="245534"/>
                </a:cubicBezTo>
                <a:cubicBezTo>
                  <a:pt x="1857773" y="255062"/>
                  <a:pt x="1866582" y="261833"/>
                  <a:pt x="1871133" y="270934"/>
                </a:cubicBezTo>
                <a:cubicBezTo>
                  <a:pt x="1877930" y="284528"/>
                  <a:pt x="1883260" y="298849"/>
                  <a:pt x="1888066" y="313267"/>
                </a:cubicBezTo>
                <a:cubicBezTo>
                  <a:pt x="1891746" y="324306"/>
                  <a:pt x="1893336" y="335945"/>
                  <a:pt x="1896533" y="347134"/>
                </a:cubicBezTo>
                <a:cubicBezTo>
                  <a:pt x="1908422" y="388744"/>
                  <a:pt x="1904043" y="361197"/>
                  <a:pt x="1921933" y="414867"/>
                </a:cubicBezTo>
                <a:cubicBezTo>
                  <a:pt x="1925613" y="425906"/>
                  <a:pt x="1926314" y="437838"/>
                  <a:pt x="1930400" y="448734"/>
                </a:cubicBezTo>
                <a:cubicBezTo>
                  <a:pt x="1934832" y="460552"/>
                  <a:pt x="1942901" y="470782"/>
                  <a:pt x="1947333" y="482600"/>
                </a:cubicBezTo>
                <a:cubicBezTo>
                  <a:pt x="1957474" y="509644"/>
                  <a:pt x="1956193" y="542456"/>
                  <a:pt x="1972733" y="567267"/>
                </a:cubicBezTo>
                <a:cubicBezTo>
                  <a:pt x="1978377" y="575734"/>
                  <a:pt x="1985533" y="583368"/>
                  <a:pt x="1989666" y="592667"/>
                </a:cubicBezTo>
                <a:cubicBezTo>
                  <a:pt x="1996915" y="608978"/>
                  <a:pt x="1997140" y="628331"/>
                  <a:pt x="2006600" y="643467"/>
                </a:cubicBezTo>
                <a:cubicBezTo>
                  <a:pt x="2020711" y="666045"/>
                  <a:pt x="2039045" y="686480"/>
                  <a:pt x="2048933" y="711200"/>
                </a:cubicBezTo>
                <a:cubicBezTo>
                  <a:pt x="2056269" y="729542"/>
                  <a:pt x="2070931" y="769596"/>
                  <a:pt x="2082800" y="787400"/>
                </a:cubicBezTo>
                <a:cubicBezTo>
                  <a:pt x="2121459" y="845388"/>
                  <a:pt x="2121843" y="843377"/>
                  <a:pt x="2159000" y="880534"/>
                </a:cubicBezTo>
                <a:cubicBezTo>
                  <a:pt x="2161822" y="889001"/>
                  <a:pt x="2162516" y="898508"/>
                  <a:pt x="2167466" y="905934"/>
                </a:cubicBezTo>
                <a:cubicBezTo>
                  <a:pt x="2180504" y="925491"/>
                  <a:pt x="2199524" y="935772"/>
                  <a:pt x="2218266" y="948267"/>
                </a:cubicBezTo>
                <a:cubicBezTo>
                  <a:pt x="2236952" y="973182"/>
                  <a:pt x="2245481" y="987880"/>
                  <a:pt x="2269066" y="1007534"/>
                </a:cubicBezTo>
                <a:cubicBezTo>
                  <a:pt x="2297031" y="1030838"/>
                  <a:pt x="2295209" y="1020698"/>
                  <a:pt x="2328333" y="1041400"/>
                </a:cubicBezTo>
                <a:cubicBezTo>
                  <a:pt x="2340299" y="1048879"/>
                  <a:pt x="2349948" y="1059799"/>
                  <a:pt x="2362200" y="1066800"/>
                </a:cubicBezTo>
                <a:cubicBezTo>
                  <a:pt x="2369949" y="1071228"/>
                  <a:pt x="2379798" y="1070933"/>
                  <a:pt x="2387600" y="1075267"/>
                </a:cubicBezTo>
                <a:cubicBezTo>
                  <a:pt x="2405390" y="1085151"/>
                  <a:pt x="2419504" y="1101576"/>
                  <a:pt x="2438400" y="1109134"/>
                </a:cubicBezTo>
                <a:cubicBezTo>
                  <a:pt x="2452511" y="1114778"/>
                  <a:pt x="2467139" y="1119270"/>
                  <a:pt x="2480733" y="1126067"/>
                </a:cubicBezTo>
                <a:cubicBezTo>
                  <a:pt x="2489834" y="1130618"/>
                  <a:pt x="2496605" y="1139427"/>
                  <a:pt x="2506133" y="1143000"/>
                </a:cubicBezTo>
                <a:cubicBezTo>
                  <a:pt x="2519607" y="1148053"/>
                  <a:pt x="2534084" y="1150988"/>
                  <a:pt x="2548466" y="1151467"/>
                </a:cubicBezTo>
                <a:cubicBezTo>
                  <a:pt x="2618982" y="1153818"/>
                  <a:pt x="2689577" y="1151467"/>
                  <a:pt x="2760133" y="115146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8926" name="TextBox 13"/>
          <p:cNvSpPr txBox="1">
            <a:spLocks noChangeArrowheads="1"/>
          </p:cNvSpPr>
          <p:nvPr/>
        </p:nvSpPr>
        <p:spPr bwMode="auto">
          <a:xfrm>
            <a:off x="4724400" y="965200"/>
            <a:ext cx="441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Sind die Stimuli unterschiedlich?</a:t>
            </a:r>
          </a:p>
        </p:txBody>
      </p:sp>
      <p:sp>
        <p:nvSpPr>
          <p:cNvPr id="38927" name="TextBox 14"/>
          <p:cNvSpPr txBox="1">
            <a:spLocks noChangeArrowheads="1"/>
          </p:cNvSpPr>
          <p:nvPr/>
        </p:nvSpPr>
        <p:spPr bwMode="auto">
          <a:xfrm>
            <a:off x="5029200" y="4089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Früh</a:t>
            </a:r>
          </a:p>
        </p:txBody>
      </p:sp>
      <p:sp>
        <p:nvSpPr>
          <p:cNvPr id="38928" name="TextBox 15"/>
          <p:cNvSpPr txBox="1">
            <a:spLocks noChangeArrowheads="1"/>
          </p:cNvSpPr>
          <p:nvPr/>
        </p:nvSpPr>
        <p:spPr bwMode="auto">
          <a:xfrm>
            <a:off x="7391400" y="4089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Spät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1143000" y="4013200"/>
            <a:ext cx="2209800" cy="7620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5410200" y="3708400"/>
            <a:ext cx="2514600" cy="7620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31" name="TextBox 22"/>
          <p:cNvSpPr txBox="1">
            <a:spLocks noChangeArrowheads="1"/>
          </p:cNvSpPr>
          <p:nvPr/>
        </p:nvSpPr>
        <p:spPr bwMode="auto">
          <a:xfrm>
            <a:off x="3352800" y="5334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Ergebnisse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</a:p>
        </p:txBody>
      </p:sp>
      <p:sp>
        <p:nvSpPr>
          <p:cNvPr id="38932" name="TextBox 23"/>
          <p:cNvSpPr txBox="1">
            <a:spLocks noChangeArrowheads="1"/>
          </p:cNvSpPr>
          <p:nvPr/>
        </p:nvSpPr>
        <p:spPr bwMode="auto">
          <a:xfrm>
            <a:off x="1828800" y="6172200"/>
            <a:ext cx="5410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  <a:hlinkClick r:id="rId4"/>
              </a:rPr>
              <a:t>1. Niebuhr, O. (2003). Proc. ICPHS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 niebuhr03.icphs.pdf 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0"/>
            <a:ext cx="6096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Phonetische Faktoren in der Synchronisierung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304800" y="838200"/>
            <a:ext cx="8077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Die Forschung in ca. den letzten 20 </a:t>
            </a:r>
            <a:r>
              <a:rPr lang="de-DE" dirty="0" smtClean="0">
                <a:latin typeface="Calibri" pitchFamily="-100" charset="0"/>
                <a:ea typeface="Calibri" pitchFamily="-100" charset="0"/>
                <a:cs typeface="Calibri" pitchFamily="-100" charset="0"/>
              </a:rPr>
              <a:t>Jahren</a:t>
            </a:r>
            <a:r>
              <a:rPr lang="de-DE" baseline="30000" dirty="0" smtClean="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  <a:r>
              <a:rPr lang="de-DE" dirty="0" smtClean="0">
                <a:latin typeface="Calibri" pitchFamily="-100" charset="0"/>
                <a:ea typeface="Calibri" pitchFamily="-100" charset="0"/>
                <a:cs typeface="Calibri" pitchFamily="-100" charset="0"/>
              </a:rPr>
              <a:t>zeigt, 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dass der Gipfel (H) in steigenden f0-Gestalten von vielen phonetischen Faktoren beeinflusst wird, während der Tal (L) verhältnismäßig stabil ist.</a:t>
            </a:r>
          </a:p>
        </p:txBody>
      </p:sp>
      <p:sp>
        <p:nvSpPr>
          <p:cNvPr id="4" name="Freeform 3"/>
          <p:cNvSpPr/>
          <p:nvPr/>
        </p:nvSpPr>
        <p:spPr>
          <a:xfrm>
            <a:off x="2895600" y="3352800"/>
            <a:ext cx="1582738" cy="933450"/>
          </a:xfrm>
          <a:custGeom>
            <a:avLst/>
            <a:gdLst>
              <a:gd name="connsiteX0" fmla="*/ 0 w 1583448"/>
              <a:gd name="connsiteY0" fmla="*/ 915362 h 932904"/>
              <a:gd name="connsiteX1" fmla="*/ 107213 w 1583448"/>
              <a:gd name="connsiteY1" fmla="*/ 923609 h 932904"/>
              <a:gd name="connsiteX2" fmla="*/ 164943 w 1583448"/>
              <a:gd name="connsiteY2" fmla="*/ 931855 h 932904"/>
              <a:gd name="connsiteX3" fmla="*/ 412356 w 1583448"/>
              <a:gd name="connsiteY3" fmla="*/ 907116 h 932904"/>
              <a:gd name="connsiteX4" fmla="*/ 428851 w 1583448"/>
              <a:gd name="connsiteY4" fmla="*/ 890623 h 932904"/>
              <a:gd name="connsiteX5" fmla="*/ 478333 w 1583448"/>
              <a:gd name="connsiteY5" fmla="*/ 865883 h 932904"/>
              <a:gd name="connsiteX6" fmla="*/ 503075 w 1583448"/>
              <a:gd name="connsiteY6" fmla="*/ 841144 h 932904"/>
              <a:gd name="connsiteX7" fmla="*/ 585546 w 1583448"/>
              <a:gd name="connsiteY7" fmla="*/ 791665 h 932904"/>
              <a:gd name="connsiteX8" fmla="*/ 610287 w 1583448"/>
              <a:gd name="connsiteY8" fmla="*/ 758679 h 932904"/>
              <a:gd name="connsiteX9" fmla="*/ 626782 w 1583448"/>
              <a:gd name="connsiteY9" fmla="*/ 742186 h 932904"/>
              <a:gd name="connsiteX10" fmla="*/ 659770 w 1583448"/>
              <a:gd name="connsiteY10" fmla="*/ 692707 h 932904"/>
              <a:gd name="connsiteX11" fmla="*/ 676264 w 1583448"/>
              <a:gd name="connsiteY11" fmla="*/ 667967 h 932904"/>
              <a:gd name="connsiteX12" fmla="*/ 709253 w 1583448"/>
              <a:gd name="connsiteY12" fmla="*/ 626735 h 932904"/>
              <a:gd name="connsiteX13" fmla="*/ 742241 w 1583448"/>
              <a:gd name="connsiteY13" fmla="*/ 585502 h 932904"/>
              <a:gd name="connsiteX14" fmla="*/ 808218 w 1583448"/>
              <a:gd name="connsiteY14" fmla="*/ 503037 h 932904"/>
              <a:gd name="connsiteX15" fmla="*/ 816465 w 1583448"/>
              <a:gd name="connsiteY15" fmla="*/ 478298 h 932904"/>
              <a:gd name="connsiteX16" fmla="*/ 857701 w 1583448"/>
              <a:gd name="connsiteY16" fmla="*/ 420572 h 932904"/>
              <a:gd name="connsiteX17" fmla="*/ 890690 w 1583448"/>
              <a:gd name="connsiteY17" fmla="*/ 371093 h 932904"/>
              <a:gd name="connsiteX18" fmla="*/ 923678 w 1583448"/>
              <a:gd name="connsiteY18" fmla="*/ 321614 h 932904"/>
              <a:gd name="connsiteX19" fmla="*/ 940172 w 1583448"/>
              <a:gd name="connsiteY19" fmla="*/ 288628 h 932904"/>
              <a:gd name="connsiteX20" fmla="*/ 989655 w 1583448"/>
              <a:gd name="connsiteY20" fmla="*/ 239149 h 932904"/>
              <a:gd name="connsiteX21" fmla="*/ 1022644 w 1583448"/>
              <a:gd name="connsiteY21" fmla="*/ 189670 h 932904"/>
              <a:gd name="connsiteX22" fmla="*/ 1047385 w 1583448"/>
              <a:gd name="connsiteY22" fmla="*/ 156684 h 932904"/>
              <a:gd name="connsiteX23" fmla="*/ 1072126 w 1583448"/>
              <a:gd name="connsiteY23" fmla="*/ 140191 h 932904"/>
              <a:gd name="connsiteX24" fmla="*/ 1113362 w 1583448"/>
              <a:gd name="connsiteY24" fmla="*/ 90712 h 932904"/>
              <a:gd name="connsiteX25" fmla="*/ 1195833 w 1583448"/>
              <a:gd name="connsiteY25" fmla="*/ 41233 h 932904"/>
              <a:gd name="connsiteX26" fmla="*/ 1245316 w 1583448"/>
              <a:gd name="connsiteY26" fmla="*/ 24740 h 932904"/>
              <a:gd name="connsiteX27" fmla="*/ 1294799 w 1583448"/>
              <a:gd name="connsiteY27" fmla="*/ 16493 h 932904"/>
              <a:gd name="connsiteX28" fmla="*/ 1352529 w 1583448"/>
              <a:gd name="connsiteY28" fmla="*/ 8247 h 932904"/>
              <a:gd name="connsiteX29" fmla="*/ 1393764 w 1583448"/>
              <a:gd name="connsiteY29" fmla="*/ 0 h 932904"/>
              <a:gd name="connsiteX30" fmla="*/ 1500977 w 1583448"/>
              <a:gd name="connsiteY30" fmla="*/ 8247 h 932904"/>
              <a:gd name="connsiteX31" fmla="*/ 1542212 w 1583448"/>
              <a:gd name="connsiteY31" fmla="*/ 16493 h 932904"/>
              <a:gd name="connsiteX32" fmla="*/ 1558707 w 1583448"/>
              <a:gd name="connsiteY32" fmla="*/ 32986 h 932904"/>
              <a:gd name="connsiteX33" fmla="*/ 1583448 w 1583448"/>
              <a:gd name="connsiteY33" fmla="*/ 41233 h 93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583448" h="932904">
                <a:moveTo>
                  <a:pt x="0" y="915362"/>
                </a:moveTo>
                <a:cubicBezTo>
                  <a:pt x="35738" y="918111"/>
                  <a:pt x="71548" y="920043"/>
                  <a:pt x="107213" y="923609"/>
                </a:cubicBezTo>
                <a:cubicBezTo>
                  <a:pt x="126555" y="925543"/>
                  <a:pt x="145533" y="932904"/>
                  <a:pt x="164943" y="931855"/>
                </a:cubicBezTo>
                <a:cubicBezTo>
                  <a:pt x="247704" y="927382"/>
                  <a:pt x="329885" y="915362"/>
                  <a:pt x="412356" y="907116"/>
                </a:cubicBezTo>
                <a:cubicBezTo>
                  <a:pt x="417854" y="901618"/>
                  <a:pt x="422184" y="894623"/>
                  <a:pt x="428851" y="890623"/>
                </a:cubicBezTo>
                <a:cubicBezTo>
                  <a:pt x="481987" y="858743"/>
                  <a:pt x="424705" y="910569"/>
                  <a:pt x="478333" y="865883"/>
                </a:cubicBezTo>
                <a:cubicBezTo>
                  <a:pt x="487293" y="858417"/>
                  <a:pt x="493584" y="847922"/>
                  <a:pt x="503075" y="841144"/>
                </a:cubicBezTo>
                <a:cubicBezTo>
                  <a:pt x="531468" y="820865"/>
                  <a:pt x="561833" y="823280"/>
                  <a:pt x="585546" y="791665"/>
                </a:cubicBezTo>
                <a:cubicBezTo>
                  <a:pt x="593793" y="780670"/>
                  <a:pt x="601488" y="769237"/>
                  <a:pt x="610287" y="758679"/>
                </a:cubicBezTo>
                <a:cubicBezTo>
                  <a:pt x="615265" y="752706"/>
                  <a:pt x="622117" y="748406"/>
                  <a:pt x="626782" y="742186"/>
                </a:cubicBezTo>
                <a:cubicBezTo>
                  <a:pt x="638676" y="726328"/>
                  <a:pt x="648774" y="709200"/>
                  <a:pt x="659770" y="692707"/>
                </a:cubicBezTo>
                <a:cubicBezTo>
                  <a:pt x="665268" y="684460"/>
                  <a:pt x="669255" y="674975"/>
                  <a:pt x="676264" y="667967"/>
                </a:cubicBezTo>
                <a:cubicBezTo>
                  <a:pt x="699768" y="644466"/>
                  <a:pt x="688446" y="657943"/>
                  <a:pt x="709253" y="626735"/>
                </a:cubicBezTo>
                <a:cubicBezTo>
                  <a:pt x="729981" y="564553"/>
                  <a:pt x="699610" y="638787"/>
                  <a:pt x="742241" y="585502"/>
                </a:cubicBezTo>
                <a:cubicBezTo>
                  <a:pt x="816623" y="492531"/>
                  <a:pt x="751238" y="541021"/>
                  <a:pt x="808218" y="503037"/>
                </a:cubicBezTo>
                <a:cubicBezTo>
                  <a:pt x="810967" y="494791"/>
                  <a:pt x="812577" y="486073"/>
                  <a:pt x="816465" y="478298"/>
                </a:cubicBezTo>
                <a:cubicBezTo>
                  <a:pt x="825187" y="460856"/>
                  <a:pt x="848365" y="435508"/>
                  <a:pt x="857701" y="420572"/>
                </a:cubicBezTo>
                <a:cubicBezTo>
                  <a:pt x="890985" y="367320"/>
                  <a:pt x="857082" y="404697"/>
                  <a:pt x="890690" y="371093"/>
                </a:cubicBezTo>
                <a:cubicBezTo>
                  <a:pt x="908381" y="318025"/>
                  <a:pt x="885068" y="375665"/>
                  <a:pt x="923678" y="321614"/>
                </a:cubicBezTo>
                <a:cubicBezTo>
                  <a:pt x="930824" y="311611"/>
                  <a:pt x="932492" y="298227"/>
                  <a:pt x="940172" y="288628"/>
                </a:cubicBezTo>
                <a:cubicBezTo>
                  <a:pt x="954744" y="270414"/>
                  <a:pt x="979223" y="260012"/>
                  <a:pt x="989655" y="239149"/>
                </a:cubicBezTo>
                <a:cubicBezTo>
                  <a:pt x="1019584" y="179295"/>
                  <a:pt x="991158" y="227450"/>
                  <a:pt x="1022644" y="189670"/>
                </a:cubicBezTo>
                <a:cubicBezTo>
                  <a:pt x="1031443" y="179112"/>
                  <a:pt x="1037666" y="166403"/>
                  <a:pt x="1047385" y="156684"/>
                </a:cubicBezTo>
                <a:cubicBezTo>
                  <a:pt x="1054394" y="149676"/>
                  <a:pt x="1063879" y="145689"/>
                  <a:pt x="1072126" y="140191"/>
                </a:cubicBezTo>
                <a:cubicBezTo>
                  <a:pt x="1086788" y="118200"/>
                  <a:pt x="1091382" y="107806"/>
                  <a:pt x="1113362" y="90712"/>
                </a:cubicBezTo>
                <a:cubicBezTo>
                  <a:pt x="1133862" y="74769"/>
                  <a:pt x="1169433" y="51792"/>
                  <a:pt x="1195833" y="41233"/>
                </a:cubicBezTo>
                <a:cubicBezTo>
                  <a:pt x="1211976" y="34776"/>
                  <a:pt x="1228166" y="27598"/>
                  <a:pt x="1245316" y="24740"/>
                </a:cubicBezTo>
                <a:lnTo>
                  <a:pt x="1294799" y="16493"/>
                </a:lnTo>
                <a:cubicBezTo>
                  <a:pt x="1314012" y="13537"/>
                  <a:pt x="1333355" y="11442"/>
                  <a:pt x="1352529" y="8247"/>
                </a:cubicBezTo>
                <a:cubicBezTo>
                  <a:pt x="1366356" y="5943"/>
                  <a:pt x="1380019" y="2749"/>
                  <a:pt x="1393764" y="0"/>
                </a:cubicBezTo>
                <a:cubicBezTo>
                  <a:pt x="1429502" y="2749"/>
                  <a:pt x="1465353" y="4289"/>
                  <a:pt x="1500977" y="8247"/>
                </a:cubicBezTo>
                <a:cubicBezTo>
                  <a:pt x="1514908" y="9795"/>
                  <a:pt x="1529328" y="10972"/>
                  <a:pt x="1542212" y="16493"/>
                </a:cubicBezTo>
                <a:cubicBezTo>
                  <a:pt x="1549359" y="19556"/>
                  <a:pt x="1552040" y="28986"/>
                  <a:pt x="1558707" y="32986"/>
                </a:cubicBezTo>
                <a:cubicBezTo>
                  <a:pt x="1566161" y="37458"/>
                  <a:pt x="1583448" y="41233"/>
                  <a:pt x="1583448" y="41233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3124200" y="441960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</a:t>
            </a: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4114800" y="28194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2514600" y="480060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Stabilität</a:t>
            </a:r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3581400" y="243840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Variabilität</a:t>
            </a:r>
          </a:p>
        </p:txBody>
      </p:sp>
      <p:sp>
        <p:nvSpPr>
          <p:cNvPr id="9" name="Freeform 8"/>
          <p:cNvSpPr/>
          <p:nvPr/>
        </p:nvSpPr>
        <p:spPr>
          <a:xfrm>
            <a:off x="2894013" y="3289300"/>
            <a:ext cx="1370012" cy="1006475"/>
          </a:xfrm>
          <a:custGeom>
            <a:avLst/>
            <a:gdLst>
              <a:gd name="connsiteX0" fmla="*/ 0 w 1369023"/>
              <a:gd name="connsiteY0" fmla="*/ 867226 h 1007416"/>
              <a:gd name="connsiteX1" fmla="*/ 24741 w 1369023"/>
              <a:gd name="connsiteY1" fmla="*/ 875472 h 1007416"/>
              <a:gd name="connsiteX2" fmla="*/ 74224 w 1369023"/>
              <a:gd name="connsiteY2" fmla="*/ 916705 h 1007416"/>
              <a:gd name="connsiteX3" fmla="*/ 107213 w 1369023"/>
              <a:gd name="connsiteY3" fmla="*/ 924951 h 1007416"/>
              <a:gd name="connsiteX4" fmla="*/ 131954 w 1369023"/>
              <a:gd name="connsiteY4" fmla="*/ 941444 h 1007416"/>
              <a:gd name="connsiteX5" fmla="*/ 164942 w 1369023"/>
              <a:gd name="connsiteY5" fmla="*/ 957937 h 1007416"/>
              <a:gd name="connsiteX6" fmla="*/ 181437 w 1369023"/>
              <a:gd name="connsiteY6" fmla="*/ 974430 h 1007416"/>
              <a:gd name="connsiteX7" fmla="*/ 230919 w 1369023"/>
              <a:gd name="connsiteY7" fmla="*/ 990923 h 1007416"/>
              <a:gd name="connsiteX8" fmla="*/ 255661 w 1369023"/>
              <a:gd name="connsiteY8" fmla="*/ 999170 h 1007416"/>
              <a:gd name="connsiteX9" fmla="*/ 280402 w 1369023"/>
              <a:gd name="connsiteY9" fmla="*/ 1007416 h 1007416"/>
              <a:gd name="connsiteX10" fmla="*/ 395862 w 1369023"/>
              <a:gd name="connsiteY10" fmla="*/ 999170 h 1007416"/>
              <a:gd name="connsiteX11" fmla="*/ 428850 w 1369023"/>
              <a:gd name="connsiteY11" fmla="*/ 982677 h 1007416"/>
              <a:gd name="connsiteX12" fmla="*/ 503075 w 1369023"/>
              <a:gd name="connsiteY12" fmla="*/ 916705 h 1007416"/>
              <a:gd name="connsiteX13" fmla="*/ 577299 w 1369023"/>
              <a:gd name="connsiteY13" fmla="*/ 834240 h 1007416"/>
              <a:gd name="connsiteX14" fmla="*/ 593793 w 1369023"/>
              <a:gd name="connsiteY14" fmla="*/ 784761 h 1007416"/>
              <a:gd name="connsiteX15" fmla="*/ 626781 w 1369023"/>
              <a:gd name="connsiteY15" fmla="*/ 727035 h 1007416"/>
              <a:gd name="connsiteX16" fmla="*/ 643276 w 1369023"/>
              <a:gd name="connsiteY16" fmla="*/ 694049 h 1007416"/>
              <a:gd name="connsiteX17" fmla="*/ 684511 w 1369023"/>
              <a:gd name="connsiteY17" fmla="*/ 619831 h 1007416"/>
              <a:gd name="connsiteX18" fmla="*/ 692758 w 1369023"/>
              <a:gd name="connsiteY18" fmla="*/ 586845 h 1007416"/>
              <a:gd name="connsiteX19" fmla="*/ 717500 w 1369023"/>
              <a:gd name="connsiteY19" fmla="*/ 504379 h 1007416"/>
              <a:gd name="connsiteX20" fmla="*/ 742241 w 1369023"/>
              <a:gd name="connsiteY20" fmla="*/ 388928 h 1007416"/>
              <a:gd name="connsiteX21" fmla="*/ 758735 w 1369023"/>
              <a:gd name="connsiteY21" fmla="*/ 364189 h 1007416"/>
              <a:gd name="connsiteX22" fmla="*/ 766983 w 1369023"/>
              <a:gd name="connsiteY22" fmla="*/ 339449 h 1007416"/>
              <a:gd name="connsiteX23" fmla="*/ 783477 w 1369023"/>
              <a:gd name="connsiteY23" fmla="*/ 314710 h 1007416"/>
              <a:gd name="connsiteX24" fmla="*/ 799971 w 1369023"/>
              <a:gd name="connsiteY24" fmla="*/ 281724 h 1007416"/>
              <a:gd name="connsiteX25" fmla="*/ 824712 w 1369023"/>
              <a:gd name="connsiteY25" fmla="*/ 265231 h 1007416"/>
              <a:gd name="connsiteX26" fmla="*/ 832960 w 1369023"/>
              <a:gd name="connsiteY26" fmla="*/ 240491 h 1007416"/>
              <a:gd name="connsiteX27" fmla="*/ 865948 w 1369023"/>
              <a:gd name="connsiteY27" fmla="*/ 191012 h 1007416"/>
              <a:gd name="connsiteX28" fmla="*/ 874195 w 1369023"/>
              <a:gd name="connsiteY28" fmla="*/ 166273 h 1007416"/>
              <a:gd name="connsiteX29" fmla="*/ 882442 w 1369023"/>
              <a:gd name="connsiteY29" fmla="*/ 133287 h 1007416"/>
              <a:gd name="connsiteX30" fmla="*/ 915431 w 1369023"/>
              <a:gd name="connsiteY30" fmla="*/ 83808 h 1007416"/>
              <a:gd name="connsiteX31" fmla="*/ 931925 w 1369023"/>
              <a:gd name="connsiteY31" fmla="*/ 50822 h 1007416"/>
              <a:gd name="connsiteX32" fmla="*/ 956666 w 1369023"/>
              <a:gd name="connsiteY32" fmla="*/ 34329 h 1007416"/>
              <a:gd name="connsiteX33" fmla="*/ 1039138 w 1369023"/>
              <a:gd name="connsiteY33" fmla="*/ 9589 h 1007416"/>
              <a:gd name="connsiteX34" fmla="*/ 1154597 w 1369023"/>
              <a:gd name="connsiteY34" fmla="*/ 26082 h 1007416"/>
              <a:gd name="connsiteX35" fmla="*/ 1179339 w 1369023"/>
              <a:gd name="connsiteY35" fmla="*/ 42575 h 1007416"/>
              <a:gd name="connsiteX36" fmla="*/ 1228822 w 1369023"/>
              <a:gd name="connsiteY36" fmla="*/ 92054 h 1007416"/>
              <a:gd name="connsiteX37" fmla="*/ 1261810 w 1369023"/>
              <a:gd name="connsiteY37" fmla="*/ 141533 h 1007416"/>
              <a:gd name="connsiteX38" fmla="*/ 1286551 w 1369023"/>
              <a:gd name="connsiteY38" fmla="*/ 166273 h 1007416"/>
              <a:gd name="connsiteX39" fmla="*/ 1303046 w 1369023"/>
              <a:gd name="connsiteY39" fmla="*/ 191012 h 1007416"/>
              <a:gd name="connsiteX40" fmla="*/ 1352528 w 1369023"/>
              <a:gd name="connsiteY40" fmla="*/ 240491 h 1007416"/>
              <a:gd name="connsiteX41" fmla="*/ 1369023 w 1369023"/>
              <a:gd name="connsiteY41" fmla="*/ 256984 h 100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369023" h="1007416">
                <a:moveTo>
                  <a:pt x="0" y="867226"/>
                </a:moveTo>
                <a:cubicBezTo>
                  <a:pt x="8247" y="869975"/>
                  <a:pt x="17508" y="870650"/>
                  <a:pt x="24741" y="875472"/>
                </a:cubicBezTo>
                <a:cubicBezTo>
                  <a:pt x="60407" y="899247"/>
                  <a:pt x="36452" y="900518"/>
                  <a:pt x="74224" y="916705"/>
                </a:cubicBezTo>
                <a:cubicBezTo>
                  <a:pt x="84642" y="921170"/>
                  <a:pt x="96217" y="922202"/>
                  <a:pt x="107213" y="924951"/>
                </a:cubicBezTo>
                <a:cubicBezTo>
                  <a:pt x="115460" y="930449"/>
                  <a:pt x="123348" y="936527"/>
                  <a:pt x="131954" y="941444"/>
                </a:cubicBezTo>
                <a:cubicBezTo>
                  <a:pt x="142628" y="947543"/>
                  <a:pt x="154713" y="951118"/>
                  <a:pt x="164942" y="957937"/>
                </a:cubicBezTo>
                <a:cubicBezTo>
                  <a:pt x="171412" y="962250"/>
                  <a:pt x="174482" y="970953"/>
                  <a:pt x="181437" y="974430"/>
                </a:cubicBezTo>
                <a:cubicBezTo>
                  <a:pt x="196988" y="982205"/>
                  <a:pt x="214425" y="985425"/>
                  <a:pt x="230919" y="990923"/>
                </a:cubicBezTo>
                <a:lnTo>
                  <a:pt x="255661" y="999170"/>
                </a:lnTo>
                <a:lnTo>
                  <a:pt x="280402" y="1007416"/>
                </a:lnTo>
                <a:cubicBezTo>
                  <a:pt x="318889" y="1004667"/>
                  <a:pt x="357802" y="1005513"/>
                  <a:pt x="395862" y="999170"/>
                </a:cubicBezTo>
                <a:cubicBezTo>
                  <a:pt x="407989" y="997149"/>
                  <a:pt x="418308" y="989002"/>
                  <a:pt x="428850" y="982677"/>
                </a:cubicBezTo>
                <a:cubicBezTo>
                  <a:pt x="504794" y="937114"/>
                  <a:pt x="456021" y="968983"/>
                  <a:pt x="503075" y="916705"/>
                </a:cubicBezTo>
                <a:cubicBezTo>
                  <a:pt x="591878" y="818042"/>
                  <a:pt x="521118" y="909141"/>
                  <a:pt x="577299" y="834240"/>
                </a:cubicBezTo>
                <a:cubicBezTo>
                  <a:pt x="582797" y="817747"/>
                  <a:pt x="586018" y="800311"/>
                  <a:pt x="593793" y="784761"/>
                </a:cubicBezTo>
                <a:cubicBezTo>
                  <a:pt x="643623" y="685106"/>
                  <a:pt x="580164" y="808607"/>
                  <a:pt x="626781" y="727035"/>
                </a:cubicBezTo>
                <a:cubicBezTo>
                  <a:pt x="632881" y="716362"/>
                  <a:pt x="637305" y="704795"/>
                  <a:pt x="643276" y="694049"/>
                </a:cubicBezTo>
                <a:cubicBezTo>
                  <a:pt x="655389" y="672247"/>
                  <a:pt x="675385" y="644166"/>
                  <a:pt x="684511" y="619831"/>
                </a:cubicBezTo>
                <a:cubicBezTo>
                  <a:pt x="688491" y="609219"/>
                  <a:pt x="689644" y="597743"/>
                  <a:pt x="692758" y="586845"/>
                </a:cubicBezTo>
                <a:cubicBezTo>
                  <a:pt x="707882" y="533918"/>
                  <a:pt x="697360" y="591647"/>
                  <a:pt x="717500" y="504379"/>
                </a:cubicBezTo>
                <a:cubicBezTo>
                  <a:pt x="723142" y="479931"/>
                  <a:pt x="730275" y="406875"/>
                  <a:pt x="742241" y="388928"/>
                </a:cubicBezTo>
                <a:cubicBezTo>
                  <a:pt x="747739" y="380682"/>
                  <a:pt x="754302" y="373054"/>
                  <a:pt x="758735" y="364189"/>
                </a:cubicBezTo>
                <a:cubicBezTo>
                  <a:pt x="762623" y="356414"/>
                  <a:pt x="763095" y="347224"/>
                  <a:pt x="766983" y="339449"/>
                </a:cubicBezTo>
                <a:cubicBezTo>
                  <a:pt x="771416" y="330584"/>
                  <a:pt x="778559" y="323315"/>
                  <a:pt x="783477" y="314710"/>
                </a:cubicBezTo>
                <a:cubicBezTo>
                  <a:pt x="789577" y="304037"/>
                  <a:pt x="792101" y="291168"/>
                  <a:pt x="799971" y="281724"/>
                </a:cubicBezTo>
                <a:cubicBezTo>
                  <a:pt x="806316" y="274110"/>
                  <a:pt x="816465" y="270729"/>
                  <a:pt x="824712" y="265231"/>
                </a:cubicBezTo>
                <a:cubicBezTo>
                  <a:pt x="827461" y="256984"/>
                  <a:pt x="828738" y="248090"/>
                  <a:pt x="832960" y="240491"/>
                </a:cubicBezTo>
                <a:cubicBezTo>
                  <a:pt x="842587" y="223163"/>
                  <a:pt x="859679" y="209817"/>
                  <a:pt x="865948" y="191012"/>
                </a:cubicBezTo>
                <a:cubicBezTo>
                  <a:pt x="868697" y="182766"/>
                  <a:pt x="871807" y="174631"/>
                  <a:pt x="874195" y="166273"/>
                </a:cubicBezTo>
                <a:cubicBezTo>
                  <a:pt x="877309" y="155375"/>
                  <a:pt x="877373" y="143424"/>
                  <a:pt x="882442" y="133287"/>
                </a:cubicBezTo>
                <a:cubicBezTo>
                  <a:pt x="891308" y="115557"/>
                  <a:pt x="906566" y="101538"/>
                  <a:pt x="915431" y="83808"/>
                </a:cubicBezTo>
                <a:cubicBezTo>
                  <a:pt x="920929" y="72813"/>
                  <a:pt x="924055" y="60266"/>
                  <a:pt x="931925" y="50822"/>
                </a:cubicBezTo>
                <a:cubicBezTo>
                  <a:pt x="938270" y="43208"/>
                  <a:pt x="947801" y="38761"/>
                  <a:pt x="956666" y="34329"/>
                </a:cubicBezTo>
                <a:cubicBezTo>
                  <a:pt x="992832" y="16247"/>
                  <a:pt x="1000510" y="17314"/>
                  <a:pt x="1039138" y="9589"/>
                </a:cubicBezTo>
                <a:cubicBezTo>
                  <a:pt x="1062309" y="11695"/>
                  <a:pt x="1122867" y="10218"/>
                  <a:pt x="1154597" y="26082"/>
                </a:cubicBezTo>
                <a:cubicBezTo>
                  <a:pt x="1163463" y="30514"/>
                  <a:pt x="1171092" y="37077"/>
                  <a:pt x="1179339" y="42575"/>
                </a:cubicBezTo>
                <a:cubicBezTo>
                  <a:pt x="1232960" y="123004"/>
                  <a:pt x="1146990" y="0"/>
                  <a:pt x="1228822" y="92054"/>
                </a:cubicBezTo>
                <a:cubicBezTo>
                  <a:pt x="1241992" y="106869"/>
                  <a:pt x="1247793" y="127517"/>
                  <a:pt x="1261810" y="141533"/>
                </a:cubicBezTo>
                <a:cubicBezTo>
                  <a:pt x="1270057" y="149780"/>
                  <a:pt x="1279084" y="157314"/>
                  <a:pt x="1286551" y="166273"/>
                </a:cubicBezTo>
                <a:cubicBezTo>
                  <a:pt x="1292896" y="173887"/>
                  <a:pt x="1296461" y="183604"/>
                  <a:pt x="1303046" y="191012"/>
                </a:cubicBezTo>
                <a:cubicBezTo>
                  <a:pt x="1318543" y="208445"/>
                  <a:pt x="1336034" y="223998"/>
                  <a:pt x="1352528" y="240491"/>
                </a:cubicBezTo>
                <a:lnTo>
                  <a:pt x="1369023" y="256984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Freeform 9"/>
          <p:cNvSpPr/>
          <p:nvPr/>
        </p:nvSpPr>
        <p:spPr>
          <a:xfrm>
            <a:off x="2746375" y="3314700"/>
            <a:ext cx="2565400" cy="1017588"/>
          </a:xfrm>
          <a:custGeom>
            <a:avLst/>
            <a:gdLst>
              <a:gd name="connsiteX0" fmla="*/ 0 w 2564856"/>
              <a:gd name="connsiteY0" fmla="*/ 766925 h 1017200"/>
              <a:gd name="connsiteX1" fmla="*/ 32988 w 2564856"/>
              <a:gd name="connsiteY1" fmla="*/ 783418 h 1017200"/>
              <a:gd name="connsiteX2" fmla="*/ 107212 w 2564856"/>
              <a:gd name="connsiteY2" fmla="*/ 832897 h 1017200"/>
              <a:gd name="connsiteX3" fmla="*/ 131954 w 2564856"/>
              <a:gd name="connsiteY3" fmla="*/ 841144 h 1017200"/>
              <a:gd name="connsiteX4" fmla="*/ 189684 w 2564856"/>
              <a:gd name="connsiteY4" fmla="*/ 874130 h 1017200"/>
              <a:gd name="connsiteX5" fmla="*/ 239166 w 2564856"/>
              <a:gd name="connsiteY5" fmla="*/ 882376 h 1017200"/>
              <a:gd name="connsiteX6" fmla="*/ 288649 w 2564856"/>
              <a:gd name="connsiteY6" fmla="*/ 915362 h 1017200"/>
              <a:gd name="connsiteX7" fmla="*/ 338132 w 2564856"/>
              <a:gd name="connsiteY7" fmla="*/ 931855 h 1017200"/>
              <a:gd name="connsiteX8" fmla="*/ 362873 w 2564856"/>
              <a:gd name="connsiteY8" fmla="*/ 948348 h 1017200"/>
              <a:gd name="connsiteX9" fmla="*/ 395862 w 2564856"/>
              <a:gd name="connsiteY9" fmla="*/ 956595 h 1017200"/>
              <a:gd name="connsiteX10" fmla="*/ 494827 w 2564856"/>
              <a:gd name="connsiteY10" fmla="*/ 981334 h 1017200"/>
              <a:gd name="connsiteX11" fmla="*/ 527816 w 2564856"/>
              <a:gd name="connsiteY11" fmla="*/ 989581 h 1017200"/>
              <a:gd name="connsiteX12" fmla="*/ 569051 w 2564856"/>
              <a:gd name="connsiteY12" fmla="*/ 997827 h 1017200"/>
              <a:gd name="connsiteX13" fmla="*/ 626781 w 2564856"/>
              <a:gd name="connsiteY13" fmla="*/ 1014320 h 1017200"/>
              <a:gd name="connsiteX14" fmla="*/ 849454 w 2564856"/>
              <a:gd name="connsiteY14" fmla="*/ 1006074 h 1017200"/>
              <a:gd name="connsiteX15" fmla="*/ 898936 w 2564856"/>
              <a:gd name="connsiteY15" fmla="*/ 973088 h 1017200"/>
              <a:gd name="connsiteX16" fmla="*/ 964913 w 2564856"/>
              <a:gd name="connsiteY16" fmla="*/ 931855 h 1017200"/>
              <a:gd name="connsiteX17" fmla="*/ 1014396 w 2564856"/>
              <a:gd name="connsiteY17" fmla="*/ 890623 h 1017200"/>
              <a:gd name="connsiteX18" fmla="*/ 1039137 w 2564856"/>
              <a:gd name="connsiteY18" fmla="*/ 865883 h 1017200"/>
              <a:gd name="connsiteX19" fmla="*/ 1129856 w 2564856"/>
              <a:gd name="connsiteY19" fmla="*/ 799911 h 1017200"/>
              <a:gd name="connsiteX20" fmla="*/ 1187586 w 2564856"/>
              <a:gd name="connsiteY20" fmla="*/ 725693 h 1017200"/>
              <a:gd name="connsiteX21" fmla="*/ 1253563 w 2564856"/>
              <a:gd name="connsiteY21" fmla="*/ 667967 h 1017200"/>
              <a:gd name="connsiteX22" fmla="*/ 1303045 w 2564856"/>
              <a:gd name="connsiteY22" fmla="*/ 618488 h 1017200"/>
              <a:gd name="connsiteX23" fmla="*/ 1327787 w 2564856"/>
              <a:gd name="connsiteY23" fmla="*/ 593749 h 1017200"/>
              <a:gd name="connsiteX24" fmla="*/ 1393764 w 2564856"/>
              <a:gd name="connsiteY24" fmla="*/ 552516 h 1017200"/>
              <a:gd name="connsiteX25" fmla="*/ 1426752 w 2564856"/>
              <a:gd name="connsiteY25" fmla="*/ 527776 h 1017200"/>
              <a:gd name="connsiteX26" fmla="*/ 1558706 w 2564856"/>
              <a:gd name="connsiteY26" fmla="*/ 445311 h 1017200"/>
              <a:gd name="connsiteX27" fmla="*/ 1599942 w 2564856"/>
              <a:gd name="connsiteY27" fmla="*/ 412325 h 1017200"/>
              <a:gd name="connsiteX28" fmla="*/ 1632930 w 2564856"/>
              <a:gd name="connsiteY28" fmla="*/ 395832 h 1017200"/>
              <a:gd name="connsiteX29" fmla="*/ 1682413 w 2564856"/>
              <a:gd name="connsiteY29" fmla="*/ 346353 h 1017200"/>
              <a:gd name="connsiteX30" fmla="*/ 1723649 w 2564856"/>
              <a:gd name="connsiteY30" fmla="*/ 296874 h 1017200"/>
              <a:gd name="connsiteX31" fmla="*/ 1781379 w 2564856"/>
              <a:gd name="connsiteY31" fmla="*/ 263888 h 1017200"/>
              <a:gd name="connsiteX32" fmla="*/ 1855603 w 2564856"/>
              <a:gd name="connsiteY32" fmla="*/ 206163 h 1017200"/>
              <a:gd name="connsiteX33" fmla="*/ 1929827 w 2564856"/>
              <a:gd name="connsiteY33" fmla="*/ 156684 h 1017200"/>
              <a:gd name="connsiteX34" fmla="*/ 1954568 w 2564856"/>
              <a:gd name="connsiteY34" fmla="*/ 148437 h 1017200"/>
              <a:gd name="connsiteX35" fmla="*/ 2004051 w 2564856"/>
              <a:gd name="connsiteY35" fmla="*/ 123698 h 1017200"/>
              <a:gd name="connsiteX36" fmla="*/ 2061781 w 2564856"/>
              <a:gd name="connsiteY36" fmla="*/ 98958 h 1017200"/>
              <a:gd name="connsiteX37" fmla="*/ 2094769 w 2564856"/>
              <a:gd name="connsiteY37" fmla="*/ 74219 h 1017200"/>
              <a:gd name="connsiteX38" fmla="*/ 2119511 w 2564856"/>
              <a:gd name="connsiteY38" fmla="*/ 57726 h 1017200"/>
              <a:gd name="connsiteX39" fmla="*/ 2160746 w 2564856"/>
              <a:gd name="connsiteY39" fmla="*/ 41233 h 1017200"/>
              <a:gd name="connsiteX40" fmla="*/ 2185488 w 2564856"/>
              <a:gd name="connsiteY40" fmla="*/ 24740 h 1017200"/>
              <a:gd name="connsiteX41" fmla="*/ 2243218 w 2564856"/>
              <a:gd name="connsiteY41" fmla="*/ 0 h 1017200"/>
              <a:gd name="connsiteX42" fmla="*/ 2366925 w 2564856"/>
              <a:gd name="connsiteY42" fmla="*/ 8247 h 1017200"/>
              <a:gd name="connsiteX43" fmla="*/ 2391666 w 2564856"/>
              <a:gd name="connsiteY43" fmla="*/ 24740 h 1017200"/>
              <a:gd name="connsiteX44" fmla="*/ 2416407 w 2564856"/>
              <a:gd name="connsiteY44" fmla="*/ 32986 h 1017200"/>
              <a:gd name="connsiteX45" fmla="*/ 2432902 w 2564856"/>
              <a:gd name="connsiteY45" fmla="*/ 49479 h 1017200"/>
              <a:gd name="connsiteX46" fmla="*/ 2482384 w 2564856"/>
              <a:gd name="connsiteY46" fmla="*/ 65972 h 1017200"/>
              <a:gd name="connsiteX47" fmla="*/ 2507126 w 2564856"/>
              <a:gd name="connsiteY47" fmla="*/ 74219 h 1017200"/>
              <a:gd name="connsiteX48" fmla="*/ 2556608 w 2564856"/>
              <a:gd name="connsiteY48" fmla="*/ 90712 h 1017200"/>
              <a:gd name="connsiteX49" fmla="*/ 2564856 w 2564856"/>
              <a:gd name="connsiteY49" fmla="*/ 98958 h 10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564856" h="1017200">
                <a:moveTo>
                  <a:pt x="0" y="766925"/>
                </a:moveTo>
                <a:cubicBezTo>
                  <a:pt x="10996" y="772423"/>
                  <a:pt x="22518" y="776975"/>
                  <a:pt x="32988" y="783418"/>
                </a:cubicBezTo>
                <a:cubicBezTo>
                  <a:pt x="58312" y="799001"/>
                  <a:pt x="79003" y="823494"/>
                  <a:pt x="107212" y="832897"/>
                </a:cubicBezTo>
                <a:cubicBezTo>
                  <a:pt x="115459" y="835646"/>
                  <a:pt x="124178" y="837256"/>
                  <a:pt x="131954" y="841144"/>
                </a:cubicBezTo>
                <a:cubicBezTo>
                  <a:pt x="162325" y="856328"/>
                  <a:pt x="153535" y="863286"/>
                  <a:pt x="189684" y="874130"/>
                </a:cubicBezTo>
                <a:cubicBezTo>
                  <a:pt x="205700" y="878934"/>
                  <a:pt x="222672" y="879627"/>
                  <a:pt x="239166" y="882376"/>
                </a:cubicBezTo>
                <a:cubicBezTo>
                  <a:pt x="321025" y="909661"/>
                  <a:pt x="195979" y="863883"/>
                  <a:pt x="288649" y="915362"/>
                </a:cubicBezTo>
                <a:cubicBezTo>
                  <a:pt x="303848" y="923805"/>
                  <a:pt x="338132" y="931855"/>
                  <a:pt x="338132" y="931855"/>
                </a:cubicBezTo>
                <a:cubicBezTo>
                  <a:pt x="346379" y="937353"/>
                  <a:pt x="353763" y="944444"/>
                  <a:pt x="362873" y="948348"/>
                </a:cubicBezTo>
                <a:cubicBezTo>
                  <a:pt x="373291" y="952813"/>
                  <a:pt x="385005" y="953338"/>
                  <a:pt x="395862" y="956595"/>
                </a:cubicBezTo>
                <a:cubicBezTo>
                  <a:pt x="506084" y="989660"/>
                  <a:pt x="385033" y="959377"/>
                  <a:pt x="494827" y="981334"/>
                </a:cubicBezTo>
                <a:cubicBezTo>
                  <a:pt x="505942" y="983557"/>
                  <a:pt x="516751" y="987122"/>
                  <a:pt x="527816" y="989581"/>
                </a:cubicBezTo>
                <a:cubicBezTo>
                  <a:pt x="541499" y="992622"/>
                  <a:pt x="555368" y="994786"/>
                  <a:pt x="569051" y="997827"/>
                </a:cubicBezTo>
                <a:cubicBezTo>
                  <a:pt x="600112" y="1004729"/>
                  <a:pt x="599233" y="1005138"/>
                  <a:pt x="626781" y="1014320"/>
                </a:cubicBezTo>
                <a:cubicBezTo>
                  <a:pt x="701005" y="1011571"/>
                  <a:pt x="776017" y="1017200"/>
                  <a:pt x="849454" y="1006074"/>
                </a:cubicBezTo>
                <a:cubicBezTo>
                  <a:pt x="869053" y="1003105"/>
                  <a:pt x="881205" y="981952"/>
                  <a:pt x="898936" y="973088"/>
                </a:cubicBezTo>
                <a:cubicBezTo>
                  <a:pt x="925070" y="960022"/>
                  <a:pt x="943498" y="953268"/>
                  <a:pt x="964913" y="931855"/>
                </a:cubicBezTo>
                <a:cubicBezTo>
                  <a:pt x="1011539" y="885233"/>
                  <a:pt x="943628" y="926005"/>
                  <a:pt x="1014396" y="890623"/>
                </a:cubicBezTo>
                <a:cubicBezTo>
                  <a:pt x="1022643" y="882376"/>
                  <a:pt x="1030177" y="873349"/>
                  <a:pt x="1039137" y="865883"/>
                </a:cubicBezTo>
                <a:cubicBezTo>
                  <a:pt x="1072741" y="837882"/>
                  <a:pt x="1094810" y="844966"/>
                  <a:pt x="1129856" y="799911"/>
                </a:cubicBezTo>
                <a:cubicBezTo>
                  <a:pt x="1149099" y="775172"/>
                  <a:pt x="1163111" y="745272"/>
                  <a:pt x="1187586" y="725693"/>
                </a:cubicBezTo>
                <a:cubicBezTo>
                  <a:pt x="1237929" y="685421"/>
                  <a:pt x="1216374" y="705153"/>
                  <a:pt x="1253563" y="667967"/>
                </a:cubicBezTo>
                <a:cubicBezTo>
                  <a:pt x="1282885" y="609327"/>
                  <a:pt x="1251732" y="655137"/>
                  <a:pt x="1303045" y="618488"/>
                </a:cubicBezTo>
                <a:cubicBezTo>
                  <a:pt x="1312536" y="611710"/>
                  <a:pt x="1318827" y="601215"/>
                  <a:pt x="1327787" y="593749"/>
                </a:cubicBezTo>
                <a:cubicBezTo>
                  <a:pt x="1340091" y="583497"/>
                  <a:pt x="1385713" y="557883"/>
                  <a:pt x="1393764" y="552516"/>
                </a:cubicBezTo>
                <a:cubicBezTo>
                  <a:pt x="1405201" y="544892"/>
                  <a:pt x="1415190" y="535208"/>
                  <a:pt x="1426752" y="527776"/>
                </a:cubicBezTo>
                <a:cubicBezTo>
                  <a:pt x="1488317" y="488201"/>
                  <a:pt x="1505987" y="483649"/>
                  <a:pt x="1558706" y="445311"/>
                </a:cubicBezTo>
                <a:cubicBezTo>
                  <a:pt x="1572942" y="434958"/>
                  <a:pt x="1585296" y="422088"/>
                  <a:pt x="1599942" y="412325"/>
                </a:cubicBezTo>
                <a:cubicBezTo>
                  <a:pt x="1610171" y="405506"/>
                  <a:pt x="1623330" y="403512"/>
                  <a:pt x="1632930" y="395832"/>
                </a:cubicBezTo>
                <a:cubicBezTo>
                  <a:pt x="1651145" y="381261"/>
                  <a:pt x="1669474" y="365761"/>
                  <a:pt x="1682413" y="346353"/>
                </a:cubicBezTo>
                <a:cubicBezTo>
                  <a:pt x="1698632" y="322027"/>
                  <a:pt x="1699836" y="316717"/>
                  <a:pt x="1723649" y="296874"/>
                </a:cubicBezTo>
                <a:cubicBezTo>
                  <a:pt x="1741135" y="282303"/>
                  <a:pt x="1761212" y="273971"/>
                  <a:pt x="1781379" y="263888"/>
                </a:cubicBezTo>
                <a:cubicBezTo>
                  <a:pt x="1811984" y="217984"/>
                  <a:pt x="1785206" y="250158"/>
                  <a:pt x="1855603" y="206163"/>
                </a:cubicBezTo>
                <a:cubicBezTo>
                  <a:pt x="1880819" y="190404"/>
                  <a:pt x="1901618" y="166087"/>
                  <a:pt x="1929827" y="156684"/>
                </a:cubicBezTo>
                <a:cubicBezTo>
                  <a:pt x="1938074" y="153935"/>
                  <a:pt x="1946793" y="152324"/>
                  <a:pt x="1954568" y="148437"/>
                </a:cubicBezTo>
                <a:cubicBezTo>
                  <a:pt x="2018509" y="116468"/>
                  <a:pt x="1941871" y="144422"/>
                  <a:pt x="2004051" y="123698"/>
                </a:cubicBezTo>
                <a:cubicBezTo>
                  <a:pt x="2094100" y="63669"/>
                  <a:pt x="1955276" y="152206"/>
                  <a:pt x="2061781" y="98958"/>
                </a:cubicBezTo>
                <a:cubicBezTo>
                  <a:pt x="2074075" y="92812"/>
                  <a:pt x="2083584" y="82207"/>
                  <a:pt x="2094769" y="74219"/>
                </a:cubicBezTo>
                <a:cubicBezTo>
                  <a:pt x="2102835" y="68458"/>
                  <a:pt x="2110646" y="62158"/>
                  <a:pt x="2119511" y="57726"/>
                </a:cubicBezTo>
                <a:cubicBezTo>
                  <a:pt x="2132752" y="51106"/>
                  <a:pt x="2147505" y="47853"/>
                  <a:pt x="2160746" y="41233"/>
                </a:cubicBezTo>
                <a:cubicBezTo>
                  <a:pt x="2169611" y="36801"/>
                  <a:pt x="2176882" y="29657"/>
                  <a:pt x="2185488" y="24740"/>
                </a:cubicBezTo>
                <a:cubicBezTo>
                  <a:pt x="2214023" y="8435"/>
                  <a:pt x="2215460" y="9252"/>
                  <a:pt x="2243218" y="0"/>
                </a:cubicBezTo>
                <a:cubicBezTo>
                  <a:pt x="2284454" y="2749"/>
                  <a:pt x="2326160" y="1453"/>
                  <a:pt x="2366925" y="8247"/>
                </a:cubicBezTo>
                <a:cubicBezTo>
                  <a:pt x="2376702" y="9876"/>
                  <a:pt x="2382801" y="20308"/>
                  <a:pt x="2391666" y="24740"/>
                </a:cubicBezTo>
                <a:cubicBezTo>
                  <a:pt x="2399441" y="28627"/>
                  <a:pt x="2408160" y="30237"/>
                  <a:pt x="2416407" y="32986"/>
                </a:cubicBezTo>
                <a:cubicBezTo>
                  <a:pt x="2421905" y="38484"/>
                  <a:pt x="2425947" y="46002"/>
                  <a:pt x="2432902" y="49479"/>
                </a:cubicBezTo>
                <a:cubicBezTo>
                  <a:pt x="2448453" y="57254"/>
                  <a:pt x="2465890" y="60474"/>
                  <a:pt x="2482384" y="65972"/>
                </a:cubicBezTo>
                <a:lnTo>
                  <a:pt x="2507126" y="74219"/>
                </a:lnTo>
                <a:lnTo>
                  <a:pt x="2556608" y="90712"/>
                </a:lnTo>
                <a:lnTo>
                  <a:pt x="2564856" y="98958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Freeform 10"/>
          <p:cNvSpPr/>
          <p:nvPr/>
        </p:nvSpPr>
        <p:spPr>
          <a:xfrm>
            <a:off x="2362200" y="3276600"/>
            <a:ext cx="2055813" cy="1074738"/>
          </a:xfrm>
          <a:custGeom>
            <a:avLst/>
            <a:gdLst>
              <a:gd name="connsiteX0" fmla="*/ 0 w 2055821"/>
              <a:gd name="connsiteY0" fmla="*/ 230426 h 846176"/>
              <a:gd name="connsiteX1" fmla="*/ 197931 w 2055821"/>
              <a:gd name="connsiteY1" fmla="*/ 387110 h 846176"/>
              <a:gd name="connsiteX2" fmla="*/ 527816 w 2055821"/>
              <a:gd name="connsiteY2" fmla="*/ 618012 h 846176"/>
              <a:gd name="connsiteX3" fmla="*/ 560804 w 2055821"/>
              <a:gd name="connsiteY3" fmla="*/ 650998 h 846176"/>
              <a:gd name="connsiteX4" fmla="*/ 602040 w 2055821"/>
              <a:gd name="connsiteY4" fmla="*/ 683984 h 846176"/>
              <a:gd name="connsiteX5" fmla="*/ 643276 w 2055821"/>
              <a:gd name="connsiteY5" fmla="*/ 725217 h 846176"/>
              <a:gd name="connsiteX6" fmla="*/ 692758 w 2055821"/>
              <a:gd name="connsiteY6" fmla="*/ 758203 h 846176"/>
              <a:gd name="connsiteX7" fmla="*/ 758735 w 2055821"/>
              <a:gd name="connsiteY7" fmla="*/ 791189 h 846176"/>
              <a:gd name="connsiteX8" fmla="*/ 783477 w 2055821"/>
              <a:gd name="connsiteY8" fmla="*/ 799435 h 846176"/>
              <a:gd name="connsiteX9" fmla="*/ 808218 w 2055821"/>
              <a:gd name="connsiteY9" fmla="*/ 815928 h 846176"/>
              <a:gd name="connsiteX10" fmla="*/ 1030891 w 2055821"/>
              <a:gd name="connsiteY10" fmla="*/ 815928 h 846176"/>
              <a:gd name="connsiteX11" fmla="*/ 1055632 w 2055821"/>
              <a:gd name="connsiteY11" fmla="*/ 807682 h 846176"/>
              <a:gd name="connsiteX12" fmla="*/ 1096868 w 2055821"/>
              <a:gd name="connsiteY12" fmla="*/ 774696 h 846176"/>
              <a:gd name="connsiteX13" fmla="*/ 1121609 w 2055821"/>
              <a:gd name="connsiteY13" fmla="*/ 758203 h 846176"/>
              <a:gd name="connsiteX14" fmla="*/ 1129856 w 2055821"/>
              <a:gd name="connsiteY14" fmla="*/ 733463 h 846176"/>
              <a:gd name="connsiteX15" fmla="*/ 1187586 w 2055821"/>
              <a:gd name="connsiteY15" fmla="*/ 667491 h 846176"/>
              <a:gd name="connsiteX16" fmla="*/ 1212327 w 2055821"/>
              <a:gd name="connsiteY16" fmla="*/ 618012 h 846176"/>
              <a:gd name="connsiteX17" fmla="*/ 1237069 w 2055821"/>
              <a:gd name="connsiteY17" fmla="*/ 568533 h 846176"/>
              <a:gd name="connsiteX18" fmla="*/ 1294799 w 2055821"/>
              <a:gd name="connsiteY18" fmla="*/ 477821 h 846176"/>
              <a:gd name="connsiteX19" fmla="*/ 1319540 w 2055821"/>
              <a:gd name="connsiteY19" fmla="*/ 453082 h 846176"/>
              <a:gd name="connsiteX20" fmla="*/ 1369023 w 2055821"/>
              <a:gd name="connsiteY20" fmla="*/ 387110 h 846176"/>
              <a:gd name="connsiteX21" fmla="*/ 1385517 w 2055821"/>
              <a:gd name="connsiteY21" fmla="*/ 354124 h 846176"/>
              <a:gd name="connsiteX22" fmla="*/ 1426753 w 2055821"/>
              <a:gd name="connsiteY22" fmla="*/ 296398 h 846176"/>
              <a:gd name="connsiteX23" fmla="*/ 1459741 w 2055821"/>
              <a:gd name="connsiteY23" fmla="*/ 246919 h 846176"/>
              <a:gd name="connsiteX24" fmla="*/ 1492730 w 2055821"/>
              <a:gd name="connsiteY24" fmla="*/ 189194 h 846176"/>
              <a:gd name="connsiteX25" fmla="*/ 1517471 w 2055821"/>
              <a:gd name="connsiteY25" fmla="*/ 172701 h 846176"/>
              <a:gd name="connsiteX26" fmla="*/ 1558707 w 2055821"/>
              <a:gd name="connsiteY26" fmla="*/ 131468 h 846176"/>
              <a:gd name="connsiteX27" fmla="*/ 1616436 w 2055821"/>
              <a:gd name="connsiteY27" fmla="*/ 98482 h 846176"/>
              <a:gd name="connsiteX28" fmla="*/ 1665919 w 2055821"/>
              <a:gd name="connsiteY28" fmla="*/ 65496 h 846176"/>
              <a:gd name="connsiteX29" fmla="*/ 1723649 w 2055821"/>
              <a:gd name="connsiteY29" fmla="*/ 40757 h 846176"/>
              <a:gd name="connsiteX30" fmla="*/ 1748390 w 2055821"/>
              <a:gd name="connsiteY30" fmla="*/ 24264 h 846176"/>
              <a:gd name="connsiteX31" fmla="*/ 1913333 w 2055821"/>
              <a:gd name="connsiteY31" fmla="*/ 24264 h 846176"/>
              <a:gd name="connsiteX32" fmla="*/ 1962816 w 2055821"/>
              <a:gd name="connsiteY32" fmla="*/ 57250 h 846176"/>
              <a:gd name="connsiteX33" fmla="*/ 2028793 w 2055821"/>
              <a:gd name="connsiteY33" fmla="*/ 106729 h 846176"/>
              <a:gd name="connsiteX34" fmla="*/ 2053534 w 2055821"/>
              <a:gd name="connsiteY34" fmla="*/ 131468 h 846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055821" h="846176">
                <a:moveTo>
                  <a:pt x="0" y="230426"/>
                </a:moveTo>
                <a:cubicBezTo>
                  <a:pt x="65977" y="282654"/>
                  <a:pt x="127221" y="341494"/>
                  <a:pt x="197931" y="387110"/>
                </a:cubicBezTo>
                <a:cubicBezTo>
                  <a:pt x="424860" y="533505"/>
                  <a:pt x="396248" y="496573"/>
                  <a:pt x="527816" y="618012"/>
                </a:cubicBezTo>
                <a:cubicBezTo>
                  <a:pt x="539243" y="628559"/>
                  <a:pt x="549181" y="640667"/>
                  <a:pt x="560804" y="650998"/>
                </a:cubicBezTo>
                <a:cubicBezTo>
                  <a:pt x="573960" y="662692"/>
                  <a:pt x="588956" y="672209"/>
                  <a:pt x="602040" y="683984"/>
                </a:cubicBezTo>
                <a:cubicBezTo>
                  <a:pt x="616489" y="696987"/>
                  <a:pt x="627102" y="714435"/>
                  <a:pt x="643276" y="725217"/>
                </a:cubicBezTo>
                <a:cubicBezTo>
                  <a:pt x="659770" y="736212"/>
                  <a:pt x="678740" y="744187"/>
                  <a:pt x="692758" y="758203"/>
                </a:cubicBezTo>
                <a:cubicBezTo>
                  <a:pt x="721547" y="786989"/>
                  <a:pt x="701878" y="772238"/>
                  <a:pt x="758735" y="791189"/>
                </a:cubicBezTo>
                <a:lnTo>
                  <a:pt x="783477" y="799435"/>
                </a:lnTo>
                <a:cubicBezTo>
                  <a:pt x="791724" y="804933"/>
                  <a:pt x="799353" y="811496"/>
                  <a:pt x="808218" y="815928"/>
                </a:cubicBezTo>
                <a:cubicBezTo>
                  <a:pt x="868718" y="846176"/>
                  <a:pt x="1028508" y="816027"/>
                  <a:pt x="1030891" y="815928"/>
                </a:cubicBezTo>
                <a:cubicBezTo>
                  <a:pt x="1039138" y="813179"/>
                  <a:pt x="1047857" y="811569"/>
                  <a:pt x="1055632" y="807682"/>
                </a:cubicBezTo>
                <a:cubicBezTo>
                  <a:pt x="1089472" y="790763"/>
                  <a:pt x="1071301" y="795148"/>
                  <a:pt x="1096868" y="774696"/>
                </a:cubicBezTo>
                <a:cubicBezTo>
                  <a:pt x="1104608" y="768505"/>
                  <a:pt x="1113362" y="763701"/>
                  <a:pt x="1121609" y="758203"/>
                </a:cubicBezTo>
                <a:cubicBezTo>
                  <a:pt x="1124358" y="749956"/>
                  <a:pt x="1125249" y="740834"/>
                  <a:pt x="1129856" y="733463"/>
                </a:cubicBezTo>
                <a:cubicBezTo>
                  <a:pt x="1146634" y="706620"/>
                  <a:pt x="1165968" y="689108"/>
                  <a:pt x="1187586" y="667491"/>
                </a:cubicBezTo>
                <a:cubicBezTo>
                  <a:pt x="1208315" y="605310"/>
                  <a:pt x="1180353" y="681956"/>
                  <a:pt x="1212327" y="618012"/>
                </a:cubicBezTo>
                <a:cubicBezTo>
                  <a:pt x="1246467" y="549735"/>
                  <a:pt x="1189801" y="639428"/>
                  <a:pt x="1237069" y="568533"/>
                </a:cubicBezTo>
                <a:cubicBezTo>
                  <a:pt x="1251126" y="526362"/>
                  <a:pt x="1249216" y="523400"/>
                  <a:pt x="1294799" y="477821"/>
                </a:cubicBezTo>
                <a:cubicBezTo>
                  <a:pt x="1303046" y="469575"/>
                  <a:pt x="1312154" y="462108"/>
                  <a:pt x="1319540" y="453082"/>
                </a:cubicBezTo>
                <a:cubicBezTo>
                  <a:pt x="1336948" y="431807"/>
                  <a:pt x="1356729" y="411697"/>
                  <a:pt x="1369023" y="387110"/>
                </a:cubicBezTo>
                <a:cubicBezTo>
                  <a:pt x="1374521" y="376115"/>
                  <a:pt x="1379418" y="364797"/>
                  <a:pt x="1385517" y="354124"/>
                </a:cubicBezTo>
                <a:cubicBezTo>
                  <a:pt x="1395168" y="337236"/>
                  <a:pt x="1416127" y="310565"/>
                  <a:pt x="1426753" y="296398"/>
                </a:cubicBezTo>
                <a:cubicBezTo>
                  <a:pt x="1444444" y="243330"/>
                  <a:pt x="1421131" y="300970"/>
                  <a:pt x="1459741" y="246919"/>
                </a:cubicBezTo>
                <a:cubicBezTo>
                  <a:pt x="1475916" y="224275"/>
                  <a:pt x="1473246" y="208676"/>
                  <a:pt x="1492730" y="189194"/>
                </a:cubicBezTo>
                <a:cubicBezTo>
                  <a:pt x="1499739" y="182186"/>
                  <a:pt x="1510012" y="179228"/>
                  <a:pt x="1517471" y="172701"/>
                </a:cubicBezTo>
                <a:cubicBezTo>
                  <a:pt x="1532100" y="159901"/>
                  <a:pt x="1542533" y="142250"/>
                  <a:pt x="1558707" y="131468"/>
                </a:cubicBezTo>
                <a:cubicBezTo>
                  <a:pt x="1644282" y="74421"/>
                  <a:pt x="1511814" y="161250"/>
                  <a:pt x="1616436" y="98482"/>
                </a:cubicBezTo>
                <a:cubicBezTo>
                  <a:pt x="1633435" y="88284"/>
                  <a:pt x="1648188" y="74361"/>
                  <a:pt x="1665919" y="65496"/>
                </a:cubicBezTo>
                <a:cubicBezTo>
                  <a:pt x="1706683" y="45116"/>
                  <a:pt x="1687245" y="52890"/>
                  <a:pt x="1723649" y="40757"/>
                </a:cubicBezTo>
                <a:cubicBezTo>
                  <a:pt x="1731896" y="35259"/>
                  <a:pt x="1739525" y="28696"/>
                  <a:pt x="1748390" y="24264"/>
                </a:cubicBezTo>
                <a:cubicBezTo>
                  <a:pt x="1796920" y="0"/>
                  <a:pt x="1875515" y="22039"/>
                  <a:pt x="1913333" y="24264"/>
                </a:cubicBezTo>
                <a:cubicBezTo>
                  <a:pt x="1929827" y="35259"/>
                  <a:pt x="1946957" y="45357"/>
                  <a:pt x="1962816" y="57250"/>
                </a:cubicBezTo>
                <a:cubicBezTo>
                  <a:pt x="1984808" y="73743"/>
                  <a:pt x="2005920" y="91481"/>
                  <a:pt x="2028793" y="106729"/>
                </a:cubicBezTo>
                <a:cubicBezTo>
                  <a:pt x="2055821" y="124747"/>
                  <a:pt x="2053534" y="113311"/>
                  <a:pt x="2053534" y="131468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420" name="TextBox 11"/>
          <p:cNvSpPr txBox="1">
            <a:spLocks noChangeArrowheads="1"/>
          </p:cNvSpPr>
          <p:nvPr/>
        </p:nvSpPr>
        <p:spPr bwMode="auto">
          <a:xfrm>
            <a:off x="381000" y="6324600"/>
            <a:ext cx="845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1. Prieto (2011). Tonal alignment. </a:t>
            </a:r>
            <a:r>
              <a:rPr lang="de-DE" sz="1600" b="1">
                <a:latin typeface="Calibri" pitchFamily="-100" charset="0"/>
                <a:ea typeface="Calibri" pitchFamily="-100" charset="0"/>
                <a:cs typeface="Calibri" pitchFamily="-100" charset="0"/>
              </a:rPr>
              <a:t>prieto11.pdf </a:t>
            </a:r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in 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/vdata/Seminare/Prosody/lit</a:t>
            </a:r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4"/>
          <p:cNvSpPr txBox="1">
            <a:spLocks noChangeArrowheads="1"/>
          </p:cNvSpPr>
          <p:nvPr/>
        </p:nvSpPr>
        <p:spPr bwMode="auto">
          <a:xfrm>
            <a:off x="152400" y="6488113"/>
            <a:ext cx="495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800">
                <a:latin typeface="Calibri" pitchFamily="-100" charset="0"/>
                <a:ea typeface="Calibri" pitchFamily="-100" charset="0"/>
                <a:cs typeface="Calibri" pitchFamily="-100" charset="0"/>
                <a:hlinkClick r:id="rId2"/>
              </a:rPr>
              <a:t>Julia Hirschberg (2008) Pragmatics and intonation</a:t>
            </a:r>
            <a:r>
              <a:rPr lang="en-GB" sz="1800">
                <a:latin typeface="Calibri" pitchFamily="-100" charset="0"/>
                <a:ea typeface="Calibri" pitchFamily="-100" charset="0"/>
                <a:cs typeface="Calibri" pitchFamily="-100" charset="0"/>
              </a:rPr>
              <a:t>.</a:t>
            </a:r>
          </a:p>
        </p:txBody>
      </p:sp>
      <p:sp>
        <p:nvSpPr>
          <p:cNvPr id="39939" name="TextBox 17"/>
          <p:cNvSpPr txBox="1">
            <a:spLocks noChangeArrowheads="1"/>
          </p:cNvSpPr>
          <p:nvPr/>
        </p:nvSpPr>
        <p:spPr bwMode="auto">
          <a:xfrm>
            <a:off x="5105400" y="6477000"/>
            <a:ext cx="358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Calibri" pitchFamily="-100" charset="0"/>
                <a:ea typeface="Calibri" pitchFamily="-100" charset="0"/>
                <a:cs typeface="Calibri" pitchFamily="-100" charset="0"/>
              </a:rPr>
              <a:t>hirschberg08.handbookpragmatics.pdf</a:t>
            </a:r>
            <a:endParaRPr lang="de-DE" sz="1600" b="1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39940" name="TextBox 19"/>
          <p:cNvSpPr txBox="1">
            <a:spLocks noChangeArrowheads="1"/>
          </p:cNvSpPr>
          <p:nvPr/>
        </p:nvSpPr>
        <p:spPr bwMode="auto">
          <a:xfrm>
            <a:off x="5410200" y="457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Spät: L*+H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15616" y="1"/>
            <a:ext cx="7200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Semantik:  Widerspruch vs. Vorschlag im Englischen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39942" name="TextBox 18"/>
          <p:cNvSpPr txBox="1">
            <a:spLocks noChangeArrowheads="1"/>
          </p:cNvSpPr>
          <p:nvPr/>
        </p:nvSpPr>
        <p:spPr bwMode="auto">
          <a:xfrm>
            <a:off x="685800" y="457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Mittel: L+H*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71463" y="1295400"/>
            <a:ext cx="8262937" cy="3509963"/>
            <a:chOff x="271462" y="1295400"/>
            <a:chExt cx="8262938" cy="3509963"/>
          </a:xfrm>
        </p:grpSpPr>
        <p:sp>
          <p:nvSpPr>
            <p:cNvPr id="39951" name="TextBox 1"/>
            <p:cNvSpPr txBox="1">
              <a:spLocks noChangeArrowheads="1"/>
            </p:cNvSpPr>
            <p:nvPr/>
          </p:nvSpPr>
          <p:spPr bwMode="auto">
            <a:xfrm>
              <a:off x="762000" y="1295400"/>
              <a:ext cx="7772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This company has never employed anyone from Germany.</a:t>
              </a:r>
            </a:p>
          </p:txBody>
        </p:sp>
        <p:sp>
          <p:nvSpPr>
            <p:cNvPr id="39952" name="TextBox 2"/>
            <p:cNvSpPr txBox="1">
              <a:spLocks noChangeArrowheads="1"/>
            </p:cNvSpPr>
            <p:nvPr/>
          </p:nvSpPr>
          <p:spPr bwMode="auto">
            <a:xfrm>
              <a:off x="457200" y="2362200"/>
              <a:ext cx="3352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J</a:t>
              </a:r>
              <a:r>
                <a:rPr lang="de-DE">
                  <a:solidFill>
                    <a:srgbClr val="FF0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ü</a:t>
              </a:r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rgen's from Germany.</a:t>
              </a:r>
            </a:p>
          </p:txBody>
        </p:sp>
        <p:sp>
          <p:nvSpPr>
            <p:cNvPr id="39953" name="TextBox 12"/>
            <p:cNvSpPr txBox="1">
              <a:spLocks noChangeArrowheads="1"/>
            </p:cNvSpPr>
            <p:nvPr/>
          </p:nvSpPr>
          <p:spPr bwMode="auto">
            <a:xfrm>
              <a:off x="1219200" y="4343400"/>
              <a:ext cx="1371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 Doch!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>
              <a:off x="229393" y="3428206"/>
              <a:ext cx="9144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955" name="TextBox 31"/>
            <p:cNvSpPr txBox="1">
              <a:spLocks noChangeArrowheads="1"/>
            </p:cNvSpPr>
            <p:nvPr/>
          </p:nvSpPr>
          <p:spPr bwMode="auto">
            <a:xfrm>
              <a:off x="762000" y="3505200"/>
              <a:ext cx="4572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FF0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Y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271462" y="3224213"/>
              <a:ext cx="1262062" cy="568325"/>
            </a:xfrm>
            <a:custGeom>
              <a:avLst/>
              <a:gdLst>
                <a:gd name="connsiteX0" fmla="*/ 0 w 1261534"/>
                <a:gd name="connsiteY0" fmla="*/ 517835 h 569034"/>
                <a:gd name="connsiteX1" fmla="*/ 220134 w 1261534"/>
                <a:gd name="connsiteY1" fmla="*/ 500901 h 569034"/>
                <a:gd name="connsiteX2" fmla="*/ 270934 w 1261534"/>
                <a:gd name="connsiteY2" fmla="*/ 483968 h 569034"/>
                <a:gd name="connsiteX3" fmla="*/ 296334 w 1261534"/>
                <a:gd name="connsiteY3" fmla="*/ 467035 h 569034"/>
                <a:gd name="connsiteX4" fmla="*/ 347134 w 1261534"/>
                <a:gd name="connsiteY4" fmla="*/ 424701 h 569034"/>
                <a:gd name="connsiteX5" fmla="*/ 372534 w 1261534"/>
                <a:gd name="connsiteY5" fmla="*/ 373901 h 569034"/>
                <a:gd name="connsiteX6" fmla="*/ 397934 w 1261534"/>
                <a:gd name="connsiteY6" fmla="*/ 331568 h 569034"/>
                <a:gd name="connsiteX7" fmla="*/ 423334 w 1261534"/>
                <a:gd name="connsiteY7" fmla="*/ 280768 h 569034"/>
                <a:gd name="connsiteX8" fmla="*/ 440267 w 1261534"/>
                <a:gd name="connsiteY8" fmla="*/ 229968 h 569034"/>
                <a:gd name="connsiteX9" fmla="*/ 474134 w 1261534"/>
                <a:gd name="connsiteY9" fmla="*/ 119901 h 569034"/>
                <a:gd name="connsiteX10" fmla="*/ 482600 w 1261534"/>
                <a:gd name="connsiteY10" fmla="*/ 94501 h 569034"/>
                <a:gd name="connsiteX11" fmla="*/ 550334 w 1261534"/>
                <a:gd name="connsiteY11" fmla="*/ 35235 h 569034"/>
                <a:gd name="connsiteX12" fmla="*/ 601134 w 1261534"/>
                <a:gd name="connsiteY12" fmla="*/ 1368 h 569034"/>
                <a:gd name="connsiteX13" fmla="*/ 660400 w 1261534"/>
                <a:gd name="connsiteY13" fmla="*/ 9835 h 569034"/>
                <a:gd name="connsiteX14" fmla="*/ 685800 w 1261534"/>
                <a:gd name="connsiteY14" fmla="*/ 18301 h 569034"/>
                <a:gd name="connsiteX15" fmla="*/ 702734 w 1261534"/>
                <a:gd name="connsiteY15" fmla="*/ 43701 h 569034"/>
                <a:gd name="connsiteX16" fmla="*/ 719667 w 1261534"/>
                <a:gd name="connsiteY16" fmla="*/ 60635 h 569034"/>
                <a:gd name="connsiteX17" fmla="*/ 736600 w 1261534"/>
                <a:gd name="connsiteY17" fmla="*/ 94501 h 569034"/>
                <a:gd name="connsiteX18" fmla="*/ 770467 w 1261534"/>
                <a:gd name="connsiteY18" fmla="*/ 136835 h 569034"/>
                <a:gd name="connsiteX19" fmla="*/ 804334 w 1261534"/>
                <a:gd name="connsiteY19" fmla="*/ 170701 h 569034"/>
                <a:gd name="connsiteX20" fmla="*/ 838200 w 1261534"/>
                <a:gd name="connsiteY20" fmla="*/ 221501 h 569034"/>
                <a:gd name="connsiteX21" fmla="*/ 855134 w 1261534"/>
                <a:gd name="connsiteY21" fmla="*/ 272301 h 569034"/>
                <a:gd name="connsiteX22" fmla="*/ 889000 w 1261534"/>
                <a:gd name="connsiteY22" fmla="*/ 323101 h 569034"/>
                <a:gd name="connsiteX23" fmla="*/ 897467 w 1261534"/>
                <a:gd name="connsiteY23" fmla="*/ 348501 h 569034"/>
                <a:gd name="connsiteX24" fmla="*/ 922867 w 1261534"/>
                <a:gd name="connsiteY24" fmla="*/ 356968 h 569034"/>
                <a:gd name="connsiteX25" fmla="*/ 931334 w 1261534"/>
                <a:gd name="connsiteY25" fmla="*/ 382368 h 569034"/>
                <a:gd name="connsiteX26" fmla="*/ 999067 w 1261534"/>
                <a:gd name="connsiteY26" fmla="*/ 467035 h 569034"/>
                <a:gd name="connsiteX27" fmla="*/ 1049867 w 1261534"/>
                <a:gd name="connsiteY27" fmla="*/ 500901 h 569034"/>
                <a:gd name="connsiteX28" fmla="*/ 1075267 w 1261534"/>
                <a:gd name="connsiteY28" fmla="*/ 517835 h 569034"/>
                <a:gd name="connsiteX29" fmla="*/ 1117600 w 1261534"/>
                <a:gd name="connsiteY29" fmla="*/ 526301 h 569034"/>
                <a:gd name="connsiteX30" fmla="*/ 1143000 w 1261534"/>
                <a:gd name="connsiteY30" fmla="*/ 551701 h 569034"/>
                <a:gd name="connsiteX31" fmla="*/ 1193800 w 1261534"/>
                <a:gd name="connsiteY31" fmla="*/ 560168 h 569034"/>
                <a:gd name="connsiteX32" fmla="*/ 1261534 w 1261534"/>
                <a:gd name="connsiteY32" fmla="*/ 568635 h 569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61534" h="569034">
                  <a:moveTo>
                    <a:pt x="0" y="517835"/>
                  </a:moveTo>
                  <a:cubicBezTo>
                    <a:pt x="99113" y="513330"/>
                    <a:pt x="144463" y="523602"/>
                    <a:pt x="220134" y="500901"/>
                  </a:cubicBezTo>
                  <a:cubicBezTo>
                    <a:pt x="237231" y="495772"/>
                    <a:pt x="256082" y="493869"/>
                    <a:pt x="270934" y="483968"/>
                  </a:cubicBezTo>
                  <a:cubicBezTo>
                    <a:pt x="279401" y="478324"/>
                    <a:pt x="288517" y="473549"/>
                    <a:pt x="296334" y="467035"/>
                  </a:cubicBezTo>
                  <a:cubicBezTo>
                    <a:pt x="361532" y="412703"/>
                    <a:pt x="284064" y="466749"/>
                    <a:pt x="347134" y="424701"/>
                  </a:cubicBezTo>
                  <a:cubicBezTo>
                    <a:pt x="368413" y="360858"/>
                    <a:pt x="339708" y="439552"/>
                    <a:pt x="372534" y="373901"/>
                  </a:cubicBezTo>
                  <a:cubicBezTo>
                    <a:pt x="394516" y="329937"/>
                    <a:pt x="364857" y="364643"/>
                    <a:pt x="397934" y="331568"/>
                  </a:cubicBezTo>
                  <a:cubicBezTo>
                    <a:pt x="428806" y="238946"/>
                    <a:pt x="379571" y="379233"/>
                    <a:pt x="423334" y="280768"/>
                  </a:cubicBezTo>
                  <a:cubicBezTo>
                    <a:pt x="430583" y="264457"/>
                    <a:pt x="435938" y="247284"/>
                    <a:pt x="440267" y="229968"/>
                  </a:cubicBezTo>
                  <a:cubicBezTo>
                    <a:pt x="466767" y="123966"/>
                    <a:pt x="438558" y="173263"/>
                    <a:pt x="474134" y="119901"/>
                  </a:cubicBezTo>
                  <a:cubicBezTo>
                    <a:pt x="476956" y="111434"/>
                    <a:pt x="477245" y="101641"/>
                    <a:pt x="482600" y="94501"/>
                  </a:cubicBezTo>
                  <a:cubicBezTo>
                    <a:pt x="526569" y="35876"/>
                    <a:pt x="511165" y="67876"/>
                    <a:pt x="550334" y="35235"/>
                  </a:cubicBezTo>
                  <a:cubicBezTo>
                    <a:pt x="592616" y="0"/>
                    <a:pt x="556496" y="16248"/>
                    <a:pt x="601134" y="1368"/>
                  </a:cubicBezTo>
                  <a:cubicBezTo>
                    <a:pt x="620889" y="4190"/>
                    <a:pt x="640832" y="5921"/>
                    <a:pt x="660400" y="9835"/>
                  </a:cubicBezTo>
                  <a:cubicBezTo>
                    <a:pt x="669151" y="11585"/>
                    <a:pt x="678831" y="12726"/>
                    <a:pt x="685800" y="18301"/>
                  </a:cubicBezTo>
                  <a:cubicBezTo>
                    <a:pt x="693746" y="24658"/>
                    <a:pt x="696377" y="35755"/>
                    <a:pt x="702734" y="43701"/>
                  </a:cubicBezTo>
                  <a:cubicBezTo>
                    <a:pt x="707721" y="49934"/>
                    <a:pt x="715239" y="53993"/>
                    <a:pt x="719667" y="60635"/>
                  </a:cubicBezTo>
                  <a:cubicBezTo>
                    <a:pt x="726668" y="71136"/>
                    <a:pt x="729599" y="84000"/>
                    <a:pt x="736600" y="94501"/>
                  </a:cubicBezTo>
                  <a:cubicBezTo>
                    <a:pt x="768101" y="141752"/>
                    <a:pt x="739709" y="75320"/>
                    <a:pt x="770467" y="136835"/>
                  </a:cubicBezTo>
                  <a:cubicBezTo>
                    <a:pt x="788529" y="172959"/>
                    <a:pt x="763695" y="157156"/>
                    <a:pt x="804334" y="170701"/>
                  </a:cubicBezTo>
                  <a:cubicBezTo>
                    <a:pt x="815623" y="187634"/>
                    <a:pt x="831764" y="202194"/>
                    <a:pt x="838200" y="221501"/>
                  </a:cubicBezTo>
                  <a:cubicBezTo>
                    <a:pt x="843845" y="238434"/>
                    <a:pt x="845233" y="257449"/>
                    <a:pt x="855134" y="272301"/>
                  </a:cubicBezTo>
                  <a:cubicBezTo>
                    <a:pt x="866423" y="289234"/>
                    <a:pt x="882564" y="303794"/>
                    <a:pt x="889000" y="323101"/>
                  </a:cubicBezTo>
                  <a:cubicBezTo>
                    <a:pt x="891822" y="331568"/>
                    <a:pt x="891156" y="342190"/>
                    <a:pt x="897467" y="348501"/>
                  </a:cubicBezTo>
                  <a:cubicBezTo>
                    <a:pt x="903778" y="354812"/>
                    <a:pt x="914400" y="354146"/>
                    <a:pt x="922867" y="356968"/>
                  </a:cubicBezTo>
                  <a:cubicBezTo>
                    <a:pt x="925689" y="365435"/>
                    <a:pt x="927000" y="374566"/>
                    <a:pt x="931334" y="382368"/>
                  </a:cubicBezTo>
                  <a:cubicBezTo>
                    <a:pt x="944655" y="406346"/>
                    <a:pt x="973874" y="450240"/>
                    <a:pt x="999067" y="467035"/>
                  </a:cubicBezTo>
                  <a:lnTo>
                    <a:pt x="1049867" y="500901"/>
                  </a:lnTo>
                  <a:cubicBezTo>
                    <a:pt x="1058334" y="506546"/>
                    <a:pt x="1065289" y="515839"/>
                    <a:pt x="1075267" y="517835"/>
                  </a:cubicBezTo>
                  <a:lnTo>
                    <a:pt x="1117600" y="526301"/>
                  </a:lnTo>
                  <a:cubicBezTo>
                    <a:pt x="1126067" y="534768"/>
                    <a:pt x="1132058" y="546838"/>
                    <a:pt x="1143000" y="551701"/>
                  </a:cubicBezTo>
                  <a:cubicBezTo>
                    <a:pt x="1158687" y="558673"/>
                    <a:pt x="1176833" y="557558"/>
                    <a:pt x="1193800" y="560168"/>
                  </a:cubicBezTo>
                  <a:cubicBezTo>
                    <a:pt x="1251428" y="569034"/>
                    <a:pt x="1233738" y="568635"/>
                    <a:pt x="1261534" y="568635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>
              <a:off x="686593" y="3428206"/>
              <a:ext cx="9144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191000" y="2297113"/>
            <a:ext cx="4648200" cy="3908425"/>
            <a:chOff x="4191000" y="2297113"/>
            <a:chExt cx="4648200" cy="3908425"/>
          </a:xfrm>
        </p:grpSpPr>
        <p:sp>
          <p:nvSpPr>
            <p:cNvPr id="39945" name="TextBox 7"/>
            <p:cNvSpPr txBox="1">
              <a:spLocks noChangeArrowheads="1"/>
            </p:cNvSpPr>
            <p:nvPr/>
          </p:nvSpPr>
          <p:spPr bwMode="auto">
            <a:xfrm>
              <a:off x="4832350" y="2297113"/>
              <a:ext cx="33528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J</a:t>
              </a:r>
              <a:r>
                <a:rPr lang="de-DE">
                  <a:solidFill>
                    <a:srgbClr val="FF0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ü</a:t>
              </a:r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rgen's from Germany.</a:t>
              </a:r>
            </a:p>
          </p:txBody>
        </p:sp>
        <p:sp>
          <p:nvSpPr>
            <p:cNvPr id="39946" name="Rectangle 11"/>
            <p:cNvSpPr>
              <a:spLocks noChangeArrowheads="1"/>
            </p:cNvSpPr>
            <p:nvPr/>
          </p:nvSpPr>
          <p:spPr bwMode="auto">
            <a:xfrm>
              <a:off x="4191000" y="4267200"/>
              <a:ext cx="4648200" cy="1938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wir kennen beide Jürgen, ich möchte J. als Möglichkeit vorschlagen, weiß nicht ganz ob das passt/ ob Du damit einverstanden bist (bin bereit zu handeln)</a:t>
              </a:r>
              <a:endParaRPr lang="de-DE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>
              <a:off x="4455319" y="3404394"/>
              <a:ext cx="9144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948" name="TextBox 31"/>
            <p:cNvSpPr txBox="1">
              <a:spLocks noChangeArrowheads="1"/>
            </p:cNvSpPr>
            <p:nvPr/>
          </p:nvSpPr>
          <p:spPr bwMode="auto">
            <a:xfrm>
              <a:off x="4953000" y="3657600"/>
              <a:ext cx="4572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FF0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Y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4876800" y="3124200"/>
              <a:ext cx="1262063" cy="568325"/>
            </a:xfrm>
            <a:custGeom>
              <a:avLst/>
              <a:gdLst>
                <a:gd name="connsiteX0" fmla="*/ 0 w 1261534"/>
                <a:gd name="connsiteY0" fmla="*/ 517835 h 569034"/>
                <a:gd name="connsiteX1" fmla="*/ 220134 w 1261534"/>
                <a:gd name="connsiteY1" fmla="*/ 500901 h 569034"/>
                <a:gd name="connsiteX2" fmla="*/ 270934 w 1261534"/>
                <a:gd name="connsiteY2" fmla="*/ 483968 h 569034"/>
                <a:gd name="connsiteX3" fmla="*/ 296334 w 1261534"/>
                <a:gd name="connsiteY3" fmla="*/ 467035 h 569034"/>
                <a:gd name="connsiteX4" fmla="*/ 347134 w 1261534"/>
                <a:gd name="connsiteY4" fmla="*/ 424701 h 569034"/>
                <a:gd name="connsiteX5" fmla="*/ 372534 w 1261534"/>
                <a:gd name="connsiteY5" fmla="*/ 373901 h 569034"/>
                <a:gd name="connsiteX6" fmla="*/ 397934 w 1261534"/>
                <a:gd name="connsiteY6" fmla="*/ 331568 h 569034"/>
                <a:gd name="connsiteX7" fmla="*/ 423334 w 1261534"/>
                <a:gd name="connsiteY7" fmla="*/ 280768 h 569034"/>
                <a:gd name="connsiteX8" fmla="*/ 440267 w 1261534"/>
                <a:gd name="connsiteY8" fmla="*/ 229968 h 569034"/>
                <a:gd name="connsiteX9" fmla="*/ 474134 w 1261534"/>
                <a:gd name="connsiteY9" fmla="*/ 119901 h 569034"/>
                <a:gd name="connsiteX10" fmla="*/ 482600 w 1261534"/>
                <a:gd name="connsiteY10" fmla="*/ 94501 h 569034"/>
                <a:gd name="connsiteX11" fmla="*/ 550334 w 1261534"/>
                <a:gd name="connsiteY11" fmla="*/ 35235 h 569034"/>
                <a:gd name="connsiteX12" fmla="*/ 601134 w 1261534"/>
                <a:gd name="connsiteY12" fmla="*/ 1368 h 569034"/>
                <a:gd name="connsiteX13" fmla="*/ 660400 w 1261534"/>
                <a:gd name="connsiteY13" fmla="*/ 9835 h 569034"/>
                <a:gd name="connsiteX14" fmla="*/ 685800 w 1261534"/>
                <a:gd name="connsiteY14" fmla="*/ 18301 h 569034"/>
                <a:gd name="connsiteX15" fmla="*/ 702734 w 1261534"/>
                <a:gd name="connsiteY15" fmla="*/ 43701 h 569034"/>
                <a:gd name="connsiteX16" fmla="*/ 719667 w 1261534"/>
                <a:gd name="connsiteY16" fmla="*/ 60635 h 569034"/>
                <a:gd name="connsiteX17" fmla="*/ 736600 w 1261534"/>
                <a:gd name="connsiteY17" fmla="*/ 94501 h 569034"/>
                <a:gd name="connsiteX18" fmla="*/ 770467 w 1261534"/>
                <a:gd name="connsiteY18" fmla="*/ 136835 h 569034"/>
                <a:gd name="connsiteX19" fmla="*/ 804334 w 1261534"/>
                <a:gd name="connsiteY19" fmla="*/ 170701 h 569034"/>
                <a:gd name="connsiteX20" fmla="*/ 838200 w 1261534"/>
                <a:gd name="connsiteY20" fmla="*/ 221501 h 569034"/>
                <a:gd name="connsiteX21" fmla="*/ 855134 w 1261534"/>
                <a:gd name="connsiteY21" fmla="*/ 272301 h 569034"/>
                <a:gd name="connsiteX22" fmla="*/ 889000 w 1261534"/>
                <a:gd name="connsiteY22" fmla="*/ 323101 h 569034"/>
                <a:gd name="connsiteX23" fmla="*/ 897467 w 1261534"/>
                <a:gd name="connsiteY23" fmla="*/ 348501 h 569034"/>
                <a:gd name="connsiteX24" fmla="*/ 922867 w 1261534"/>
                <a:gd name="connsiteY24" fmla="*/ 356968 h 569034"/>
                <a:gd name="connsiteX25" fmla="*/ 931334 w 1261534"/>
                <a:gd name="connsiteY25" fmla="*/ 382368 h 569034"/>
                <a:gd name="connsiteX26" fmla="*/ 999067 w 1261534"/>
                <a:gd name="connsiteY26" fmla="*/ 467035 h 569034"/>
                <a:gd name="connsiteX27" fmla="*/ 1049867 w 1261534"/>
                <a:gd name="connsiteY27" fmla="*/ 500901 h 569034"/>
                <a:gd name="connsiteX28" fmla="*/ 1075267 w 1261534"/>
                <a:gd name="connsiteY28" fmla="*/ 517835 h 569034"/>
                <a:gd name="connsiteX29" fmla="*/ 1117600 w 1261534"/>
                <a:gd name="connsiteY29" fmla="*/ 526301 h 569034"/>
                <a:gd name="connsiteX30" fmla="*/ 1143000 w 1261534"/>
                <a:gd name="connsiteY30" fmla="*/ 551701 h 569034"/>
                <a:gd name="connsiteX31" fmla="*/ 1193800 w 1261534"/>
                <a:gd name="connsiteY31" fmla="*/ 560168 h 569034"/>
                <a:gd name="connsiteX32" fmla="*/ 1261534 w 1261534"/>
                <a:gd name="connsiteY32" fmla="*/ 568635 h 569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61534" h="569034">
                  <a:moveTo>
                    <a:pt x="0" y="517835"/>
                  </a:moveTo>
                  <a:cubicBezTo>
                    <a:pt x="99113" y="513330"/>
                    <a:pt x="144463" y="523602"/>
                    <a:pt x="220134" y="500901"/>
                  </a:cubicBezTo>
                  <a:cubicBezTo>
                    <a:pt x="237231" y="495772"/>
                    <a:pt x="256082" y="493869"/>
                    <a:pt x="270934" y="483968"/>
                  </a:cubicBezTo>
                  <a:cubicBezTo>
                    <a:pt x="279401" y="478324"/>
                    <a:pt x="288517" y="473549"/>
                    <a:pt x="296334" y="467035"/>
                  </a:cubicBezTo>
                  <a:cubicBezTo>
                    <a:pt x="361532" y="412703"/>
                    <a:pt x="284064" y="466749"/>
                    <a:pt x="347134" y="424701"/>
                  </a:cubicBezTo>
                  <a:cubicBezTo>
                    <a:pt x="368413" y="360858"/>
                    <a:pt x="339708" y="439552"/>
                    <a:pt x="372534" y="373901"/>
                  </a:cubicBezTo>
                  <a:cubicBezTo>
                    <a:pt x="394516" y="329937"/>
                    <a:pt x="364857" y="364643"/>
                    <a:pt x="397934" y="331568"/>
                  </a:cubicBezTo>
                  <a:cubicBezTo>
                    <a:pt x="428806" y="238946"/>
                    <a:pt x="379571" y="379233"/>
                    <a:pt x="423334" y="280768"/>
                  </a:cubicBezTo>
                  <a:cubicBezTo>
                    <a:pt x="430583" y="264457"/>
                    <a:pt x="435938" y="247284"/>
                    <a:pt x="440267" y="229968"/>
                  </a:cubicBezTo>
                  <a:cubicBezTo>
                    <a:pt x="466767" y="123966"/>
                    <a:pt x="438558" y="173263"/>
                    <a:pt x="474134" y="119901"/>
                  </a:cubicBezTo>
                  <a:cubicBezTo>
                    <a:pt x="476956" y="111434"/>
                    <a:pt x="477245" y="101641"/>
                    <a:pt x="482600" y="94501"/>
                  </a:cubicBezTo>
                  <a:cubicBezTo>
                    <a:pt x="526569" y="35876"/>
                    <a:pt x="511165" y="67876"/>
                    <a:pt x="550334" y="35235"/>
                  </a:cubicBezTo>
                  <a:cubicBezTo>
                    <a:pt x="592616" y="0"/>
                    <a:pt x="556496" y="16248"/>
                    <a:pt x="601134" y="1368"/>
                  </a:cubicBezTo>
                  <a:cubicBezTo>
                    <a:pt x="620889" y="4190"/>
                    <a:pt x="640832" y="5921"/>
                    <a:pt x="660400" y="9835"/>
                  </a:cubicBezTo>
                  <a:cubicBezTo>
                    <a:pt x="669151" y="11585"/>
                    <a:pt x="678831" y="12726"/>
                    <a:pt x="685800" y="18301"/>
                  </a:cubicBezTo>
                  <a:cubicBezTo>
                    <a:pt x="693746" y="24658"/>
                    <a:pt x="696377" y="35755"/>
                    <a:pt x="702734" y="43701"/>
                  </a:cubicBezTo>
                  <a:cubicBezTo>
                    <a:pt x="707721" y="49934"/>
                    <a:pt x="715239" y="53993"/>
                    <a:pt x="719667" y="60635"/>
                  </a:cubicBezTo>
                  <a:cubicBezTo>
                    <a:pt x="726668" y="71136"/>
                    <a:pt x="729599" y="84000"/>
                    <a:pt x="736600" y="94501"/>
                  </a:cubicBezTo>
                  <a:cubicBezTo>
                    <a:pt x="768101" y="141752"/>
                    <a:pt x="739709" y="75320"/>
                    <a:pt x="770467" y="136835"/>
                  </a:cubicBezTo>
                  <a:cubicBezTo>
                    <a:pt x="788529" y="172959"/>
                    <a:pt x="763695" y="157156"/>
                    <a:pt x="804334" y="170701"/>
                  </a:cubicBezTo>
                  <a:cubicBezTo>
                    <a:pt x="815623" y="187634"/>
                    <a:pt x="831764" y="202194"/>
                    <a:pt x="838200" y="221501"/>
                  </a:cubicBezTo>
                  <a:cubicBezTo>
                    <a:pt x="843845" y="238434"/>
                    <a:pt x="845233" y="257449"/>
                    <a:pt x="855134" y="272301"/>
                  </a:cubicBezTo>
                  <a:cubicBezTo>
                    <a:pt x="866423" y="289234"/>
                    <a:pt x="882564" y="303794"/>
                    <a:pt x="889000" y="323101"/>
                  </a:cubicBezTo>
                  <a:cubicBezTo>
                    <a:pt x="891822" y="331568"/>
                    <a:pt x="891156" y="342190"/>
                    <a:pt x="897467" y="348501"/>
                  </a:cubicBezTo>
                  <a:cubicBezTo>
                    <a:pt x="903778" y="354812"/>
                    <a:pt x="914400" y="354146"/>
                    <a:pt x="922867" y="356968"/>
                  </a:cubicBezTo>
                  <a:cubicBezTo>
                    <a:pt x="925689" y="365435"/>
                    <a:pt x="927000" y="374566"/>
                    <a:pt x="931334" y="382368"/>
                  </a:cubicBezTo>
                  <a:cubicBezTo>
                    <a:pt x="944655" y="406346"/>
                    <a:pt x="973874" y="450240"/>
                    <a:pt x="999067" y="467035"/>
                  </a:cubicBezTo>
                  <a:lnTo>
                    <a:pt x="1049867" y="500901"/>
                  </a:lnTo>
                  <a:cubicBezTo>
                    <a:pt x="1058334" y="506546"/>
                    <a:pt x="1065289" y="515839"/>
                    <a:pt x="1075267" y="517835"/>
                  </a:cubicBezTo>
                  <a:lnTo>
                    <a:pt x="1117600" y="526301"/>
                  </a:lnTo>
                  <a:cubicBezTo>
                    <a:pt x="1126067" y="534768"/>
                    <a:pt x="1132058" y="546838"/>
                    <a:pt x="1143000" y="551701"/>
                  </a:cubicBezTo>
                  <a:cubicBezTo>
                    <a:pt x="1158687" y="558673"/>
                    <a:pt x="1176833" y="557558"/>
                    <a:pt x="1193800" y="560168"/>
                  </a:cubicBezTo>
                  <a:cubicBezTo>
                    <a:pt x="1251428" y="569034"/>
                    <a:pt x="1233738" y="568635"/>
                    <a:pt x="1261534" y="568635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5400000">
              <a:off x="4912519" y="3404394"/>
              <a:ext cx="9144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Box 3"/>
          <p:cNvSpPr txBox="1">
            <a:spLocks noChangeArrowheads="1"/>
          </p:cNvSpPr>
          <p:nvPr/>
        </p:nvSpPr>
        <p:spPr bwMode="auto">
          <a:xfrm>
            <a:off x="228600" y="457200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Der kategoriale Unterschied kann durch ein Imitationsexperiment empirisch nachgewiesen werden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.</a:t>
            </a:r>
          </a:p>
        </p:txBody>
      </p:sp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228600" y="1371600"/>
            <a:ext cx="8915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Pierrehumbert &amp; Steele (1989) synthetisierten ein Kontinuum zwischen einem </a:t>
            </a: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mittleren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und</a:t>
            </a:r>
            <a:r>
              <a:rPr lang="de-DE">
                <a:solidFill>
                  <a:srgbClr val="008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 späten</a:t>
            </a: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Gipfel im Satz </a:t>
            </a:r>
          </a:p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		'Only a m</a:t>
            </a: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i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llionaire'</a:t>
            </a:r>
          </a:p>
        </p:txBody>
      </p:sp>
      <p:grpSp>
        <p:nvGrpSpPr>
          <p:cNvPr id="43013" name="Group 15"/>
          <p:cNvGrpSpPr>
            <a:grpSpLocks/>
          </p:cNvGrpSpPr>
          <p:nvPr/>
        </p:nvGrpSpPr>
        <p:grpSpPr bwMode="auto">
          <a:xfrm>
            <a:off x="1828800" y="3048000"/>
            <a:ext cx="2895600" cy="687388"/>
            <a:chOff x="838200" y="3048000"/>
            <a:chExt cx="2895600" cy="68738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838200" y="3733800"/>
              <a:ext cx="914400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 flipV="1">
              <a:off x="1676400" y="3124200"/>
              <a:ext cx="685800" cy="5334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V="1">
              <a:off x="2209800" y="3124200"/>
              <a:ext cx="685800" cy="5334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819400" y="3733800"/>
              <a:ext cx="914400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014" name="Group 16"/>
          <p:cNvGrpSpPr>
            <a:grpSpLocks/>
          </p:cNvGrpSpPr>
          <p:nvPr/>
        </p:nvGrpSpPr>
        <p:grpSpPr bwMode="auto">
          <a:xfrm>
            <a:off x="3200400" y="3048000"/>
            <a:ext cx="2895600" cy="687388"/>
            <a:chOff x="838200" y="3048000"/>
            <a:chExt cx="2895600" cy="68738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838200" y="3733800"/>
              <a:ext cx="914400" cy="158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 flipH="1" flipV="1">
              <a:off x="1676400" y="3124200"/>
              <a:ext cx="685800" cy="53340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2209800" y="3124200"/>
              <a:ext cx="685800" cy="53340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819400" y="3733800"/>
              <a:ext cx="914400" cy="158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/>
          <p:cNvCxnSpPr/>
          <p:nvPr/>
        </p:nvCxnSpPr>
        <p:spPr>
          <a:xfrm rot="5400000">
            <a:off x="2058194" y="3428206"/>
            <a:ext cx="13716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124994" y="3428206"/>
            <a:ext cx="13716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2133600" y="3048000"/>
            <a:ext cx="3657600" cy="687388"/>
            <a:chOff x="2133600" y="2743200"/>
            <a:chExt cx="3657600" cy="687388"/>
          </a:xfrm>
        </p:grpSpPr>
        <p:grpSp>
          <p:nvGrpSpPr>
            <p:cNvPr id="43023" name="Group 24"/>
            <p:cNvGrpSpPr>
              <a:grpSpLocks/>
            </p:cNvGrpSpPr>
            <p:nvPr/>
          </p:nvGrpSpPr>
          <p:grpSpPr bwMode="auto">
            <a:xfrm>
              <a:off x="2133600" y="2743200"/>
              <a:ext cx="2895600" cy="687388"/>
              <a:chOff x="838200" y="3048000"/>
              <a:chExt cx="2895600" cy="687388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838200" y="37338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1676400" y="3124200"/>
                <a:ext cx="6858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V="1">
                <a:off x="2209800" y="3124200"/>
                <a:ext cx="6858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2819400" y="37338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024" name="Group 29"/>
            <p:cNvGrpSpPr>
              <a:grpSpLocks/>
            </p:cNvGrpSpPr>
            <p:nvPr/>
          </p:nvGrpSpPr>
          <p:grpSpPr bwMode="auto">
            <a:xfrm>
              <a:off x="2514600" y="2743200"/>
              <a:ext cx="2895600" cy="687388"/>
              <a:chOff x="838200" y="3048000"/>
              <a:chExt cx="2895600" cy="687388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838200" y="37338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1676400" y="3124200"/>
                <a:ext cx="6858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V="1">
                <a:off x="2209800" y="3124200"/>
                <a:ext cx="6858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819400" y="37338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025" name="Group 34"/>
            <p:cNvGrpSpPr>
              <a:grpSpLocks/>
            </p:cNvGrpSpPr>
            <p:nvPr/>
          </p:nvGrpSpPr>
          <p:grpSpPr bwMode="auto">
            <a:xfrm>
              <a:off x="2895600" y="2743200"/>
              <a:ext cx="2895600" cy="687388"/>
              <a:chOff x="838200" y="3048000"/>
              <a:chExt cx="2895600" cy="687388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838200" y="37338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1676400" y="3124200"/>
                <a:ext cx="6858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16200000" flipV="1">
                <a:off x="2209800" y="3124200"/>
                <a:ext cx="6858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2819400" y="37338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018" name="TextBox 39"/>
          <p:cNvSpPr txBox="1">
            <a:spLocks noChangeArrowheads="1"/>
          </p:cNvSpPr>
          <p:nvPr/>
        </p:nvSpPr>
        <p:spPr bwMode="auto">
          <a:xfrm>
            <a:off x="3124200" y="37338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Times New Roman" pitchFamily="-100" charset="0"/>
                <a:ea typeface="Times New Roman" pitchFamily="-100" charset="0"/>
                <a:cs typeface="Times New Roman" pitchFamily="-100" charset="0"/>
              </a:rPr>
              <a:t>ɪ</a:t>
            </a:r>
          </a:p>
        </p:txBody>
      </p: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1524000" y="4267200"/>
            <a:ext cx="5562600" cy="1897063"/>
            <a:chOff x="1524000" y="3962400"/>
            <a:chExt cx="5562600" cy="1897063"/>
          </a:xfrm>
        </p:grpSpPr>
        <p:sp>
          <p:nvSpPr>
            <p:cNvPr id="43021" name="TextBox 41"/>
            <p:cNvSpPr txBox="1">
              <a:spLocks noChangeArrowheads="1"/>
            </p:cNvSpPr>
            <p:nvPr/>
          </p:nvSpPr>
          <p:spPr bwMode="auto">
            <a:xfrm>
              <a:off x="1524000" y="3962400"/>
              <a:ext cx="49530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Die Stimuli wurden randomisiert und einzeln Sprechern präsentiert. </a:t>
              </a:r>
            </a:p>
          </p:txBody>
        </p:sp>
        <p:sp>
          <p:nvSpPr>
            <p:cNvPr id="43022" name="TextBox 34"/>
            <p:cNvSpPr txBox="1">
              <a:spLocks noChangeArrowheads="1"/>
            </p:cNvSpPr>
            <p:nvPr/>
          </p:nvSpPr>
          <p:spPr bwMode="auto">
            <a:xfrm>
              <a:off x="1524000" y="5029200"/>
              <a:ext cx="55626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Die Sprecher sollten die wahrgenomme Melodie imitieren.</a:t>
              </a:r>
            </a:p>
          </p:txBody>
        </p:sp>
      </p:grpSp>
      <p:sp>
        <p:nvSpPr>
          <p:cNvPr id="43020" name="TextBox 40"/>
          <p:cNvSpPr txBox="1">
            <a:spLocks noChangeArrowheads="1"/>
          </p:cNvSpPr>
          <p:nvPr/>
        </p:nvSpPr>
        <p:spPr bwMode="auto">
          <a:xfrm>
            <a:off x="228600" y="6400800"/>
            <a:ext cx="7848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Pierrehumbert &amp; Steele (1989). </a:t>
            </a:r>
            <a:r>
              <a:rPr lang="de-DE" sz="1600" i="1">
                <a:latin typeface="Calibri" pitchFamily="-100" charset="0"/>
                <a:ea typeface="Calibri" pitchFamily="-100" charset="0"/>
                <a:cs typeface="Calibri" pitchFamily="-100" charset="0"/>
              </a:rPr>
              <a:t>Language &amp; Speech</a:t>
            </a:r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, 46, 181-196. </a:t>
            </a:r>
            <a:r>
              <a:rPr lang="de-DE" sz="1600" b="1">
                <a:latin typeface="Calibri" pitchFamily="-100" charset="0"/>
                <a:ea typeface="Calibri" pitchFamily="-100" charset="0"/>
                <a:cs typeface="Calibri" pitchFamily="-100" charset="0"/>
              </a:rPr>
              <a:t>pierrehumbert89.ls.pdf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-1984" y="0"/>
            <a:ext cx="925252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Semantik und Synchronisierung:  </a:t>
            </a:r>
            <a:r>
              <a:rPr lang="de-DE" dirty="0">
                <a:latin typeface="Calibri"/>
                <a:cs typeface="Calibri"/>
              </a:rPr>
              <a:t>Widerspruch vs. Vorschlag </a:t>
            </a:r>
            <a:r>
              <a:rPr lang="de-DE" dirty="0" smtClean="0">
                <a:latin typeface="Calibri"/>
                <a:cs typeface="Calibri"/>
              </a:rPr>
              <a:t>- </a:t>
            </a:r>
            <a:r>
              <a:rPr lang="de-DE" dirty="0">
                <a:latin typeface="Calibri"/>
                <a:cs typeface="Calibri"/>
              </a:rPr>
              <a:t>englisch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15"/>
          <p:cNvGrpSpPr>
            <a:grpSpLocks/>
          </p:cNvGrpSpPr>
          <p:nvPr/>
        </p:nvGrpSpPr>
        <p:grpSpPr bwMode="auto">
          <a:xfrm>
            <a:off x="228600" y="2438400"/>
            <a:ext cx="2895600" cy="687388"/>
            <a:chOff x="838200" y="3048000"/>
            <a:chExt cx="2895600" cy="687388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838200" y="3733800"/>
              <a:ext cx="914400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 flipV="1">
              <a:off x="1676400" y="3124200"/>
              <a:ext cx="685800" cy="5334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V="1">
              <a:off x="2209800" y="3124200"/>
              <a:ext cx="685800" cy="5334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819400" y="3733800"/>
              <a:ext cx="914400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035" name="Group 20"/>
          <p:cNvGrpSpPr>
            <a:grpSpLocks/>
          </p:cNvGrpSpPr>
          <p:nvPr/>
        </p:nvGrpSpPr>
        <p:grpSpPr bwMode="auto">
          <a:xfrm>
            <a:off x="1600200" y="2438400"/>
            <a:ext cx="2895600" cy="687388"/>
            <a:chOff x="838200" y="3048000"/>
            <a:chExt cx="2895600" cy="687388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838200" y="3733800"/>
              <a:ext cx="914400" cy="158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676400" y="3124200"/>
              <a:ext cx="685800" cy="53340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V="1">
              <a:off x="2209800" y="3124200"/>
              <a:ext cx="685800" cy="53340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819400" y="3733800"/>
              <a:ext cx="914400" cy="158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 rot="5400000">
            <a:off x="457994" y="2818606"/>
            <a:ext cx="13716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1524794" y="2818606"/>
            <a:ext cx="13716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038" name="Group 27"/>
          <p:cNvGrpSpPr>
            <a:grpSpLocks/>
          </p:cNvGrpSpPr>
          <p:nvPr/>
        </p:nvGrpSpPr>
        <p:grpSpPr bwMode="auto">
          <a:xfrm>
            <a:off x="457200" y="2438400"/>
            <a:ext cx="2895600" cy="687388"/>
            <a:chOff x="838200" y="3048000"/>
            <a:chExt cx="2895600" cy="687388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838200" y="3733800"/>
              <a:ext cx="91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1676400" y="3124200"/>
              <a:ext cx="685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V="1">
              <a:off x="2209800" y="3124200"/>
              <a:ext cx="685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819400" y="3733800"/>
              <a:ext cx="91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039" name="Group 32"/>
          <p:cNvGrpSpPr>
            <a:grpSpLocks/>
          </p:cNvGrpSpPr>
          <p:nvPr/>
        </p:nvGrpSpPr>
        <p:grpSpPr bwMode="auto">
          <a:xfrm>
            <a:off x="685800" y="2438400"/>
            <a:ext cx="2895600" cy="687388"/>
            <a:chOff x="838200" y="3048000"/>
            <a:chExt cx="2895600" cy="687388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838200" y="3733800"/>
              <a:ext cx="91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 flipH="1" flipV="1">
              <a:off x="1676400" y="3124200"/>
              <a:ext cx="685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V="1">
              <a:off x="2209800" y="3124200"/>
              <a:ext cx="685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819400" y="3733800"/>
              <a:ext cx="91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040" name="Group 37"/>
          <p:cNvGrpSpPr>
            <a:grpSpLocks/>
          </p:cNvGrpSpPr>
          <p:nvPr/>
        </p:nvGrpSpPr>
        <p:grpSpPr bwMode="auto">
          <a:xfrm>
            <a:off x="1295400" y="2438400"/>
            <a:ext cx="2895600" cy="687388"/>
            <a:chOff x="838200" y="3048000"/>
            <a:chExt cx="2895600" cy="687388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838200" y="3733800"/>
              <a:ext cx="91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H="1" flipV="1">
              <a:off x="1676400" y="3124200"/>
              <a:ext cx="685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V="1">
              <a:off x="2209800" y="3124200"/>
              <a:ext cx="685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19400" y="3733800"/>
              <a:ext cx="91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041" name="TextBox 42"/>
          <p:cNvSpPr txBox="1">
            <a:spLocks noChangeArrowheads="1"/>
          </p:cNvSpPr>
          <p:nvPr/>
        </p:nvSpPr>
        <p:spPr bwMode="auto">
          <a:xfrm>
            <a:off x="1524000" y="31242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Times New Roman" pitchFamily="-100" charset="0"/>
                <a:ea typeface="Times New Roman" pitchFamily="-100" charset="0"/>
                <a:cs typeface="Times New Roman" pitchFamily="-100" charset="0"/>
              </a:rPr>
              <a:t>ɪ</a:t>
            </a:r>
          </a:p>
        </p:txBody>
      </p:sp>
      <p:grpSp>
        <p:nvGrpSpPr>
          <p:cNvPr id="44042" name="Group 47"/>
          <p:cNvGrpSpPr>
            <a:grpSpLocks/>
          </p:cNvGrpSpPr>
          <p:nvPr/>
        </p:nvGrpSpPr>
        <p:grpSpPr bwMode="auto">
          <a:xfrm>
            <a:off x="990600" y="2438400"/>
            <a:ext cx="2895600" cy="687388"/>
            <a:chOff x="838200" y="3048000"/>
            <a:chExt cx="2895600" cy="687388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838200" y="3733800"/>
              <a:ext cx="91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 flipH="1" flipV="1">
              <a:off x="1676400" y="3124200"/>
              <a:ext cx="685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V="1">
              <a:off x="2209800" y="3124200"/>
              <a:ext cx="685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819400" y="3733800"/>
              <a:ext cx="91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043" name="TextBox 52"/>
          <p:cNvSpPr txBox="1">
            <a:spLocks noChangeArrowheads="1"/>
          </p:cNvSpPr>
          <p:nvPr/>
        </p:nvSpPr>
        <p:spPr bwMode="auto">
          <a:xfrm>
            <a:off x="1447800" y="18288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 2  3  4  5  </a:t>
            </a:r>
            <a:r>
              <a:rPr lang="de-DE">
                <a:solidFill>
                  <a:srgbClr val="008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6</a:t>
            </a:r>
          </a:p>
        </p:txBody>
      </p:sp>
      <p:sp>
        <p:nvSpPr>
          <p:cNvPr id="44044" name="TextBox 58"/>
          <p:cNvSpPr txBox="1">
            <a:spLocks noChangeArrowheads="1"/>
          </p:cNvSpPr>
          <p:nvPr/>
        </p:nvSpPr>
        <p:spPr bwMode="auto">
          <a:xfrm>
            <a:off x="609600" y="121920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Synthese: kontinuierlich</a:t>
            </a:r>
          </a:p>
        </p:txBody>
      </p:sp>
      <p:sp>
        <p:nvSpPr>
          <p:cNvPr id="44045" name="TextBox 65"/>
          <p:cNvSpPr txBox="1">
            <a:spLocks noChangeArrowheads="1"/>
          </p:cNvSpPr>
          <p:nvPr/>
        </p:nvSpPr>
        <p:spPr bwMode="auto">
          <a:xfrm>
            <a:off x="1371600" y="6858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Ergebnisse</a:t>
            </a:r>
          </a:p>
        </p:txBody>
      </p: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609600" y="685800"/>
            <a:ext cx="8305800" cy="4546600"/>
            <a:chOff x="609600" y="685800"/>
            <a:chExt cx="8305800" cy="4546600"/>
          </a:xfrm>
        </p:grpSpPr>
        <p:sp>
          <p:nvSpPr>
            <p:cNvPr id="44048" name="TextBox 1"/>
            <p:cNvSpPr txBox="1">
              <a:spLocks noChangeArrowheads="1"/>
            </p:cNvSpPr>
            <p:nvPr/>
          </p:nvSpPr>
          <p:spPr bwMode="auto">
            <a:xfrm>
              <a:off x="5257800" y="685800"/>
              <a:ext cx="2438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00FF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Schlussfolgerung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1066800" y="4572000"/>
              <a:ext cx="1498600" cy="660400"/>
            </a:xfrm>
            <a:custGeom>
              <a:avLst/>
              <a:gdLst>
                <a:gd name="connsiteX0" fmla="*/ 0 w 1498600"/>
                <a:gd name="connsiteY0" fmla="*/ 550334 h 660400"/>
                <a:gd name="connsiteX1" fmla="*/ 67733 w 1498600"/>
                <a:gd name="connsiteY1" fmla="*/ 524934 h 660400"/>
                <a:gd name="connsiteX2" fmla="*/ 127000 w 1498600"/>
                <a:gd name="connsiteY2" fmla="*/ 482600 h 660400"/>
                <a:gd name="connsiteX3" fmla="*/ 152400 w 1498600"/>
                <a:gd name="connsiteY3" fmla="*/ 465667 h 660400"/>
                <a:gd name="connsiteX4" fmla="*/ 177800 w 1498600"/>
                <a:gd name="connsiteY4" fmla="*/ 440267 h 660400"/>
                <a:gd name="connsiteX5" fmla="*/ 279400 w 1498600"/>
                <a:gd name="connsiteY5" fmla="*/ 355600 h 660400"/>
                <a:gd name="connsiteX6" fmla="*/ 330200 w 1498600"/>
                <a:gd name="connsiteY6" fmla="*/ 287867 h 660400"/>
                <a:gd name="connsiteX7" fmla="*/ 347133 w 1498600"/>
                <a:gd name="connsiteY7" fmla="*/ 254000 h 660400"/>
                <a:gd name="connsiteX8" fmla="*/ 389466 w 1498600"/>
                <a:gd name="connsiteY8" fmla="*/ 211667 h 660400"/>
                <a:gd name="connsiteX9" fmla="*/ 397933 w 1498600"/>
                <a:gd name="connsiteY9" fmla="*/ 186267 h 660400"/>
                <a:gd name="connsiteX10" fmla="*/ 414866 w 1498600"/>
                <a:gd name="connsiteY10" fmla="*/ 160867 h 660400"/>
                <a:gd name="connsiteX11" fmla="*/ 423333 w 1498600"/>
                <a:gd name="connsiteY11" fmla="*/ 135467 h 660400"/>
                <a:gd name="connsiteX12" fmla="*/ 448733 w 1498600"/>
                <a:gd name="connsiteY12" fmla="*/ 118534 h 660400"/>
                <a:gd name="connsiteX13" fmla="*/ 474133 w 1498600"/>
                <a:gd name="connsiteY13" fmla="*/ 84667 h 660400"/>
                <a:gd name="connsiteX14" fmla="*/ 533400 w 1498600"/>
                <a:gd name="connsiteY14" fmla="*/ 33867 h 660400"/>
                <a:gd name="connsiteX15" fmla="*/ 558800 w 1498600"/>
                <a:gd name="connsiteY15" fmla="*/ 25400 h 660400"/>
                <a:gd name="connsiteX16" fmla="*/ 584200 w 1498600"/>
                <a:gd name="connsiteY16" fmla="*/ 8467 h 660400"/>
                <a:gd name="connsiteX17" fmla="*/ 626533 w 1498600"/>
                <a:gd name="connsiteY17" fmla="*/ 0 h 660400"/>
                <a:gd name="connsiteX18" fmla="*/ 736600 w 1498600"/>
                <a:gd name="connsiteY18" fmla="*/ 33867 h 660400"/>
                <a:gd name="connsiteX19" fmla="*/ 762000 w 1498600"/>
                <a:gd name="connsiteY19" fmla="*/ 50800 h 660400"/>
                <a:gd name="connsiteX20" fmla="*/ 804333 w 1498600"/>
                <a:gd name="connsiteY20" fmla="*/ 93134 h 660400"/>
                <a:gd name="connsiteX21" fmla="*/ 846666 w 1498600"/>
                <a:gd name="connsiteY21" fmla="*/ 160867 h 660400"/>
                <a:gd name="connsiteX22" fmla="*/ 863600 w 1498600"/>
                <a:gd name="connsiteY22" fmla="*/ 194734 h 660400"/>
                <a:gd name="connsiteX23" fmla="*/ 880533 w 1498600"/>
                <a:gd name="connsiteY23" fmla="*/ 220134 h 660400"/>
                <a:gd name="connsiteX24" fmla="*/ 922866 w 1498600"/>
                <a:gd name="connsiteY24" fmla="*/ 304800 h 660400"/>
                <a:gd name="connsiteX25" fmla="*/ 990600 w 1498600"/>
                <a:gd name="connsiteY25" fmla="*/ 423334 h 660400"/>
                <a:gd name="connsiteX26" fmla="*/ 1066800 w 1498600"/>
                <a:gd name="connsiteY26" fmla="*/ 533400 h 660400"/>
                <a:gd name="connsiteX27" fmla="*/ 1117600 w 1498600"/>
                <a:gd name="connsiteY27" fmla="*/ 584200 h 660400"/>
                <a:gd name="connsiteX28" fmla="*/ 1143000 w 1498600"/>
                <a:gd name="connsiteY28" fmla="*/ 609600 h 660400"/>
                <a:gd name="connsiteX29" fmla="*/ 1159933 w 1498600"/>
                <a:gd name="connsiteY29" fmla="*/ 626534 h 660400"/>
                <a:gd name="connsiteX30" fmla="*/ 1193800 w 1498600"/>
                <a:gd name="connsiteY30" fmla="*/ 643467 h 660400"/>
                <a:gd name="connsiteX31" fmla="*/ 1261533 w 1498600"/>
                <a:gd name="connsiteY31" fmla="*/ 660400 h 660400"/>
                <a:gd name="connsiteX32" fmla="*/ 1473200 w 1498600"/>
                <a:gd name="connsiteY32" fmla="*/ 651934 h 660400"/>
                <a:gd name="connsiteX33" fmla="*/ 1498600 w 1498600"/>
                <a:gd name="connsiteY33" fmla="*/ 63500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98600" h="660400">
                  <a:moveTo>
                    <a:pt x="0" y="550334"/>
                  </a:moveTo>
                  <a:cubicBezTo>
                    <a:pt x="22578" y="541867"/>
                    <a:pt x="45781" y="534912"/>
                    <a:pt x="67733" y="524934"/>
                  </a:cubicBezTo>
                  <a:cubicBezTo>
                    <a:pt x="78703" y="519947"/>
                    <a:pt x="121284" y="486682"/>
                    <a:pt x="127000" y="482600"/>
                  </a:cubicBezTo>
                  <a:cubicBezTo>
                    <a:pt x="135280" y="476686"/>
                    <a:pt x="144583" y="472181"/>
                    <a:pt x="152400" y="465667"/>
                  </a:cubicBezTo>
                  <a:cubicBezTo>
                    <a:pt x="161598" y="458002"/>
                    <a:pt x="168349" y="447618"/>
                    <a:pt x="177800" y="440267"/>
                  </a:cubicBezTo>
                  <a:cubicBezTo>
                    <a:pt x="215815" y="410700"/>
                    <a:pt x="252700" y="400100"/>
                    <a:pt x="279400" y="355600"/>
                  </a:cubicBezTo>
                  <a:cubicBezTo>
                    <a:pt x="310960" y="303000"/>
                    <a:pt x="293164" y="324903"/>
                    <a:pt x="330200" y="287867"/>
                  </a:cubicBezTo>
                  <a:cubicBezTo>
                    <a:pt x="335844" y="276578"/>
                    <a:pt x="339053" y="263696"/>
                    <a:pt x="347133" y="254000"/>
                  </a:cubicBezTo>
                  <a:cubicBezTo>
                    <a:pt x="389469" y="203197"/>
                    <a:pt x="358420" y="273759"/>
                    <a:pt x="389466" y="211667"/>
                  </a:cubicBezTo>
                  <a:cubicBezTo>
                    <a:pt x="393457" y="203685"/>
                    <a:pt x="393942" y="194249"/>
                    <a:pt x="397933" y="186267"/>
                  </a:cubicBezTo>
                  <a:cubicBezTo>
                    <a:pt x="402484" y="177166"/>
                    <a:pt x="410315" y="169968"/>
                    <a:pt x="414866" y="160867"/>
                  </a:cubicBezTo>
                  <a:cubicBezTo>
                    <a:pt x="418857" y="152885"/>
                    <a:pt x="417758" y="142436"/>
                    <a:pt x="423333" y="135467"/>
                  </a:cubicBezTo>
                  <a:cubicBezTo>
                    <a:pt x="429690" y="127521"/>
                    <a:pt x="440266" y="124178"/>
                    <a:pt x="448733" y="118534"/>
                  </a:cubicBezTo>
                  <a:cubicBezTo>
                    <a:pt x="457200" y="107245"/>
                    <a:pt x="464950" y="95381"/>
                    <a:pt x="474133" y="84667"/>
                  </a:cubicBezTo>
                  <a:cubicBezTo>
                    <a:pt x="488546" y="67852"/>
                    <a:pt x="514662" y="44575"/>
                    <a:pt x="533400" y="33867"/>
                  </a:cubicBezTo>
                  <a:cubicBezTo>
                    <a:pt x="541149" y="29439"/>
                    <a:pt x="550818" y="29391"/>
                    <a:pt x="558800" y="25400"/>
                  </a:cubicBezTo>
                  <a:cubicBezTo>
                    <a:pt x="567901" y="20849"/>
                    <a:pt x="574672" y="12040"/>
                    <a:pt x="584200" y="8467"/>
                  </a:cubicBezTo>
                  <a:cubicBezTo>
                    <a:pt x="597674" y="3414"/>
                    <a:pt x="612422" y="2822"/>
                    <a:pt x="626533" y="0"/>
                  </a:cubicBezTo>
                  <a:cubicBezTo>
                    <a:pt x="669842" y="10828"/>
                    <a:pt x="698237" y="14686"/>
                    <a:pt x="736600" y="33867"/>
                  </a:cubicBezTo>
                  <a:cubicBezTo>
                    <a:pt x="745701" y="38418"/>
                    <a:pt x="754342" y="44099"/>
                    <a:pt x="762000" y="50800"/>
                  </a:cubicBezTo>
                  <a:cubicBezTo>
                    <a:pt x="777019" y="63941"/>
                    <a:pt x="793263" y="76529"/>
                    <a:pt x="804333" y="93134"/>
                  </a:cubicBezTo>
                  <a:cubicBezTo>
                    <a:pt x="821974" y="119596"/>
                    <a:pt x="829647" y="130234"/>
                    <a:pt x="846666" y="160867"/>
                  </a:cubicBezTo>
                  <a:cubicBezTo>
                    <a:pt x="852796" y="171900"/>
                    <a:pt x="857338" y="183775"/>
                    <a:pt x="863600" y="194734"/>
                  </a:cubicBezTo>
                  <a:cubicBezTo>
                    <a:pt x="868649" y="203569"/>
                    <a:pt x="874889" y="211667"/>
                    <a:pt x="880533" y="220134"/>
                  </a:cubicBezTo>
                  <a:cubicBezTo>
                    <a:pt x="899700" y="296797"/>
                    <a:pt x="872465" y="203998"/>
                    <a:pt x="922866" y="304800"/>
                  </a:cubicBezTo>
                  <a:cubicBezTo>
                    <a:pt x="995521" y="450110"/>
                    <a:pt x="918797" y="303663"/>
                    <a:pt x="990600" y="423334"/>
                  </a:cubicBezTo>
                  <a:cubicBezTo>
                    <a:pt x="1012831" y="460385"/>
                    <a:pt x="1036463" y="503063"/>
                    <a:pt x="1066800" y="533400"/>
                  </a:cubicBezTo>
                  <a:lnTo>
                    <a:pt x="1117600" y="584200"/>
                  </a:lnTo>
                  <a:lnTo>
                    <a:pt x="1143000" y="609600"/>
                  </a:lnTo>
                  <a:cubicBezTo>
                    <a:pt x="1148644" y="615245"/>
                    <a:pt x="1152793" y="622964"/>
                    <a:pt x="1159933" y="626534"/>
                  </a:cubicBezTo>
                  <a:cubicBezTo>
                    <a:pt x="1171222" y="632178"/>
                    <a:pt x="1182199" y="638495"/>
                    <a:pt x="1193800" y="643467"/>
                  </a:cubicBezTo>
                  <a:cubicBezTo>
                    <a:pt x="1216584" y="653231"/>
                    <a:pt x="1236680" y="655430"/>
                    <a:pt x="1261533" y="660400"/>
                  </a:cubicBezTo>
                  <a:cubicBezTo>
                    <a:pt x="1332089" y="657578"/>
                    <a:pt x="1402990" y="659457"/>
                    <a:pt x="1473200" y="651934"/>
                  </a:cubicBezTo>
                  <a:cubicBezTo>
                    <a:pt x="1483318" y="650850"/>
                    <a:pt x="1498600" y="635000"/>
                    <a:pt x="1498600" y="635000"/>
                  </a:cubicBezTo>
                </a:path>
              </a:pathLst>
            </a:cu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srgbClr val="0000FF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1143000" y="4572000"/>
              <a:ext cx="1498600" cy="660400"/>
            </a:xfrm>
            <a:custGeom>
              <a:avLst/>
              <a:gdLst>
                <a:gd name="connsiteX0" fmla="*/ 0 w 1498600"/>
                <a:gd name="connsiteY0" fmla="*/ 550334 h 660400"/>
                <a:gd name="connsiteX1" fmla="*/ 67733 w 1498600"/>
                <a:gd name="connsiteY1" fmla="*/ 524934 h 660400"/>
                <a:gd name="connsiteX2" fmla="*/ 127000 w 1498600"/>
                <a:gd name="connsiteY2" fmla="*/ 482600 h 660400"/>
                <a:gd name="connsiteX3" fmla="*/ 152400 w 1498600"/>
                <a:gd name="connsiteY3" fmla="*/ 465667 h 660400"/>
                <a:gd name="connsiteX4" fmla="*/ 177800 w 1498600"/>
                <a:gd name="connsiteY4" fmla="*/ 440267 h 660400"/>
                <a:gd name="connsiteX5" fmla="*/ 279400 w 1498600"/>
                <a:gd name="connsiteY5" fmla="*/ 355600 h 660400"/>
                <a:gd name="connsiteX6" fmla="*/ 330200 w 1498600"/>
                <a:gd name="connsiteY6" fmla="*/ 287867 h 660400"/>
                <a:gd name="connsiteX7" fmla="*/ 347133 w 1498600"/>
                <a:gd name="connsiteY7" fmla="*/ 254000 h 660400"/>
                <a:gd name="connsiteX8" fmla="*/ 389466 w 1498600"/>
                <a:gd name="connsiteY8" fmla="*/ 211667 h 660400"/>
                <a:gd name="connsiteX9" fmla="*/ 397933 w 1498600"/>
                <a:gd name="connsiteY9" fmla="*/ 186267 h 660400"/>
                <a:gd name="connsiteX10" fmla="*/ 414866 w 1498600"/>
                <a:gd name="connsiteY10" fmla="*/ 160867 h 660400"/>
                <a:gd name="connsiteX11" fmla="*/ 423333 w 1498600"/>
                <a:gd name="connsiteY11" fmla="*/ 135467 h 660400"/>
                <a:gd name="connsiteX12" fmla="*/ 448733 w 1498600"/>
                <a:gd name="connsiteY12" fmla="*/ 118534 h 660400"/>
                <a:gd name="connsiteX13" fmla="*/ 474133 w 1498600"/>
                <a:gd name="connsiteY13" fmla="*/ 84667 h 660400"/>
                <a:gd name="connsiteX14" fmla="*/ 533400 w 1498600"/>
                <a:gd name="connsiteY14" fmla="*/ 33867 h 660400"/>
                <a:gd name="connsiteX15" fmla="*/ 558800 w 1498600"/>
                <a:gd name="connsiteY15" fmla="*/ 25400 h 660400"/>
                <a:gd name="connsiteX16" fmla="*/ 584200 w 1498600"/>
                <a:gd name="connsiteY16" fmla="*/ 8467 h 660400"/>
                <a:gd name="connsiteX17" fmla="*/ 626533 w 1498600"/>
                <a:gd name="connsiteY17" fmla="*/ 0 h 660400"/>
                <a:gd name="connsiteX18" fmla="*/ 736600 w 1498600"/>
                <a:gd name="connsiteY18" fmla="*/ 33867 h 660400"/>
                <a:gd name="connsiteX19" fmla="*/ 762000 w 1498600"/>
                <a:gd name="connsiteY19" fmla="*/ 50800 h 660400"/>
                <a:gd name="connsiteX20" fmla="*/ 804333 w 1498600"/>
                <a:gd name="connsiteY20" fmla="*/ 93134 h 660400"/>
                <a:gd name="connsiteX21" fmla="*/ 846666 w 1498600"/>
                <a:gd name="connsiteY21" fmla="*/ 160867 h 660400"/>
                <a:gd name="connsiteX22" fmla="*/ 863600 w 1498600"/>
                <a:gd name="connsiteY22" fmla="*/ 194734 h 660400"/>
                <a:gd name="connsiteX23" fmla="*/ 880533 w 1498600"/>
                <a:gd name="connsiteY23" fmla="*/ 220134 h 660400"/>
                <a:gd name="connsiteX24" fmla="*/ 922866 w 1498600"/>
                <a:gd name="connsiteY24" fmla="*/ 304800 h 660400"/>
                <a:gd name="connsiteX25" fmla="*/ 990600 w 1498600"/>
                <a:gd name="connsiteY25" fmla="*/ 423334 h 660400"/>
                <a:gd name="connsiteX26" fmla="*/ 1066800 w 1498600"/>
                <a:gd name="connsiteY26" fmla="*/ 533400 h 660400"/>
                <a:gd name="connsiteX27" fmla="*/ 1117600 w 1498600"/>
                <a:gd name="connsiteY27" fmla="*/ 584200 h 660400"/>
                <a:gd name="connsiteX28" fmla="*/ 1143000 w 1498600"/>
                <a:gd name="connsiteY28" fmla="*/ 609600 h 660400"/>
                <a:gd name="connsiteX29" fmla="*/ 1159933 w 1498600"/>
                <a:gd name="connsiteY29" fmla="*/ 626534 h 660400"/>
                <a:gd name="connsiteX30" fmla="*/ 1193800 w 1498600"/>
                <a:gd name="connsiteY30" fmla="*/ 643467 h 660400"/>
                <a:gd name="connsiteX31" fmla="*/ 1261533 w 1498600"/>
                <a:gd name="connsiteY31" fmla="*/ 660400 h 660400"/>
                <a:gd name="connsiteX32" fmla="*/ 1473200 w 1498600"/>
                <a:gd name="connsiteY32" fmla="*/ 651934 h 660400"/>
                <a:gd name="connsiteX33" fmla="*/ 1498600 w 1498600"/>
                <a:gd name="connsiteY33" fmla="*/ 63500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98600" h="660400">
                  <a:moveTo>
                    <a:pt x="0" y="550334"/>
                  </a:moveTo>
                  <a:cubicBezTo>
                    <a:pt x="22578" y="541867"/>
                    <a:pt x="45781" y="534912"/>
                    <a:pt x="67733" y="524934"/>
                  </a:cubicBezTo>
                  <a:cubicBezTo>
                    <a:pt x="78703" y="519947"/>
                    <a:pt x="121284" y="486682"/>
                    <a:pt x="127000" y="482600"/>
                  </a:cubicBezTo>
                  <a:cubicBezTo>
                    <a:pt x="135280" y="476686"/>
                    <a:pt x="144583" y="472181"/>
                    <a:pt x="152400" y="465667"/>
                  </a:cubicBezTo>
                  <a:cubicBezTo>
                    <a:pt x="161598" y="458002"/>
                    <a:pt x="168349" y="447618"/>
                    <a:pt x="177800" y="440267"/>
                  </a:cubicBezTo>
                  <a:cubicBezTo>
                    <a:pt x="215815" y="410700"/>
                    <a:pt x="252700" y="400100"/>
                    <a:pt x="279400" y="355600"/>
                  </a:cubicBezTo>
                  <a:cubicBezTo>
                    <a:pt x="310960" y="303000"/>
                    <a:pt x="293164" y="324903"/>
                    <a:pt x="330200" y="287867"/>
                  </a:cubicBezTo>
                  <a:cubicBezTo>
                    <a:pt x="335844" y="276578"/>
                    <a:pt x="339053" y="263696"/>
                    <a:pt x="347133" y="254000"/>
                  </a:cubicBezTo>
                  <a:cubicBezTo>
                    <a:pt x="389469" y="203197"/>
                    <a:pt x="358420" y="273759"/>
                    <a:pt x="389466" y="211667"/>
                  </a:cubicBezTo>
                  <a:cubicBezTo>
                    <a:pt x="393457" y="203685"/>
                    <a:pt x="393942" y="194249"/>
                    <a:pt x="397933" y="186267"/>
                  </a:cubicBezTo>
                  <a:cubicBezTo>
                    <a:pt x="402484" y="177166"/>
                    <a:pt x="410315" y="169968"/>
                    <a:pt x="414866" y="160867"/>
                  </a:cubicBezTo>
                  <a:cubicBezTo>
                    <a:pt x="418857" y="152885"/>
                    <a:pt x="417758" y="142436"/>
                    <a:pt x="423333" y="135467"/>
                  </a:cubicBezTo>
                  <a:cubicBezTo>
                    <a:pt x="429690" y="127521"/>
                    <a:pt x="440266" y="124178"/>
                    <a:pt x="448733" y="118534"/>
                  </a:cubicBezTo>
                  <a:cubicBezTo>
                    <a:pt x="457200" y="107245"/>
                    <a:pt x="464950" y="95381"/>
                    <a:pt x="474133" y="84667"/>
                  </a:cubicBezTo>
                  <a:cubicBezTo>
                    <a:pt x="488546" y="67852"/>
                    <a:pt x="514662" y="44575"/>
                    <a:pt x="533400" y="33867"/>
                  </a:cubicBezTo>
                  <a:cubicBezTo>
                    <a:pt x="541149" y="29439"/>
                    <a:pt x="550818" y="29391"/>
                    <a:pt x="558800" y="25400"/>
                  </a:cubicBezTo>
                  <a:cubicBezTo>
                    <a:pt x="567901" y="20849"/>
                    <a:pt x="574672" y="12040"/>
                    <a:pt x="584200" y="8467"/>
                  </a:cubicBezTo>
                  <a:cubicBezTo>
                    <a:pt x="597674" y="3414"/>
                    <a:pt x="612422" y="2822"/>
                    <a:pt x="626533" y="0"/>
                  </a:cubicBezTo>
                  <a:cubicBezTo>
                    <a:pt x="669842" y="10828"/>
                    <a:pt x="698237" y="14686"/>
                    <a:pt x="736600" y="33867"/>
                  </a:cubicBezTo>
                  <a:cubicBezTo>
                    <a:pt x="745701" y="38418"/>
                    <a:pt x="754342" y="44099"/>
                    <a:pt x="762000" y="50800"/>
                  </a:cubicBezTo>
                  <a:cubicBezTo>
                    <a:pt x="777019" y="63941"/>
                    <a:pt x="793263" y="76529"/>
                    <a:pt x="804333" y="93134"/>
                  </a:cubicBezTo>
                  <a:cubicBezTo>
                    <a:pt x="821974" y="119596"/>
                    <a:pt x="829647" y="130234"/>
                    <a:pt x="846666" y="160867"/>
                  </a:cubicBezTo>
                  <a:cubicBezTo>
                    <a:pt x="852796" y="171900"/>
                    <a:pt x="857338" y="183775"/>
                    <a:pt x="863600" y="194734"/>
                  </a:cubicBezTo>
                  <a:cubicBezTo>
                    <a:pt x="868649" y="203569"/>
                    <a:pt x="874889" y="211667"/>
                    <a:pt x="880533" y="220134"/>
                  </a:cubicBezTo>
                  <a:cubicBezTo>
                    <a:pt x="899700" y="296797"/>
                    <a:pt x="872465" y="203998"/>
                    <a:pt x="922866" y="304800"/>
                  </a:cubicBezTo>
                  <a:cubicBezTo>
                    <a:pt x="995521" y="450110"/>
                    <a:pt x="918797" y="303663"/>
                    <a:pt x="990600" y="423334"/>
                  </a:cubicBezTo>
                  <a:cubicBezTo>
                    <a:pt x="1012831" y="460385"/>
                    <a:pt x="1036463" y="503063"/>
                    <a:pt x="1066800" y="533400"/>
                  </a:cubicBezTo>
                  <a:lnTo>
                    <a:pt x="1117600" y="584200"/>
                  </a:lnTo>
                  <a:lnTo>
                    <a:pt x="1143000" y="609600"/>
                  </a:lnTo>
                  <a:cubicBezTo>
                    <a:pt x="1148644" y="615245"/>
                    <a:pt x="1152793" y="622964"/>
                    <a:pt x="1159933" y="626534"/>
                  </a:cubicBezTo>
                  <a:cubicBezTo>
                    <a:pt x="1171222" y="632178"/>
                    <a:pt x="1182199" y="638495"/>
                    <a:pt x="1193800" y="643467"/>
                  </a:cubicBezTo>
                  <a:cubicBezTo>
                    <a:pt x="1216584" y="653231"/>
                    <a:pt x="1236680" y="655430"/>
                    <a:pt x="1261533" y="660400"/>
                  </a:cubicBezTo>
                  <a:cubicBezTo>
                    <a:pt x="1332089" y="657578"/>
                    <a:pt x="1402990" y="659457"/>
                    <a:pt x="1473200" y="651934"/>
                  </a:cubicBezTo>
                  <a:cubicBezTo>
                    <a:pt x="1483318" y="650850"/>
                    <a:pt x="1498600" y="635000"/>
                    <a:pt x="1498600" y="63500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1219200" y="4572000"/>
              <a:ext cx="1498600" cy="660400"/>
            </a:xfrm>
            <a:custGeom>
              <a:avLst/>
              <a:gdLst>
                <a:gd name="connsiteX0" fmla="*/ 0 w 1498600"/>
                <a:gd name="connsiteY0" fmla="*/ 550334 h 660400"/>
                <a:gd name="connsiteX1" fmla="*/ 67733 w 1498600"/>
                <a:gd name="connsiteY1" fmla="*/ 524934 h 660400"/>
                <a:gd name="connsiteX2" fmla="*/ 127000 w 1498600"/>
                <a:gd name="connsiteY2" fmla="*/ 482600 h 660400"/>
                <a:gd name="connsiteX3" fmla="*/ 152400 w 1498600"/>
                <a:gd name="connsiteY3" fmla="*/ 465667 h 660400"/>
                <a:gd name="connsiteX4" fmla="*/ 177800 w 1498600"/>
                <a:gd name="connsiteY4" fmla="*/ 440267 h 660400"/>
                <a:gd name="connsiteX5" fmla="*/ 279400 w 1498600"/>
                <a:gd name="connsiteY5" fmla="*/ 355600 h 660400"/>
                <a:gd name="connsiteX6" fmla="*/ 330200 w 1498600"/>
                <a:gd name="connsiteY6" fmla="*/ 287867 h 660400"/>
                <a:gd name="connsiteX7" fmla="*/ 347133 w 1498600"/>
                <a:gd name="connsiteY7" fmla="*/ 254000 h 660400"/>
                <a:gd name="connsiteX8" fmla="*/ 389466 w 1498600"/>
                <a:gd name="connsiteY8" fmla="*/ 211667 h 660400"/>
                <a:gd name="connsiteX9" fmla="*/ 397933 w 1498600"/>
                <a:gd name="connsiteY9" fmla="*/ 186267 h 660400"/>
                <a:gd name="connsiteX10" fmla="*/ 414866 w 1498600"/>
                <a:gd name="connsiteY10" fmla="*/ 160867 h 660400"/>
                <a:gd name="connsiteX11" fmla="*/ 423333 w 1498600"/>
                <a:gd name="connsiteY11" fmla="*/ 135467 h 660400"/>
                <a:gd name="connsiteX12" fmla="*/ 448733 w 1498600"/>
                <a:gd name="connsiteY12" fmla="*/ 118534 h 660400"/>
                <a:gd name="connsiteX13" fmla="*/ 474133 w 1498600"/>
                <a:gd name="connsiteY13" fmla="*/ 84667 h 660400"/>
                <a:gd name="connsiteX14" fmla="*/ 533400 w 1498600"/>
                <a:gd name="connsiteY14" fmla="*/ 33867 h 660400"/>
                <a:gd name="connsiteX15" fmla="*/ 558800 w 1498600"/>
                <a:gd name="connsiteY15" fmla="*/ 25400 h 660400"/>
                <a:gd name="connsiteX16" fmla="*/ 584200 w 1498600"/>
                <a:gd name="connsiteY16" fmla="*/ 8467 h 660400"/>
                <a:gd name="connsiteX17" fmla="*/ 626533 w 1498600"/>
                <a:gd name="connsiteY17" fmla="*/ 0 h 660400"/>
                <a:gd name="connsiteX18" fmla="*/ 736600 w 1498600"/>
                <a:gd name="connsiteY18" fmla="*/ 33867 h 660400"/>
                <a:gd name="connsiteX19" fmla="*/ 762000 w 1498600"/>
                <a:gd name="connsiteY19" fmla="*/ 50800 h 660400"/>
                <a:gd name="connsiteX20" fmla="*/ 804333 w 1498600"/>
                <a:gd name="connsiteY20" fmla="*/ 93134 h 660400"/>
                <a:gd name="connsiteX21" fmla="*/ 846666 w 1498600"/>
                <a:gd name="connsiteY21" fmla="*/ 160867 h 660400"/>
                <a:gd name="connsiteX22" fmla="*/ 863600 w 1498600"/>
                <a:gd name="connsiteY22" fmla="*/ 194734 h 660400"/>
                <a:gd name="connsiteX23" fmla="*/ 880533 w 1498600"/>
                <a:gd name="connsiteY23" fmla="*/ 220134 h 660400"/>
                <a:gd name="connsiteX24" fmla="*/ 922866 w 1498600"/>
                <a:gd name="connsiteY24" fmla="*/ 304800 h 660400"/>
                <a:gd name="connsiteX25" fmla="*/ 990600 w 1498600"/>
                <a:gd name="connsiteY25" fmla="*/ 423334 h 660400"/>
                <a:gd name="connsiteX26" fmla="*/ 1066800 w 1498600"/>
                <a:gd name="connsiteY26" fmla="*/ 533400 h 660400"/>
                <a:gd name="connsiteX27" fmla="*/ 1117600 w 1498600"/>
                <a:gd name="connsiteY27" fmla="*/ 584200 h 660400"/>
                <a:gd name="connsiteX28" fmla="*/ 1143000 w 1498600"/>
                <a:gd name="connsiteY28" fmla="*/ 609600 h 660400"/>
                <a:gd name="connsiteX29" fmla="*/ 1159933 w 1498600"/>
                <a:gd name="connsiteY29" fmla="*/ 626534 h 660400"/>
                <a:gd name="connsiteX30" fmla="*/ 1193800 w 1498600"/>
                <a:gd name="connsiteY30" fmla="*/ 643467 h 660400"/>
                <a:gd name="connsiteX31" fmla="*/ 1261533 w 1498600"/>
                <a:gd name="connsiteY31" fmla="*/ 660400 h 660400"/>
                <a:gd name="connsiteX32" fmla="*/ 1473200 w 1498600"/>
                <a:gd name="connsiteY32" fmla="*/ 651934 h 660400"/>
                <a:gd name="connsiteX33" fmla="*/ 1498600 w 1498600"/>
                <a:gd name="connsiteY33" fmla="*/ 63500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98600" h="660400">
                  <a:moveTo>
                    <a:pt x="0" y="550334"/>
                  </a:moveTo>
                  <a:cubicBezTo>
                    <a:pt x="22578" y="541867"/>
                    <a:pt x="45781" y="534912"/>
                    <a:pt x="67733" y="524934"/>
                  </a:cubicBezTo>
                  <a:cubicBezTo>
                    <a:pt x="78703" y="519947"/>
                    <a:pt x="121284" y="486682"/>
                    <a:pt x="127000" y="482600"/>
                  </a:cubicBezTo>
                  <a:cubicBezTo>
                    <a:pt x="135280" y="476686"/>
                    <a:pt x="144583" y="472181"/>
                    <a:pt x="152400" y="465667"/>
                  </a:cubicBezTo>
                  <a:cubicBezTo>
                    <a:pt x="161598" y="458002"/>
                    <a:pt x="168349" y="447618"/>
                    <a:pt x="177800" y="440267"/>
                  </a:cubicBezTo>
                  <a:cubicBezTo>
                    <a:pt x="215815" y="410700"/>
                    <a:pt x="252700" y="400100"/>
                    <a:pt x="279400" y="355600"/>
                  </a:cubicBezTo>
                  <a:cubicBezTo>
                    <a:pt x="310960" y="303000"/>
                    <a:pt x="293164" y="324903"/>
                    <a:pt x="330200" y="287867"/>
                  </a:cubicBezTo>
                  <a:cubicBezTo>
                    <a:pt x="335844" y="276578"/>
                    <a:pt x="339053" y="263696"/>
                    <a:pt x="347133" y="254000"/>
                  </a:cubicBezTo>
                  <a:cubicBezTo>
                    <a:pt x="389469" y="203197"/>
                    <a:pt x="358420" y="273759"/>
                    <a:pt x="389466" y="211667"/>
                  </a:cubicBezTo>
                  <a:cubicBezTo>
                    <a:pt x="393457" y="203685"/>
                    <a:pt x="393942" y="194249"/>
                    <a:pt x="397933" y="186267"/>
                  </a:cubicBezTo>
                  <a:cubicBezTo>
                    <a:pt x="402484" y="177166"/>
                    <a:pt x="410315" y="169968"/>
                    <a:pt x="414866" y="160867"/>
                  </a:cubicBezTo>
                  <a:cubicBezTo>
                    <a:pt x="418857" y="152885"/>
                    <a:pt x="417758" y="142436"/>
                    <a:pt x="423333" y="135467"/>
                  </a:cubicBezTo>
                  <a:cubicBezTo>
                    <a:pt x="429690" y="127521"/>
                    <a:pt x="440266" y="124178"/>
                    <a:pt x="448733" y="118534"/>
                  </a:cubicBezTo>
                  <a:cubicBezTo>
                    <a:pt x="457200" y="107245"/>
                    <a:pt x="464950" y="95381"/>
                    <a:pt x="474133" y="84667"/>
                  </a:cubicBezTo>
                  <a:cubicBezTo>
                    <a:pt x="488546" y="67852"/>
                    <a:pt x="514662" y="44575"/>
                    <a:pt x="533400" y="33867"/>
                  </a:cubicBezTo>
                  <a:cubicBezTo>
                    <a:pt x="541149" y="29439"/>
                    <a:pt x="550818" y="29391"/>
                    <a:pt x="558800" y="25400"/>
                  </a:cubicBezTo>
                  <a:cubicBezTo>
                    <a:pt x="567901" y="20849"/>
                    <a:pt x="574672" y="12040"/>
                    <a:pt x="584200" y="8467"/>
                  </a:cubicBezTo>
                  <a:cubicBezTo>
                    <a:pt x="597674" y="3414"/>
                    <a:pt x="612422" y="2822"/>
                    <a:pt x="626533" y="0"/>
                  </a:cubicBezTo>
                  <a:cubicBezTo>
                    <a:pt x="669842" y="10828"/>
                    <a:pt x="698237" y="14686"/>
                    <a:pt x="736600" y="33867"/>
                  </a:cubicBezTo>
                  <a:cubicBezTo>
                    <a:pt x="745701" y="38418"/>
                    <a:pt x="754342" y="44099"/>
                    <a:pt x="762000" y="50800"/>
                  </a:cubicBezTo>
                  <a:cubicBezTo>
                    <a:pt x="777019" y="63941"/>
                    <a:pt x="793263" y="76529"/>
                    <a:pt x="804333" y="93134"/>
                  </a:cubicBezTo>
                  <a:cubicBezTo>
                    <a:pt x="821974" y="119596"/>
                    <a:pt x="829647" y="130234"/>
                    <a:pt x="846666" y="160867"/>
                  </a:cubicBezTo>
                  <a:cubicBezTo>
                    <a:pt x="852796" y="171900"/>
                    <a:pt x="857338" y="183775"/>
                    <a:pt x="863600" y="194734"/>
                  </a:cubicBezTo>
                  <a:cubicBezTo>
                    <a:pt x="868649" y="203569"/>
                    <a:pt x="874889" y="211667"/>
                    <a:pt x="880533" y="220134"/>
                  </a:cubicBezTo>
                  <a:cubicBezTo>
                    <a:pt x="899700" y="296797"/>
                    <a:pt x="872465" y="203998"/>
                    <a:pt x="922866" y="304800"/>
                  </a:cubicBezTo>
                  <a:cubicBezTo>
                    <a:pt x="995521" y="450110"/>
                    <a:pt x="918797" y="303663"/>
                    <a:pt x="990600" y="423334"/>
                  </a:cubicBezTo>
                  <a:cubicBezTo>
                    <a:pt x="1012831" y="460385"/>
                    <a:pt x="1036463" y="503063"/>
                    <a:pt x="1066800" y="533400"/>
                  </a:cubicBezTo>
                  <a:lnTo>
                    <a:pt x="1117600" y="584200"/>
                  </a:lnTo>
                  <a:lnTo>
                    <a:pt x="1143000" y="609600"/>
                  </a:lnTo>
                  <a:cubicBezTo>
                    <a:pt x="1148644" y="615245"/>
                    <a:pt x="1152793" y="622964"/>
                    <a:pt x="1159933" y="626534"/>
                  </a:cubicBezTo>
                  <a:cubicBezTo>
                    <a:pt x="1171222" y="632178"/>
                    <a:pt x="1182199" y="638495"/>
                    <a:pt x="1193800" y="643467"/>
                  </a:cubicBezTo>
                  <a:cubicBezTo>
                    <a:pt x="1216584" y="653231"/>
                    <a:pt x="1236680" y="655430"/>
                    <a:pt x="1261533" y="660400"/>
                  </a:cubicBezTo>
                  <a:cubicBezTo>
                    <a:pt x="1332089" y="657578"/>
                    <a:pt x="1402990" y="659457"/>
                    <a:pt x="1473200" y="651934"/>
                  </a:cubicBezTo>
                  <a:cubicBezTo>
                    <a:pt x="1483318" y="650850"/>
                    <a:pt x="1498600" y="635000"/>
                    <a:pt x="1498600" y="63500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2209800" y="4572000"/>
              <a:ext cx="1498600" cy="660400"/>
            </a:xfrm>
            <a:custGeom>
              <a:avLst/>
              <a:gdLst>
                <a:gd name="connsiteX0" fmla="*/ 0 w 1498600"/>
                <a:gd name="connsiteY0" fmla="*/ 550334 h 660400"/>
                <a:gd name="connsiteX1" fmla="*/ 67733 w 1498600"/>
                <a:gd name="connsiteY1" fmla="*/ 524934 h 660400"/>
                <a:gd name="connsiteX2" fmla="*/ 127000 w 1498600"/>
                <a:gd name="connsiteY2" fmla="*/ 482600 h 660400"/>
                <a:gd name="connsiteX3" fmla="*/ 152400 w 1498600"/>
                <a:gd name="connsiteY3" fmla="*/ 465667 h 660400"/>
                <a:gd name="connsiteX4" fmla="*/ 177800 w 1498600"/>
                <a:gd name="connsiteY4" fmla="*/ 440267 h 660400"/>
                <a:gd name="connsiteX5" fmla="*/ 279400 w 1498600"/>
                <a:gd name="connsiteY5" fmla="*/ 355600 h 660400"/>
                <a:gd name="connsiteX6" fmla="*/ 330200 w 1498600"/>
                <a:gd name="connsiteY6" fmla="*/ 287867 h 660400"/>
                <a:gd name="connsiteX7" fmla="*/ 347133 w 1498600"/>
                <a:gd name="connsiteY7" fmla="*/ 254000 h 660400"/>
                <a:gd name="connsiteX8" fmla="*/ 389466 w 1498600"/>
                <a:gd name="connsiteY8" fmla="*/ 211667 h 660400"/>
                <a:gd name="connsiteX9" fmla="*/ 397933 w 1498600"/>
                <a:gd name="connsiteY9" fmla="*/ 186267 h 660400"/>
                <a:gd name="connsiteX10" fmla="*/ 414866 w 1498600"/>
                <a:gd name="connsiteY10" fmla="*/ 160867 h 660400"/>
                <a:gd name="connsiteX11" fmla="*/ 423333 w 1498600"/>
                <a:gd name="connsiteY11" fmla="*/ 135467 h 660400"/>
                <a:gd name="connsiteX12" fmla="*/ 448733 w 1498600"/>
                <a:gd name="connsiteY12" fmla="*/ 118534 h 660400"/>
                <a:gd name="connsiteX13" fmla="*/ 474133 w 1498600"/>
                <a:gd name="connsiteY13" fmla="*/ 84667 h 660400"/>
                <a:gd name="connsiteX14" fmla="*/ 533400 w 1498600"/>
                <a:gd name="connsiteY14" fmla="*/ 33867 h 660400"/>
                <a:gd name="connsiteX15" fmla="*/ 558800 w 1498600"/>
                <a:gd name="connsiteY15" fmla="*/ 25400 h 660400"/>
                <a:gd name="connsiteX16" fmla="*/ 584200 w 1498600"/>
                <a:gd name="connsiteY16" fmla="*/ 8467 h 660400"/>
                <a:gd name="connsiteX17" fmla="*/ 626533 w 1498600"/>
                <a:gd name="connsiteY17" fmla="*/ 0 h 660400"/>
                <a:gd name="connsiteX18" fmla="*/ 736600 w 1498600"/>
                <a:gd name="connsiteY18" fmla="*/ 33867 h 660400"/>
                <a:gd name="connsiteX19" fmla="*/ 762000 w 1498600"/>
                <a:gd name="connsiteY19" fmla="*/ 50800 h 660400"/>
                <a:gd name="connsiteX20" fmla="*/ 804333 w 1498600"/>
                <a:gd name="connsiteY20" fmla="*/ 93134 h 660400"/>
                <a:gd name="connsiteX21" fmla="*/ 846666 w 1498600"/>
                <a:gd name="connsiteY21" fmla="*/ 160867 h 660400"/>
                <a:gd name="connsiteX22" fmla="*/ 863600 w 1498600"/>
                <a:gd name="connsiteY22" fmla="*/ 194734 h 660400"/>
                <a:gd name="connsiteX23" fmla="*/ 880533 w 1498600"/>
                <a:gd name="connsiteY23" fmla="*/ 220134 h 660400"/>
                <a:gd name="connsiteX24" fmla="*/ 922866 w 1498600"/>
                <a:gd name="connsiteY24" fmla="*/ 304800 h 660400"/>
                <a:gd name="connsiteX25" fmla="*/ 990600 w 1498600"/>
                <a:gd name="connsiteY25" fmla="*/ 423334 h 660400"/>
                <a:gd name="connsiteX26" fmla="*/ 1066800 w 1498600"/>
                <a:gd name="connsiteY26" fmla="*/ 533400 h 660400"/>
                <a:gd name="connsiteX27" fmla="*/ 1117600 w 1498600"/>
                <a:gd name="connsiteY27" fmla="*/ 584200 h 660400"/>
                <a:gd name="connsiteX28" fmla="*/ 1143000 w 1498600"/>
                <a:gd name="connsiteY28" fmla="*/ 609600 h 660400"/>
                <a:gd name="connsiteX29" fmla="*/ 1159933 w 1498600"/>
                <a:gd name="connsiteY29" fmla="*/ 626534 h 660400"/>
                <a:gd name="connsiteX30" fmla="*/ 1193800 w 1498600"/>
                <a:gd name="connsiteY30" fmla="*/ 643467 h 660400"/>
                <a:gd name="connsiteX31" fmla="*/ 1261533 w 1498600"/>
                <a:gd name="connsiteY31" fmla="*/ 660400 h 660400"/>
                <a:gd name="connsiteX32" fmla="*/ 1473200 w 1498600"/>
                <a:gd name="connsiteY32" fmla="*/ 651934 h 660400"/>
                <a:gd name="connsiteX33" fmla="*/ 1498600 w 1498600"/>
                <a:gd name="connsiteY33" fmla="*/ 63500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98600" h="660400">
                  <a:moveTo>
                    <a:pt x="0" y="550334"/>
                  </a:moveTo>
                  <a:cubicBezTo>
                    <a:pt x="22578" y="541867"/>
                    <a:pt x="45781" y="534912"/>
                    <a:pt x="67733" y="524934"/>
                  </a:cubicBezTo>
                  <a:cubicBezTo>
                    <a:pt x="78703" y="519947"/>
                    <a:pt x="121284" y="486682"/>
                    <a:pt x="127000" y="482600"/>
                  </a:cubicBezTo>
                  <a:cubicBezTo>
                    <a:pt x="135280" y="476686"/>
                    <a:pt x="144583" y="472181"/>
                    <a:pt x="152400" y="465667"/>
                  </a:cubicBezTo>
                  <a:cubicBezTo>
                    <a:pt x="161598" y="458002"/>
                    <a:pt x="168349" y="447618"/>
                    <a:pt x="177800" y="440267"/>
                  </a:cubicBezTo>
                  <a:cubicBezTo>
                    <a:pt x="215815" y="410700"/>
                    <a:pt x="252700" y="400100"/>
                    <a:pt x="279400" y="355600"/>
                  </a:cubicBezTo>
                  <a:cubicBezTo>
                    <a:pt x="310960" y="303000"/>
                    <a:pt x="293164" y="324903"/>
                    <a:pt x="330200" y="287867"/>
                  </a:cubicBezTo>
                  <a:cubicBezTo>
                    <a:pt x="335844" y="276578"/>
                    <a:pt x="339053" y="263696"/>
                    <a:pt x="347133" y="254000"/>
                  </a:cubicBezTo>
                  <a:cubicBezTo>
                    <a:pt x="389469" y="203197"/>
                    <a:pt x="358420" y="273759"/>
                    <a:pt x="389466" y="211667"/>
                  </a:cubicBezTo>
                  <a:cubicBezTo>
                    <a:pt x="393457" y="203685"/>
                    <a:pt x="393942" y="194249"/>
                    <a:pt x="397933" y="186267"/>
                  </a:cubicBezTo>
                  <a:cubicBezTo>
                    <a:pt x="402484" y="177166"/>
                    <a:pt x="410315" y="169968"/>
                    <a:pt x="414866" y="160867"/>
                  </a:cubicBezTo>
                  <a:cubicBezTo>
                    <a:pt x="418857" y="152885"/>
                    <a:pt x="417758" y="142436"/>
                    <a:pt x="423333" y="135467"/>
                  </a:cubicBezTo>
                  <a:cubicBezTo>
                    <a:pt x="429690" y="127521"/>
                    <a:pt x="440266" y="124178"/>
                    <a:pt x="448733" y="118534"/>
                  </a:cubicBezTo>
                  <a:cubicBezTo>
                    <a:pt x="457200" y="107245"/>
                    <a:pt x="464950" y="95381"/>
                    <a:pt x="474133" y="84667"/>
                  </a:cubicBezTo>
                  <a:cubicBezTo>
                    <a:pt x="488546" y="67852"/>
                    <a:pt x="514662" y="44575"/>
                    <a:pt x="533400" y="33867"/>
                  </a:cubicBezTo>
                  <a:cubicBezTo>
                    <a:pt x="541149" y="29439"/>
                    <a:pt x="550818" y="29391"/>
                    <a:pt x="558800" y="25400"/>
                  </a:cubicBezTo>
                  <a:cubicBezTo>
                    <a:pt x="567901" y="20849"/>
                    <a:pt x="574672" y="12040"/>
                    <a:pt x="584200" y="8467"/>
                  </a:cubicBezTo>
                  <a:cubicBezTo>
                    <a:pt x="597674" y="3414"/>
                    <a:pt x="612422" y="2822"/>
                    <a:pt x="626533" y="0"/>
                  </a:cubicBezTo>
                  <a:cubicBezTo>
                    <a:pt x="669842" y="10828"/>
                    <a:pt x="698237" y="14686"/>
                    <a:pt x="736600" y="33867"/>
                  </a:cubicBezTo>
                  <a:cubicBezTo>
                    <a:pt x="745701" y="38418"/>
                    <a:pt x="754342" y="44099"/>
                    <a:pt x="762000" y="50800"/>
                  </a:cubicBezTo>
                  <a:cubicBezTo>
                    <a:pt x="777019" y="63941"/>
                    <a:pt x="793263" y="76529"/>
                    <a:pt x="804333" y="93134"/>
                  </a:cubicBezTo>
                  <a:cubicBezTo>
                    <a:pt x="821974" y="119596"/>
                    <a:pt x="829647" y="130234"/>
                    <a:pt x="846666" y="160867"/>
                  </a:cubicBezTo>
                  <a:cubicBezTo>
                    <a:pt x="852796" y="171900"/>
                    <a:pt x="857338" y="183775"/>
                    <a:pt x="863600" y="194734"/>
                  </a:cubicBezTo>
                  <a:cubicBezTo>
                    <a:pt x="868649" y="203569"/>
                    <a:pt x="874889" y="211667"/>
                    <a:pt x="880533" y="220134"/>
                  </a:cubicBezTo>
                  <a:cubicBezTo>
                    <a:pt x="899700" y="296797"/>
                    <a:pt x="872465" y="203998"/>
                    <a:pt x="922866" y="304800"/>
                  </a:cubicBezTo>
                  <a:cubicBezTo>
                    <a:pt x="995521" y="450110"/>
                    <a:pt x="918797" y="303663"/>
                    <a:pt x="990600" y="423334"/>
                  </a:cubicBezTo>
                  <a:cubicBezTo>
                    <a:pt x="1012831" y="460385"/>
                    <a:pt x="1036463" y="503063"/>
                    <a:pt x="1066800" y="533400"/>
                  </a:cubicBezTo>
                  <a:lnTo>
                    <a:pt x="1117600" y="584200"/>
                  </a:lnTo>
                  <a:lnTo>
                    <a:pt x="1143000" y="609600"/>
                  </a:lnTo>
                  <a:cubicBezTo>
                    <a:pt x="1148644" y="615245"/>
                    <a:pt x="1152793" y="622964"/>
                    <a:pt x="1159933" y="626534"/>
                  </a:cubicBezTo>
                  <a:cubicBezTo>
                    <a:pt x="1171222" y="632178"/>
                    <a:pt x="1182199" y="638495"/>
                    <a:pt x="1193800" y="643467"/>
                  </a:cubicBezTo>
                  <a:cubicBezTo>
                    <a:pt x="1216584" y="653231"/>
                    <a:pt x="1236680" y="655430"/>
                    <a:pt x="1261533" y="660400"/>
                  </a:cubicBezTo>
                  <a:cubicBezTo>
                    <a:pt x="1332089" y="657578"/>
                    <a:pt x="1402990" y="659457"/>
                    <a:pt x="1473200" y="651934"/>
                  </a:cubicBezTo>
                  <a:cubicBezTo>
                    <a:pt x="1483318" y="650850"/>
                    <a:pt x="1498600" y="635000"/>
                    <a:pt x="1498600" y="63500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2286000" y="4572000"/>
              <a:ext cx="1498600" cy="660400"/>
            </a:xfrm>
            <a:custGeom>
              <a:avLst/>
              <a:gdLst>
                <a:gd name="connsiteX0" fmla="*/ 0 w 1498600"/>
                <a:gd name="connsiteY0" fmla="*/ 550334 h 660400"/>
                <a:gd name="connsiteX1" fmla="*/ 67733 w 1498600"/>
                <a:gd name="connsiteY1" fmla="*/ 524934 h 660400"/>
                <a:gd name="connsiteX2" fmla="*/ 127000 w 1498600"/>
                <a:gd name="connsiteY2" fmla="*/ 482600 h 660400"/>
                <a:gd name="connsiteX3" fmla="*/ 152400 w 1498600"/>
                <a:gd name="connsiteY3" fmla="*/ 465667 h 660400"/>
                <a:gd name="connsiteX4" fmla="*/ 177800 w 1498600"/>
                <a:gd name="connsiteY4" fmla="*/ 440267 h 660400"/>
                <a:gd name="connsiteX5" fmla="*/ 279400 w 1498600"/>
                <a:gd name="connsiteY5" fmla="*/ 355600 h 660400"/>
                <a:gd name="connsiteX6" fmla="*/ 330200 w 1498600"/>
                <a:gd name="connsiteY6" fmla="*/ 287867 h 660400"/>
                <a:gd name="connsiteX7" fmla="*/ 347133 w 1498600"/>
                <a:gd name="connsiteY7" fmla="*/ 254000 h 660400"/>
                <a:gd name="connsiteX8" fmla="*/ 389466 w 1498600"/>
                <a:gd name="connsiteY8" fmla="*/ 211667 h 660400"/>
                <a:gd name="connsiteX9" fmla="*/ 397933 w 1498600"/>
                <a:gd name="connsiteY9" fmla="*/ 186267 h 660400"/>
                <a:gd name="connsiteX10" fmla="*/ 414866 w 1498600"/>
                <a:gd name="connsiteY10" fmla="*/ 160867 h 660400"/>
                <a:gd name="connsiteX11" fmla="*/ 423333 w 1498600"/>
                <a:gd name="connsiteY11" fmla="*/ 135467 h 660400"/>
                <a:gd name="connsiteX12" fmla="*/ 448733 w 1498600"/>
                <a:gd name="connsiteY12" fmla="*/ 118534 h 660400"/>
                <a:gd name="connsiteX13" fmla="*/ 474133 w 1498600"/>
                <a:gd name="connsiteY13" fmla="*/ 84667 h 660400"/>
                <a:gd name="connsiteX14" fmla="*/ 533400 w 1498600"/>
                <a:gd name="connsiteY14" fmla="*/ 33867 h 660400"/>
                <a:gd name="connsiteX15" fmla="*/ 558800 w 1498600"/>
                <a:gd name="connsiteY15" fmla="*/ 25400 h 660400"/>
                <a:gd name="connsiteX16" fmla="*/ 584200 w 1498600"/>
                <a:gd name="connsiteY16" fmla="*/ 8467 h 660400"/>
                <a:gd name="connsiteX17" fmla="*/ 626533 w 1498600"/>
                <a:gd name="connsiteY17" fmla="*/ 0 h 660400"/>
                <a:gd name="connsiteX18" fmla="*/ 736600 w 1498600"/>
                <a:gd name="connsiteY18" fmla="*/ 33867 h 660400"/>
                <a:gd name="connsiteX19" fmla="*/ 762000 w 1498600"/>
                <a:gd name="connsiteY19" fmla="*/ 50800 h 660400"/>
                <a:gd name="connsiteX20" fmla="*/ 804333 w 1498600"/>
                <a:gd name="connsiteY20" fmla="*/ 93134 h 660400"/>
                <a:gd name="connsiteX21" fmla="*/ 846666 w 1498600"/>
                <a:gd name="connsiteY21" fmla="*/ 160867 h 660400"/>
                <a:gd name="connsiteX22" fmla="*/ 863600 w 1498600"/>
                <a:gd name="connsiteY22" fmla="*/ 194734 h 660400"/>
                <a:gd name="connsiteX23" fmla="*/ 880533 w 1498600"/>
                <a:gd name="connsiteY23" fmla="*/ 220134 h 660400"/>
                <a:gd name="connsiteX24" fmla="*/ 922866 w 1498600"/>
                <a:gd name="connsiteY24" fmla="*/ 304800 h 660400"/>
                <a:gd name="connsiteX25" fmla="*/ 990600 w 1498600"/>
                <a:gd name="connsiteY25" fmla="*/ 423334 h 660400"/>
                <a:gd name="connsiteX26" fmla="*/ 1066800 w 1498600"/>
                <a:gd name="connsiteY26" fmla="*/ 533400 h 660400"/>
                <a:gd name="connsiteX27" fmla="*/ 1117600 w 1498600"/>
                <a:gd name="connsiteY27" fmla="*/ 584200 h 660400"/>
                <a:gd name="connsiteX28" fmla="*/ 1143000 w 1498600"/>
                <a:gd name="connsiteY28" fmla="*/ 609600 h 660400"/>
                <a:gd name="connsiteX29" fmla="*/ 1159933 w 1498600"/>
                <a:gd name="connsiteY29" fmla="*/ 626534 h 660400"/>
                <a:gd name="connsiteX30" fmla="*/ 1193800 w 1498600"/>
                <a:gd name="connsiteY30" fmla="*/ 643467 h 660400"/>
                <a:gd name="connsiteX31" fmla="*/ 1261533 w 1498600"/>
                <a:gd name="connsiteY31" fmla="*/ 660400 h 660400"/>
                <a:gd name="connsiteX32" fmla="*/ 1473200 w 1498600"/>
                <a:gd name="connsiteY32" fmla="*/ 651934 h 660400"/>
                <a:gd name="connsiteX33" fmla="*/ 1498600 w 1498600"/>
                <a:gd name="connsiteY33" fmla="*/ 63500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98600" h="660400">
                  <a:moveTo>
                    <a:pt x="0" y="550334"/>
                  </a:moveTo>
                  <a:cubicBezTo>
                    <a:pt x="22578" y="541867"/>
                    <a:pt x="45781" y="534912"/>
                    <a:pt x="67733" y="524934"/>
                  </a:cubicBezTo>
                  <a:cubicBezTo>
                    <a:pt x="78703" y="519947"/>
                    <a:pt x="121284" y="486682"/>
                    <a:pt x="127000" y="482600"/>
                  </a:cubicBezTo>
                  <a:cubicBezTo>
                    <a:pt x="135280" y="476686"/>
                    <a:pt x="144583" y="472181"/>
                    <a:pt x="152400" y="465667"/>
                  </a:cubicBezTo>
                  <a:cubicBezTo>
                    <a:pt x="161598" y="458002"/>
                    <a:pt x="168349" y="447618"/>
                    <a:pt x="177800" y="440267"/>
                  </a:cubicBezTo>
                  <a:cubicBezTo>
                    <a:pt x="215815" y="410700"/>
                    <a:pt x="252700" y="400100"/>
                    <a:pt x="279400" y="355600"/>
                  </a:cubicBezTo>
                  <a:cubicBezTo>
                    <a:pt x="310960" y="303000"/>
                    <a:pt x="293164" y="324903"/>
                    <a:pt x="330200" y="287867"/>
                  </a:cubicBezTo>
                  <a:cubicBezTo>
                    <a:pt x="335844" y="276578"/>
                    <a:pt x="339053" y="263696"/>
                    <a:pt x="347133" y="254000"/>
                  </a:cubicBezTo>
                  <a:cubicBezTo>
                    <a:pt x="389469" y="203197"/>
                    <a:pt x="358420" y="273759"/>
                    <a:pt x="389466" y="211667"/>
                  </a:cubicBezTo>
                  <a:cubicBezTo>
                    <a:pt x="393457" y="203685"/>
                    <a:pt x="393942" y="194249"/>
                    <a:pt x="397933" y="186267"/>
                  </a:cubicBezTo>
                  <a:cubicBezTo>
                    <a:pt x="402484" y="177166"/>
                    <a:pt x="410315" y="169968"/>
                    <a:pt x="414866" y="160867"/>
                  </a:cubicBezTo>
                  <a:cubicBezTo>
                    <a:pt x="418857" y="152885"/>
                    <a:pt x="417758" y="142436"/>
                    <a:pt x="423333" y="135467"/>
                  </a:cubicBezTo>
                  <a:cubicBezTo>
                    <a:pt x="429690" y="127521"/>
                    <a:pt x="440266" y="124178"/>
                    <a:pt x="448733" y="118534"/>
                  </a:cubicBezTo>
                  <a:cubicBezTo>
                    <a:pt x="457200" y="107245"/>
                    <a:pt x="464950" y="95381"/>
                    <a:pt x="474133" y="84667"/>
                  </a:cubicBezTo>
                  <a:cubicBezTo>
                    <a:pt x="488546" y="67852"/>
                    <a:pt x="514662" y="44575"/>
                    <a:pt x="533400" y="33867"/>
                  </a:cubicBezTo>
                  <a:cubicBezTo>
                    <a:pt x="541149" y="29439"/>
                    <a:pt x="550818" y="29391"/>
                    <a:pt x="558800" y="25400"/>
                  </a:cubicBezTo>
                  <a:cubicBezTo>
                    <a:pt x="567901" y="20849"/>
                    <a:pt x="574672" y="12040"/>
                    <a:pt x="584200" y="8467"/>
                  </a:cubicBezTo>
                  <a:cubicBezTo>
                    <a:pt x="597674" y="3414"/>
                    <a:pt x="612422" y="2822"/>
                    <a:pt x="626533" y="0"/>
                  </a:cubicBezTo>
                  <a:cubicBezTo>
                    <a:pt x="669842" y="10828"/>
                    <a:pt x="698237" y="14686"/>
                    <a:pt x="736600" y="33867"/>
                  </a:cubicBezTo>
                  <a:cubicBezTo>
                    <a:pt x="745701" y="38418"/>
                    <a:pt x="754342" y="44099"/>
                    <a:pt x="762000" y="50800"/>
                  </a:cubicBezTo>
                  <a:cubicBezTo>
                    <a:pt x="777019" y="63941"/>
                    <a:pt x="793263" y="76529"/>
                    <a:pt x="804333" y="93134"/>
                  </a:cubicBezTo>
                  <a:cubicBezTo>
                    <a:pt x="821974" y="119596"/>
                    <a:pt x="829647" y="130234"/>
                    <a:pt x="846666" y="160867"/>
                  </a:cubicBezTo>
                  <a:cubicBezTo>
                    <a:pt x="852796" y="171900"/>
                    <a:pt x="857338" y="183775"/>
                    <a:pt x="863600" y="194734"/>
                  </a:cubicBezTo>
                  <a:cubicBezTo>
                    <a:pt x="868649" y="203569"/>
                    <a:pt x="874889" y="211667"/>
                    <a:pt x="880533" y="220134"/>
                  </a:cubicBezTo>
                  <a:cubicBezTo>
                    <a:pt x="899700" y="296797"/>
                    <a:pt x="872465" y="203998"/>
                    <a:pt x="922866" y="304800"/>
                  </a:cubicBezTo>
                  <a:cubicBezTo>
                    <a:pt x="995521" y="450110"/>
                    <a:pt x="918797" y="303663"/>
                    <a:pt x="990600" y="423334"/>
                  </a:cubicBezTo>
                  <a:cubicBezTo>
                    <a:pt x="1012831" y="460385"/>
                    <a:pt x="1036463" y="503063"/>
                    <a:pt x="1066800" y="533400"/>
                  </a:cubicBezTo>
                  <a:lnTo>
                    <a:pt x="1117600" y="584200"/>
                  </a:lnTo>
                  <a:lnTo>
                    <a:pt x="1143000" y="609600"/>
                  </a:lnTo>
                  <a:cubicBezTo>
                    <a:pt x="1148644" y="615245"/>
                    <a:pt x="1152793" y="622964"/>
                    <a:pt x="1159933" y="626534"/>
                  </a:cubicBezTo>
                  <a:cubicBezTo>
                    <a:pt x="1171222" y="632178"/>
                    <a:pt x="1182199" y="638495"/>
                    <a:pt x="1193800" y="643467"/>
                  </a:cubicBezTo>
                  <a:cubicBezTo>
                    <a:pt x="1216584" y="653231"/>
                    <a:pt x="1236680" y="655430"/>
                    <a:pt x="1261533" y="660400"/>
                  </a:cubicBezTo>
                  <a:cubicBezTo>
                    <a:pt x="1332089" y="657578"/>
                    <a:pt x="1402990" y="659457"/>
                    <a:pt x="1473200" y="651934"/>
                  </a:cubicBezTo>
                  <a:cubicBezTo>
                    <a:pt x="1483318" y="650850"/>
                    <a:pt x="1498600" y="635000"/>
                    <a:pt x="1498600" y="63500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362200" y="4572000"/>
              <a:ext cx="1498600" cy="660400"/>
            </a:xfrm>
            <a:custGeom>
              <a:avLst/>
              <a:gdLst>
                <a:gd name="connsiteX0" fmla="*/ 0 w 1498600"/>
                <a:gd name="connsiteY0" fmla="*/ 550334 h 660400"/>
                <a:gd name="connsiteX1" fmla="*/ 67733 w 1498600"/>
                <a:gd name="connsiteY1" fmla="*/ 524934 h 660400"/>
                <a:gd name="connsiteX2" fmla="*/ 127000 w 1498600"/>
                <a:gd name="connsiteY2" fmla="*/ 482600 h 660400"/>
                <a:gd name="connsiteX3" fmla="*/ 152400 w 1498600"/>
                <a:gd name="connsiteY3" fmla="*/ 465667 h 660400"/>
                <a:gd name="connsiteX4" fmla="*/ 177800 w 1498600"/>
                <a:gd name="connsiteY4" fmla="*/ 440267 h 660400"/>
                <a:gd name="connsiteX5" fmla="*/ 279400 w 1498600"/>
                <a:gd name="connsiteY5" fmla="*/ 355600 h 660400"/>
                <a:gd name="connsiteX6" fmla="*/ 330200 w 1498600"/>
                <a:gd name="connsiteY6" fmla="*/ 287867 h 660400"/>
                <a:gd name="connsiteX7" fmla="*/ 347133 w 1498600"/>
                <a:gd name="connsiteY7" fmla="*/ 254000 h 660400"/>
                <a:gd name="connsiteX8" fmla="*/ 389466 w 1498600"/>
                <a:gd name="connsiteY8" fmla="*/ 211667 h 660400"/>
                <a:gd name="connsiteX9" fmla="*/ 397933 w 1498600"/>
                <a:gd name="connsiteY9" fmla="*/ 186267 h 660400"/>
                <a:gd name="connsiteX10" fmla="*/ 414866 w 1498600"/>
                <a:gd name="connsiteY10" fmla="*/ 160867 h 660400"/>
                <a:gd name="connsiteX11" fmla="*/ 423333 w 1498600"/>
                <a:gd name="connsiteY11" fmla="*/ 135467 h 660400"/>
                <a:gd name="connsiteX12" fmla="*/ 448733 w 1498600"/>
                <a:gd name="connsiteY12" fmla="*/ 118534 h 660400"/>
                <a:gd name="connsiteX13" fmla="*/ 474133 w 1498600"/>
                <a:gd name="connsiteY13" fmla="*/ 84667 h 660400"/>
                <a:gd name="connsiteX14" fmla="*/ 533400 w 1498600"/>
                <a:gd name="connsiteY14" fmla="*/ 33867 h 660400"/>
                <a:gd name="connsiteX15" fmla="*/ 558800 w 1498600"/>
                <a:gd name="connsiteY15" fmla="*/ 25400 h 660400"/>
                <a:gd name="connsiteX16" fmla="*/ 584200 w 1498600"/>
                <a:gd name="connsiteY16" fmla="*/ 8467 h 660400"/>
                <a:gd name="connsiteX17" fmla="*/ 626533 w 1498600"/>
                <a:gd name="connsiteY17" fmla="*/ 0 h 660400"/>
                <a:gd name="connsiteX18" fmla="*/ 736600 w 1498600"/>
                <a:gd name="connsiteY18" fmla="*/ 33867 h 660400"/>
                <a:gd name="connsiteX19" fmla="*/ 762000 w 1498600"/>
                <a:gd name="connsiteY19" fmla="*/ 50800 h 660400"/>
                <a:gd name="connsiteX20" fmla="*/ 804333 w 1498600"/>
                <a:gd name="connsiteY20" fmla="*/ 93134 h 660400"/>
                <a:gd name="connsiteX21" fmla="*/ 846666 w 1498600"/>
                <a:gd name="connsiteY21" fmla="*/ 160867 h 660400"/>
                <a:gd name="connsiteX22" fmla="*/ 863600 w 1498600"/>
                <a:gd name="connsiteY22" fmla="*/ 194734 h 660400"/>
                <a:gd name="connsiteX23" fmla="*/ 880533 w 1498600"/>
                <a:gd name="connsiteY23" fmla="*/ 220134 h 660400"/>
                <a:gd name="connsiteX24" fmla="*/ 922866 w 1498600"/>
                <a:gd name="connsiteY24" fmla="*/ 304800 h 660400"/>
                <a:gd name="connsiteX25" fmla="*/ 990600 w 1498600"/>
                <a:gd name="connsiteY25" fmla="*/ 423334 h 660400"/>
                <a:gd name="connsiteX26" fmla="*/ 1066800 w 1498600"/>
                <a:gd name="connsiteY26" fmla="*/ 533400 h 660400"/>
                <a:gd name="connsiteX27" fmla="*/ 1117600 w 1498600"/>
                <a:gd name="connsiteY27" fmla="*/ 584200 h 660400"/>
                <a:gd name="connsiteX28" fmla="*/ 1143000 w 1498600"/>
                <a:gd name="connsiteY28" fmla="*/ 609600 h 660400"/>
                <a:gd name="connsiteX29" fmla="*/ 1159933 w 1498600"/>
                <a:gd name="connsiteY29" fmla="*/ 626534 h 660400"/>
                <a:gd name="connsiteX30" fmla="*/ 1193800 w 1498600"/>
                <a:gd name="connsiteY30" fmla="*/ 643467 h 660400"/>
                <a:gd name="connsiteX31" fmla="*/ 1261533 w 1498600"/>
                <a:gd name="connsiteY31" fmla="*/ 660400 h 660400"/>
                <a:gd name="connsiteX32" fmla="*/ 1473200 w 1498600"/>
                <a:gd name="connsiteY32" fmla="*/ 651934 h 660400"/>
                <a:gd name="connsiteX33" fmla="*/ 1498600 w 1498600"/>
                <a:gd name="connsiteY33" fmla="*/ 63500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98600" h="660400">
                  <a:moveTo>
                    <a:pt x="0" y="550334"/>
                  </a:moveTo>
                  <a:cubicBezTo>
                    <a:pt x="22578" y="541867"/>
                    <a:pt x="45781" y="534912"/>
                    <a:pt x="67733" y="524934"/>
                  </a:cubicBezTo>
                  <a:cubicBezTo>
                    <a:pt x="78703" y="519947"/>
                    <a:pt x="121284" y="486682"/>
                    <a:pt x="127000" y="482600"/>
                  </a:cubicBezTo>
                  <a:cubicBezTo>
                    <a:pt x="135280" y="476686"/>
                    <a:pt x="144583" y="472181"/>
                    <a:pt x="152400" y="465667"/>
                  </a:cubicBezTo>
                  <a:cubicBezTo>
                    <a:pt x="161598" y="458002"/>
                    <a:pt x="168349" y="447618"/>
                    <a:pt x="177800" y="440267"/>
                  </a:cubicBezTo>
                  <a:cubicBezTo>
                    <a:pt x="215815" y="410700"/>
                    <a:pt x="252700" y="400100"/>
                    <a:pt x="279400" y="355600"/>
                  </a:cubicBezTo>
                  <a:cubicBezTo>
                    <a:pt x="310960" y="303000"/>
                    <a:pt x="293164" y="324903"/>
                    <a:pt x="330200" y="287867"/>
                  </a:cubicBezTo>
                  <a:cubicBezTo>
                    <a:pt x="335844" y="276578"/>
                    <a:pt x="339053" y="263696"/>
                    <a:pt x="347133" y="254000"/>
                  </a:cubicBezTo>
                  <a:cubicBezTo>
                    <a:pt x="389469" y="203197"/>
                    <a:pt x="358420" y="273759"/>
                    <a:pt x="389466" y="211667"/>
                  </a:cubicBezTo>
                  <a:cubicBezTo>
                    <a:pt x="393457" y="203685"/>
                    <a:pt x="393942" y="194249"/>
                    <a:pt x="397933" y="186267"/>
                  </a:cubicBezTo>
                  <a:cubicBezTo>
                    <a:pt x="402484" y="177166"/>
                    <a:pt x="410315" y="169968"/>
                    <a:pt x="414866" y="160867"/>
                  </a:cubicBezTo>
                  <a:cubicBezTo>
                    <a:pt x="418857" y="152885"/>
                    <a:pt x="417758" y="142436"/>
                    <a:pt x="423333" y="135467"/>
                  </a:cubicBezTo>
                  <a:cubicBezTo>
                    <a:pt x="429690" y="127521"/>
                    <a:pt x="440266" y="124178"/>
                    <a:pt x="448733" y="118534"/>
                  </a:cubicBezTo>
                  <a:cubicBezTo>
                    <a:pt x="457200" y="107245"/>
                    <a:pt x="464950" y="95381"/>
                    <a:pt x="474133" y="84667"/>
                  </a:cubicBezTo>
                  <a:cubicBezTo>
                    <a:pt x="488546" y="67852"/>
                    <a:pt x="514662" y="44575"/>
                    <a:pt x="533400" y="33867"/>
                  </a:cubicBezTo>
                  <a:cubicBezTo>
                    <a:pt x="541149" y="29439"/>
                    <a:pt x="550818" y="29391"/>
                    <a:pt x="558800" y="25400"/>
                  </a:cubicBezTo>
                  <a:cubicBezTo>
                    <a:pt x="567901" y="20849"/>
                    <a:pt x="574672" y="12040"/>
                    <a:pt x="584200" y="8467"/>
                  </a:cubicBezTo>
                  <a:cubicBezTo>
                    <a:pt x="597674" y="3414"/>
                    <a:pt x="612422" y="2822"/>
                    <a:pt x="626533" y="0"/>
                  </a:cubicBezTo>
                  <a:cubicBezTo>
                    <a:pt x="669842" y="10828"/>
                    <a:pt x="698237" y="14686"/>
                    <a:pt x="736600" y="33867"/>
                  </a:cubicBezTo>
                  <a:cubicBezTo>
                    <a:pt x="745701" y="38418"/>
                    <a:pt x="754342" y="44099"/>
                    <a:pt x="762000" y="50800"/>
                  </a:cubicBezTo>
                  <a:cubicBezTo>
                    <a:pt x="777019" y="63941"/>
                    <a:pt x="793263" y="76529"/>
                    <a:pt x="804333" y="93134"/>
                  </a:cubicBezTo>
                  <a:cubicBezTo>
                    <a:pt x="821974" y="119596"/>
                    <a:pt x="829647" y="130234"/>
                    <a:pt x="846666" y="160867"/>
                  </a:cubicBezTo>
                  <a:cubicBezTo>
                    <a:pt x="852796" y="171900"/>
                    <a:pt x="857338" y="183775"/>
                    <a:pt x="863600" y="194734"/>
                  </a:cubicBezTo>
                  <a:cubicBezTo>
                    <a:pt x="868649" y="203569"/>
                    <a:pt x="874889" y="211667"/>
                    <a:pt x="880533" y="220134"/>
                  </a:cubicBezTo>
                  <a:cubicBezTo>
                    <a:pt x="899700" y="296797"/>
                    <a:pt x="872465" y="203998"/>
                    <a:pt x="922866" y="304800"/>
                  </a:cubicBezTo>
                  <a:cubicBezTo>
                    <a:pt x="995521" y="450110"/>
                    <a:pt x="918797" y="303663"/>
                    <a:pt x="990600" y="423334"/>
                  </a:cubicBezTo>
                  <a:cubicBezTo>
                    <a:pt x="1012831" y="460385"/>
                    <a:pt x="1036463" y="503063"/>
                    <a:pt x="1066800" y="533400"/>
                  </a:cubicBezTo>
                  <a:lnTo>
                    <a:pt x="1117600" y="584200"/>
                  </a:lnTo>
                  <a:lnTo>
                    <a:pt x="1143000" y="609600"/>
                  </a:lnTo>
                  <a:cubicBezTo>
                    <a:pt x="1148644" y="615245"/>
                    <a:pt x="1152793" y="622964"/>
                    <a:pt x="1159933" y="626534"/>
                  </a:cubicBezTo>
                  <a:cubicBezTo>
                    <a:pt x="1171222" y="632178"/>
                    <a:pt x="1182199" y="638495"/>
                    <a:pt x="1193800" y="643467"/>
                  </a:cubicBezTo>
                  <a:cubicBezTo>
                    <a:pt x="1216584" y="653231"/>
                    <a:pt x="1236680" y="655430"/>
                    <a:pt x="1261533" y="660400"/>
                  </a:cubicBezTo>
                  <a:cubicBezTo>
                    <a:pt x="1332089" y="657578"/>
                    <a:pt x="1402990" y="659457"/>
                    <a:pt x="1473200" y="651934"/>
                  </a:cubicBezTo>
                  <a:cubicBezTo>
                    <a:pt x="1483318" y="650850"/>
                    <a:pt x="1498600" y="635000"/>
                    <a:pt x="1498600" y="635000"/>
                  </a:cubicBezTo>
                </a:path>
              </a:pathLst>
            </a:cu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/>
            </a:p>
          </p:txBody>
        </p:sp>
        <p:sp>
          <p:nvSpPr>
            <p:cNvPr id="44055" name="TextBox 57"/>
            <p:cNvSpPr txBox="1">
              <a:spLocks noChangeArrowheads="1"/>
            </p:cNvSpPr>
            <p:nvPr/>
          </p:nvSpPr>
          <p:spPr bwMode="auto">
            <a:xfrm>
              <a:off x="1524000" y="4038600"/>
              <a:ext cx="533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00FF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1</a:t>
              </a:r>
            </a:p>
          </p:txBody>
        </p:sp>
        <p:sp>
          <p:nvSpPr>
            <p:cNvPr id="44056" name="TextBox 59"/>
            <p:cNvSpPr txBox="1">
              <a:spLocks noChangeArrowheads="1"/>
            </p:cNvSpPr>
            <p:nvPr/>
          </p:nvSpPr>
          <p:spPr bwMode="auto">
            <a:xfrm>
              <a:off x="609600" y="3581400"/>
              <a:ext cx="3352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Imitation: kategorial</a:t>
              </a:r>
            </a:p>
          </p:txBody>
        </p:sp>
        <p:sp>
          <p:nvSpPr>
            <p:cNvPr id="44057" name="TextBox 60"/>
            <p:cNvSpPr txBox="1">
              <a:spLocks noChangeArrowheads="1"/>
            </p:cNvSpPr>
            <p:nvPr/>
          </p:nvSpPr>
          <p:spPr bwMode="auto">
            <a:xfrm>
              <a:off x="1524000" y="4114800"/>
              <a:ext cx="3810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2</a:t>
              </a:r>
            </a:p>
          </p:txBody>
        </p:sp>
        <p:sp>
          <p:nvSpPr>
            <p:cNvPr id="44058" name="TextBox 61"/>
            <p:cNvSpPr txBox="1">
              <a:spLocks noChangeArrowheads="1"/>
            </p:cNvSpPr>
            <p:nvPr/>
          </p:nvSpPr>
          <p:spPr bwMode="auto">
            <a:xfrm>
              <a:off x="1676400" y="4114800"/>
              <a:ext cx="3810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3</a:t>
              </a:r>
            </a:p>
          </p:txBody>
        </p:sp>
        <p:sp>
          <p:nvSpPr>
            <p:cNvPr id="44059" name="TextBox 62"/>
            <p:cNvSpPr txBox="1">
              <a:spLocks noChangeArrowheads="1"/>
            </p:cNvSpPr>
            <p:nvPr/>
          </p:nvSpPr>
          <p:spPr bwMode="auto">
            <a:xfrm>
              <a:off x="2667000" y="4114800"/>
              <a:ext cx="3810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8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6</a:t>
              </a:r>
            </a:p>
          </p:txBody>
        </p:sp>
        <p:sp>
          <p:nvSpPr>
            <p:cNvPr id="44060" name="TextBox 63"/>
            <p:cNvSpPr txBox="1">
              <a:spLocks noChangeArrowheads="1"/>
            </p:cNvSpPr>
            <p:nvPr/>
          </p:nvSpPr>
          <p:spPr bwMode="auto">
            <a:xfrm>
              <a:off x="2590800" y="4114800"/>
              <a:ext cx="38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4</a:t>
              </a:r>
            </a:p>
          </p:txBody>
        </p:sp>
        <p:sp>
          <p:nvSpPr>
            <p:cNvPr id="44061" name="TextBox 64"/>
            <p:cNvSpPr txBox="1">
              <a:spLocks noChangeArrowheads="1"/>
            </p:cNvSpPr>
            <p:nvPr/>
          </p:nvSpPr>
          <p:spPr bwMode="auto">
            <a:xfrm>
              <a:off x="2819400" y="4114800"/>
              <a:ext cx="38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5</a:t>
              </a:r>
            </a:p>
          </p:txBody>
        </p:sp>
        <p:sp>
          <p:nvSpPr>
            <p:cNvPr id="44062" name="TextBox 66"/>
            <p:cNvSpPr txBox="1">
              <a:spLocks noChangeArrowheads="1"/>
            </p:cNvSpPr>
            <p:nvPr/>
          </p:nvSpPr>
          <p:spPr bwMode="auto">
            <a:xfrm>
              <a:off x="4724400" y="2133600"/>
              <a:ext cx="4191000" cy="267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dirty="0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Die Sprecher hörten (und produzierten)  Unterschiede </a:t>
              </a:r>
              <a:r>
                <a:rPr lang="de-DE" b="1" dirty="0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zwischen</a:t>
              </a:r>
              <a:r>
                <a:rPr lang="de-DE" dirty="0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 aber </a:t>
              </a:r>
              <a:r>
                <a:rPr lang="de-DE" b="1" dirty="0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nicht innerhalb </a:t>
              </a:r>
              <a:r>
                <a:rPr lang="de-DE" dirty="0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Kategorien. Dies deutet darauf hin, dass es zwei phonologische Kategorien gibt: mittel </a:t>
              </a:r>
              <a:r>
                <a:rPr lang="de-DE" dirty="0" err="1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vs</a:t>
              </a:r>
              <a:r>
                <a:rPr lang="de-DE" dirty="0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 spät (eventuell L+H* </a:t>
              </a:r>
              <a:r>
                <a:rPr lang="de-DE" dirty="0" err="1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vs</a:t>
              </a:r>
              <a:r>
                <a:rPr lang="de-DE" dirty="0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 L*+H)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-1984" y="0"/>
            <a:ext cx="925252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Semantik und Synchronisierung:  </a:t>
            </a:r>
            <a:r>
              <a:rPr lang="de-DE" dirty="0">
                <a:latin typeface="Calibri"/>
                <a:cs typeface="Calibri"/>
              </a:rPr>
              <a:t>Widerspruch vs. Vorschlag </a:t>
            </a:r>
            <a:r>
              <a:rPr lang="de-DE" dirty="0" smtClean="0">
                <a:latin typeface="Calibri"/>
                <a:cs typeface="Calibri"/>
              </a:rPr>
              <a:t>- </a:t>
            </a:r>
            <a:r>
              <a:rPr lang="de-DE" dirty="0">
                <a:latin typeface="Calibri"/>
                <a:cs typeface="Calibri"/>
              </a:rPr>
              <a:t>englisch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304800" y="2514600"/>
          <a:ext cx="38735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1" name="Chart" r:id="rId7" imgW="4597400" imgH="2540000" progId="Excel.Sheet.8">
                  <p:embed/>
                </p:oleObj>
              </mc:Choice>
              <mc:Fallback>
                <p:oleObj name="Chart" r:id="rId7" imgW="4597400" imgH="254000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514600"/>
                        <a:ext cx="387350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Text Box 8"/>
          <p:cNvSpPr txBox="1">
            <a:spLocks noChangeArrowheads="1"/>
          </p:cNvSpPr>
          <p:nvPr/>
        </p:nvSpPr>
        <p:spPr bwMode="auto">
          <a:xfrm>
            <a:off x="304800" y="1600200"/>
            <a:ext cx="3810000" cy="83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B. Delta doesn't fly to Iowa! They fly to Des M</a:t>
            </a:r>
            <a:r>
              <a:rPr lang="en-US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oi</a:t>
            </a:r>
            <a:r>
              <a:rPr lang="en-US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nes</a:t>
            </a:r>
          </a:p>
        </p:txBody>
      </p:sp>
      <p:pic>
        <p:nvPicPr>
          <p:cNvPr id="9" name="Picture 10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762000" y="251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Box 9"/>
          <p:cNvSpPr txBox="1">
            <a:spLocks noChangeArrowheads="1"/>
          </p:cNvSpPr>
          <p:nvPr/>
        </p:nvSpPr>
        <p:spPr bwMode="auto">
          <a:xfrm>
            <a:off x="304800" y="838200"/>
            <a:ext cx="3733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A. Ich fliege mit Delta nach Iowa City. </a:t>
            </a: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2017713" y="3619500"/>
            <a:ext cx="1601788" cy="1587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68" name="TextBox 27"/>
          <p:cNvSpPr txBox="1">
            <a:spLocks noChangeArrowheads="1"/>
          </p:cNvSpPr>
          <p:nvPr/>
        </p:nvSpPr>
        <p:spPr bwMode="auto">
          <a:xfrm>
            <a:off x="304800" y="6324600"/>
            <a:ext cx="8839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1600">
                <a:latin typeface="Calibri" pitchFamily="-100" charset="0"/>
                <a:ea typeface="Calibri" pitchFamily="-100" charset="0"/>
                <a:cs typeface="Calibri" pitchFamily="-100" charset="0"/>
                <a:hlinkClick r:id="rId10"/>
              </a:rPr>
              <a:t>Prieto &amp; Face: Three-way contrasts in rising accents in Peninsular Spanish 2nd Span ToBI Workshop</a:t>
            </a:r>
            <a:r>
              <a:rPr lang="es-ES_tradnl" sz="1600" b="1">
                <a:latin typeface="Calibri" pitchFamily="-100" charset="0"/>
                <a:ea typeface="Calibri" pitchFamily="-100" charset="0"/>
                <a:cs typeface="Calibri" pitchFamily="-100" charset="0"/>
              </a:rPr>
              <a:t>.</a:t>
            </a:r>
            <a:endParaRPr lang="de-DE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40969" name="TextBox 29"/>
          <p:cNvSpPr txBox="1">
            <a:spLocks noChangeArrowheads="1"/>
          </p:cNvSpPr>
          <p:nvPr/>
        </p:nvSpPr>
        <p:spPr bwMode="auto">
          <a:xfrm>
            <a:off x="2819400" y="38862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oi</a:t>
            </a:r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4572000" y="2438400"/>
          <a:ext cx="4054475" cy="223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2" name="Chart" r:id="rId11" imgW="4597400" imgH="2540000" progId="Excel.Sheet.8">
                  <p:embed/>
                </p:oleObj>
              </mc:Choice>
              <mc:Fallback>
                <p:oleObj name="Chart" r:id="rId11" imgW="4597400" imgH="2540000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438400"/>
                        <a:ext cx="4054475" cy="223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1" name="Text Box 8"/>
          <p:cNvSpPr txBox="1">
            <a:spLocks noChangeArrowheads="1"/>
          </p:cNvSpPr>
          <p:nvPr/>
        </p:nvSpPr>
        <p:spPr bwMode="auto">
          <a:xfrm>
            <a:off x="5181600" y="1676400"/>
            <a:ext cx="3429000" cy="83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B. That's true. But they fly to Des M</a:t>
            </a:r>
            <a:r>
              <a:rPr lang="en-US" dirty="0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oi</a:t>
            </a:r>
            <a:r>
              <a:rPr lang="en-US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nes</a:t>
            </a:r>
          </a:p>
        </p:txBody>
      </p:sp>
      <p:sp>
        <p:nvSpPr>
          <p:cNvPr id="40972" name="TextBox 21"/>
          <p:cNvSpPr txBox="1">
            <a:spLocks noChangeArrowheads="1"/>
          </p:cNvSpPr>
          <p:nvPr/>
        </p:nvSpPr>
        <p:spPr bwMode="auto">
          <a:xfrm>
            <a:off x="4953000" y="762000"/>
            <a:ext cx="396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A.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It's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no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good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. I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can't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get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to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Iowa City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with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Delta.</a:t>
            </a:r>
          </a:p>
        </p:txBody>
      </p:sp>
      <p:sp>
        <p:nvSpPr>
          <p:cNvPr id="40973" name="Rectangle 22"/>
          <p:cNvSpPr>
            <a:spLocks noChangeArrowheads="1"/>
          </p:cNvSpPr>
          <p:nvPr/>
        </p:nvSpPr>
        <p:spPr bwMode="auto">
          <a:xfrm>
            <a:off x="4876800" y="5029200"/>
            <a:ext cx="3657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-100" charset="0"/>
                <a:ea typeface="Calibri" pitchFamily="-100" charset="0"/>
                <a:cs typeface="Calibri" pitchFamily="-100" charset="0"/>
              </a:rPr>
              <a:t>Könnte das passen? </a:t>
            </a:r>
          </a:p>
          <a:p>
            <a:r>
              <a:rPr lang="en-US">
                <a:latin typeface="Calibri" pitchFamily="-100" charset="0"/>
                <a:ea typeface="Calibri" pitchFamily="-100" charset="0"/>
                <a:cs typeface="Calibri" pitchFamily="-100" charset="0"/>
              </a:rPr>
              <a:t>Des Moines ist ja doch nicht </a:t>
            </a:r>
            <a:r>
              <a:rPr lang="en-US" i="1">
                <a:latin typeface="Calibri" pitchFamily="-100" charset="0"/>
                <a:ea typeface="Calibri" pitchFamily="-100" charset="0"/>
                <a:cs typeface="Calibri" pitchFamily="-100" charset="0"/>
              </a:rPr>
              <a:t>so</a:t>
            </a:r>
            <a:r>
              <a:rPr lang="en-US">
                <a:latin typeface="Calibri" pitchFamily="-100" charset="0"/>
                <a:ea typeface="Calibri" pitchFamily="-100" charset="0"/>
                <a:cs typeface="Calibri" pitchFamily="-100" charset="0"/>
              </a:rPr>
              <a:t> weit weg von Iowa City...</a:t>
            </a:r>
            <a:endParaRPr lang="de-DE"/>
          </a:p>
        </p:txBody>
      </p:sp>
      <p:sp>
        <p:nvSpPr>
          <p:cNvPr id="21" name="TextBox 20"/>
          <p:cNvSpPr txBox="1"/>
          <p:nvPr/>
        </p:nvSpPr>
        <p:spPr>
          <a:xfrm>
            <a:off x="-1984" y="0"/>
            <a:ext cx="925252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Semantik und Synchronisierung:  </a:t>
            </a:r>
            <a:r>
              <a:rPr lang="de-DE" dirty="0">
                <a:latin typeface="Calibri"/>
                <a:cs typeface="Calibri"/>
              </a:rPr>
              <a:t>Widerspruch vs. </a:t>
            </a:r>
            <a:r>
              <a:rPr lang="de-DE" dirty="0" smtClean="0">
                <a:latin typeface="Calibri"/>
                <a:cs typeface="Calibri"/>
              </a:rPr>
              <a:t>Vorschlag - englisch</a:t>
            </a:r>
            <a:endParaRPr lang="de-DE" dirty="0">
              <a:latin typeface="Calibri"/>
              <a:cs typeface="Calibri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2477294" y="3620294"/>
            <a:ext cx="1600200" cy="1588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6056313" y="3695700"/>
            <a:ext cx="1601788" cy="1587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77" name="TextBox 29"/>
          <p:cNvSpPr txBox="1">
            <a:spLocks noChangeArrowheads="1"/>
          </p:cNvSpPr>
          <p:nvPr/>
        </p:nvSpPr>
        <p:spPr bwMode="auto">
          <a:xfrm>
            <a:off x="6858000" y="39624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oi</a:t>
            </a:r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6515894" y="3696494"/>
            <a:ext cx="1600200" cy="1588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79" name="TextBox 31"/>
          <p:cNvSpPr txBox="1">
            <a:spLocks noChangeArrowheads="1"/>
          </p:cNvSpPr>
          <p:nvPr/>
        </p:nvSpPr>
        <p:spPr bwMode="auto">
          <a:xfrm>
            <a:off x="685800" y="457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Mittel: L+H*</a:t>
            </a:r>
          </a:p>
        </p:txBody>
      </p:sp>
      <p:sp>
        <p:nvSpPr>
          <p:cNvPr id="40980" name="TextBox 32"/>
          <p:cNvSpPr txBox="1">
            <a:spLocks noChangeArrowheads="1"/>
          </p:cNvSpPr>
          <p:nvPr/>
        </p:nvSpPr>
        <p:spPr bwMode="auto">
          <a:xfrm>
            <a:off x="5410200" y="457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Spät: L*+H</a:t>
            </a:r>
          </a:p>
        </p:txBody>
      </p:sp>
      <p:sp>
        <p:nvSpPr>
          <p:cNvPr id="40981" name="TextBox 22"/>
          <p:cNvSpPr txBox="1">
            <a:spLocks noChangeArrowheads="1"/>
          </p:cNvSpPr>
          <p:nvPr/>
        </p:nvSpPr>
        <p:spPr bwMode="auto">
          <a:xfrm>
            <a:off x="762000" y="3886200"/>
            <a:ext cx="198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Widerspruch</a:t>
            </a:r>
          </a:p>
        </p:txBody>
      </p:sp>
      <p:sp>
        <p:nvSpPr>
          <p:cNvPr id="40982" name="TextBox 23"/>
          <p:cNvSpPr txBox="1">
            <a:spLocks noChangeArrowheads="1"/>
          </p:cNvSpPr>
          <p:nvPr/>
        </p:nvSpPr>
        <p:spPr bwMode="auto">
          <a:xfrm>
            <a:off x="5181600" y="3962400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Vorschlag</a:t>
            </a:r>
          </a:p>
        </p:txBody>
      </p:sp>
      <p:pic>
        <p:nvPicPr>
          <p:cNvPr id="2" name="demoineslate.WA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308304" y="2276872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1371600" y="1066800"/>
            <a:ext cx="6261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A. The Smith's aren't inviting anyone important</a:t>
            </a:r>
          </a:p>
        </p:txBody>
      </p:sp>
      <p:sp>
        <p:nvSpPr>
          <p:cNvPr id="41987" name="TextBox 4"/>
          <p:cNvSpPr txBox="1">
            <a:spLocks noChangeArrowheads="1"/>
          </p:cNvSpPr>
          <p:nvPr/>
        </p:nvSpPr>
        <p:spPr bwMode="auto">
          <a:xfrm>
            <a:off x="381000" y="1600200"/>
            <a:ext cx="365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B. They've invited Lorraine</a:t>
            </a:r>
            <a:endParaRPr lang="de-DE">
              <a:solidFill>
                <a:srgbClr val="0000FF"/>
              </a:solidFill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2819401" y="2438400"/>
            <a:ext cx="762000" cy="3175"/>
          </a:xfrm>
          <a:prstGeom prst="line">
            <a:avLst/>
          </a:prstGeom>
          <a:ln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124994" y="2437606"/>
            <a:ext cx="762000" cy="1588"/>
          </a:xfrm>
          <a:prstGeom prst="line">
            <a:avLst/>
          </a:prstGeom>
          <a:ln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990" name="TextBox 4"/>
          <p:cNvSpPr txBox="1">
            <a:spLocks noChangeArrowheads="1"/>
          </p:cNvSpPr>
          <p:nvPr/>
        </p:nvSpPr>
        <p:spPr bwMode="auto">
          <a:xfrm>
            <a:off x="5257800" y="1600200"/>
            <a:ext cx="365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B. They've invited Lorraine</a:t>
            </a:r>
            <a:endParaRPr lang="de-DE">
              <a:solidFill>
                <a:srgbClr val="0000FF"/>
              </a:solidFill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7924800" y="2057400"/>
            <a:ext cx="768350" cy="482600"/>
          </a:xfrm>
          <a:custGeom>
            <a:avLst/>
            <a:gdLst>
              <a:gd name="connsiteX0" fmla="*/ 0 w 768010"/>
              <a:gd name="connsiteY0" fmla="*/ 449849 h 482835"/>
              <a:gd name="connsiteX1" fmla="*/ 140201 w 768010"/>
              <a:gd name="connsiteY1" fmla="*/ 458095 h 482835"/>
              <a:gd name="connsiteX2" fmla="*/ 173189 w 768010"/>
              <a:gd name="connsiteY2" fmla="*/ 474588 h 482835"/>
              <a:gd name="connsiteX3" fmla="*/ 197931 w 768010"/>
              <a:gd name="connsiteY3" fmla="*/ 482835 h 482835"/>
              <a:gd name="connsiteX4" fmla="*/ 255660 w 768010"/>
              <a:gd name="connsiteY4" fmla="*/ 466342 h 482835"/>
              <a:gd name="connsiteX5" fmla="*/ 272155 w 768010"/>
              <a:gd name="connsiteY5" fmla="*/ 441602 h 482835"/>
              <a:gd name="connsiteX6" fmla="*/ 296896 w 768010"/>
              <a:gd name="connsiteY6" fmla="*/ 416863 h 482835"/>
              <a:gd name="connsiteX7" fmla="*/ 329885 w 768010"/>
              <a:gd name="connsiteY7" fmla="*/ 375630 h 482835"/>
              <a:gd name="connsiteX8" fmla="*/ 346379 w 768010"/>
              <a:gd name="connsiteY8" fmla="*/ 326151 h 482835"/>
              <a:gd name="connsiteX9" fmla="*/ 379367 w 768010"/>
              <a:gd name="connsiteY9" fmla="*/ 276672 h 482835"/>
              <a:gd name="connsiteX10" fmla="*/ 387614 w 768010"/>
              <a:gd name="connsiteY10" fmla="*/ 251933 h 482835"/>
              <a:gd name="connsiteX11" fmla="*/ 395862 w 768010"/>
              <a:gd name="connsiteY11" fmla="*/ 210700 h 482835"/>
              <a:gd name="connsiteX12" fmla="*/ 412356 w 768010"/>
              <a:gd name="connsiteY12" fmla="*/ 185960 h 482835"/>
              <a:gd name="connsiteX13" fmla="*/ 420603 w 768010"/>
              <a:gd name="connsiteY13" fmla="*/ 161221 h 482835"/>
              <a:gd name="connsiteX14" fmla="*/ 470086 w 768010"/>
              <a:gd name="connsiteY14" fmla="*/ 95249 h 482835"/>
              <a:gd name="connsiteX15" fmla="*/ 494827 w 768010"/>
              <a:gd name="connsiteY15" fmla="*/ 78756 h 482835"/>
              <a:gd name="connsiteX16" fmla="*/ 511321 w 768010"/>
              <a:gd name="connsiteY16" fmla="*/ 54016 h 482835"/>
              <a:gd name="connsiteX17" fmla="*/ 684511 w 768010"/>
              <a:gd name="connsiteY17" fmla="*/ 45770 h 482835"/>
              <a:gd name="connsiteX18" fmla="*/ 709252 w 768010"/>
              <a:gd name="connsiteY18" fmla="*/ 62263 h 482835"/>
              <a:gd name="connsiteX19" fmla="*/ 750488 w 768010"/>
              <a:gd name="connsiteY19" fmla="*/ 95249 h 482835"/>
              <a:gd name="connsiteX20" fmla="*/ 766982 w 768010"/>
              <a:gd name="connsiteY20" fmla="*/ 119988 h 48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8010" h="482835">
                <a:moveTo>
                  <a:pt x="0" y="449849"/>
                </a:moveTo>
                <a:cubicBezTo>
                  <a:pt x="46734" y="452598"/>
                  <a:pt x="93857" y="451475"/>
                  <a:pt x="140201" y="458095"/>
                </a:cubicBezTo>
                <a:cubicBezTo>
                  <a:pt x="152371" y="459833"/>
                  <a:pt x="161889" y="469745"/>
                  <a:pt x="173189" y="474588"/>
                </a:cubicBezTo>
                <a:cubicBezTo>
                  <a:pt x="181180" y="478012"/>
                  <a:pt x="189684" y="480086"/>
                  <a:pt x="197931" y="482835"/>
                </a:cubicBezTo>
                <a:cubicBezTo>
                  <a:pt x="217174" y="477337"/>
                  <a:pt x="238165" y="476061"/>
                  <a:pt x="255660" y="466342"/>
                </a:cubicBezTo>
                <a:cubicBezTo>
                  <a:pt x="264324" y="461529"/>
                  <a:pt x="265809" y="449216"/>
                  <a:pt x="272155" y="441602"/>
                </a:cubicBezTo>
                <a:cubicBezTo>
                  <a:pt x="279622" y="432643"/>
                  <a:pt x="288649" y="425109"/>
                  <a:pt x="296896" y="416863"/>
                </a:cubicBezTo>
                <a:cubicBezTo>
                  <a:pt x="326971" y="326641"/>
                  <a:pt x="276595" y="460887"/>
                  <a:pt x="329885" y="375630"/>
                </a:cubicBezTo>
                <a:cubicBezTo>
                  <a:pt x="339100" y="360888"/>
                  <a:pt x="336735" y="340616"/>
                  <a:pt x="346379" y="326151"/>
                </a:cubicBezTo>
                <a:cubicBezTo>
                  <a:pt x="357375" y="309658"/>
                  <a:pt x="373098" y="295477"/>
                  <a:pt x="379367" y="276672"/>
                </a:cubicBezTo>
                <a:cubicBezTo>
                  <a:pt x="382116" y="268426"/>
                  <a:pt x="385506" y="260366"/>
                  <a:pt x="387614" y="251933"/>
                </a:cubicBezTo>
                <a:cubicBezTo>
                  <a:pt x="391014" y="238335"/>
                  <a:pt x="390940" y="223824"/>
                  <a:pt x="395862" y="210700"/>
                </a:cubicBezTo>
                <a:cubicBezTo>
                  <a:pt x="399342" y="201420"/>
                  <a:pt x="407923" y="194825"/>
                  <a:pt x="412356" y="185960"/>
                </a:cubicBezTo>
                <a:cubicBezTo>
                  <a:pt x="416244" y="178185"/>
                  <a:pt x="416381" y="168819"/>
                  <a:pt x="420603" y="161221"/>
                </a:cubicBezTo>
                <a:cubicBezTo>
                  <a:pt x="431160" y="142220"/>
                  <a:pt x="450064" y="111265"/>
                  <a:pt x="470086" y="95249"/>
                </a:cubicBezTo>
                <a:cubicBezTo>
                  <a:pt x="477826" y="89058"/>
                  <a:pt x="486580" y="84254"/>
                  <a:pt x="494827" y="78756"/>
                </a:cubicBezTo>
                <a:cubicBezTo>
                  <a:pt x="500325" y="70509"/>
                  <a:pt x="505129" y="61755"/>
                  <a:pt x="511321" y="54016"/>
                </a:cubicBezTo>
                <a:cubicBezTo>
                  <a:pt x="554537" y="0"/>
                  <a:pt x="589109" y="40749"/>
                  <a:pt x="684511" y="45770"/>
                </a:cubicBezTo>
                <a:cubicBezTo>
                  <a:pt x="692758" y="51268"/>
                  <a:pt x="701512" y="56072"/>
                  <a:pt x="709252" y="62263"/>
                </a:cubicBezTo>
                <a:cubicBezTo>
                  <a:pt x="768010" y="109265"/>
                  <a:pt x="674338" y="44486"/>
                  <a:pt x="750488" y="95249"/>
                </a:cubicBezTo>
                <a:lnTo>
                  <a:pt x="766982" y="119988"/>
                </a:ln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n>
                <a:solidFill>
                  <a:schemeClr val="tx1"/>
                </a:solidFill>
              </a:ln>
              <a:solidFill>
                <a:schemeClr val="tx2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rot="5400000">
            <a:off x="7655719" y="2421731"/>
            <a:ext cx="762000" cy="1588"/>
          </a:xfrm>
          <a:prstGeom prst="line">
            <a:avLst/>
          </a:prstGeom>
          <a:ln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 rot="5400000">
            <a:off x="7962107" y="2421731"/>
            <a:ext cx="762000" cy="1587"/>
          </a:xfrm>
          <a:prstGeom prst="line">
            <a:avLst/>
          </a:prstGeom>
          <a:ln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 bwMode="auto">
          <a:xfrm>
            <a:off x="2743200" y="2133600"/>
            <a:ext cx="768350" cy="482600"/>
          </a:xfrm>
          <a:custGeom>
            <a:avLst/>
            <a:gdLst>
              <a:gd name="connsiteX0" fmla="*/ 0 w 768010"/>
              <a:gd name="connsiteY0" fmla="*/ 449849 h 482835"/>
              <a:gd name="connsiteX1" fmla="*/ 140201 w 768010"/>
              <a:gd name="connsiteY1" fmla="*/ 458095 h 482835"/>
              <a:gd name="connsiteX2" fmla="*/ 173189 w 768010"/>
              <a:gd name="connsiteY2" fmla="*/ 474588 h 482835"/>
              <a:gd name="connsiteX3" fmla="*/ 197931 w 768010"/>
              <a:gd name="connsiteY3" fmla="*/ 482835 h 482835"/>
              <a:gd name="connsiteX4" fmla="*/ 255660 w 768010"/>
              <a:gd name="connsiteY4" fmla="*/ 466342 h 482835"/>
              <a:gd name="connsiteX5" fmla="*/ 272155 w 768010"/>
              <a:gd name="connsiteY5" fmla="*/ 441602 h 482835"/>
              <a:gd name="connsiteX6" fmla="*/ 296896 w 768010"/>
              <a:gd name="connsiteY6" fmla="*/ 416863 h 482835"/>
              <a:gd name="connsiteX7" fmla="*/ 329885 w 768010"/>
              <a:gd name="connsiteY7" fmla="*/ 375630 h 482835"/>
              <a:gd name="connsiteX8" fmla="*/ 346379 w 768010"/>
              <a:gd name="connsiteY8" fmla="*/ 326151 h 482835"/>
              <a:gd name="connsiteX9" fmla="*/ 379367 w 768010"/>
              <a:gd name="connsiteY9" fmla="*/ 276672 h 482835"/>
              <a:gd name="connsiteX10" fmla="*/ 387614 w 768010"/>
              <a:gd name="connsiteY10" fmla="*/ 251933 h 482835"/>
              <a:gd name="connsiteX11" fmla="*/ 395862 w 768010"/>
              <a:gd name="connsiteY11" fmla="*/ 210700 h 482835"/>
              <a:gd name="connsiteX12" fmla="*/ 412356 w 768010"/>
              <a:gd name="connsiteY12" fmla="*/ 185960 h 482835"/>
              <a:gd name="connsiteX13" fmla="*/ 420603 w 768010"/>
              <a:gd name="connsiteY13" fmla="*/ 161221 h 482835"/>
              <a:gd name="connsiteX14" fmla="*/ 470086 w 768010"/>
              <a:gd name="connsiteY14" fmla="*/ 95249 h 482835"/>
              <a:gd name="connsiteX15" fmla="*/ 494827 w 768010"/>
              <a:gd name="connsiteY15" fmla="*/ 78756 h 482835"/>
              <a:gd name="connsiteX16" fmla="*/ 511321 w 768010"/>
              <a:gd name="connsiteY16" fmla="*/ 54016 h 482835"/>
              <a:gd name="connsiteX17" fmla="*/ 684511 w 768010"/>
              <a:gd name="connsiteY17" fmla="*/ 45770 h 482835"/>
              <a:gd name="connsiteX18" fmla="*/ 709252 w 768010"/>
              <a:gd name="connsiteY18" fmla="*/ 62263 h 482835"/>
              <a:gd name="connsiteX19" fmla="*/ 750488 w 768010"/>
              <a:gd name="connsiteY19" fmla="*/ 95249 h 482835"/>
              <a:gd name="connsiteX20" fmla="*/ 766982 w 768010"/>
              <a:gd name="connsiteY20" fmla="*/ 119988 h 48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8010" h="482835">
                <a:moveTo>
                  <a:pt x="0" y="449849"/>
                </a:moveTo>
                <a:cubicBezTo>
                  <a:pt x="46734" y="452598"/>
                  <a:pt x="93857" y="451475"/>
                  <a:pt x="140201" y="458095"/>
                </a:cubicBezTo>
                <a:cubicBezTo>
                  <a:pt x="152371" y="459833"/>
                  <a:pt x="161889" y="469745"/>
                  <a:pt x="173189" y="474588"/>
                </a:cubicBezTo>
                <a:cubicBezTo>
                  <a:pt x="181180" y="478012"/>
                  <a:pt x="189684" y="480086"/>
                  <a:pt x="197931" y="482835"/>
                </a:cubicBezTo>
                <a:cubicBezTo>
                  <a:pt x="217174" y="477337"/>
                  <a:pt x="238165" y="476061"/>
                  <a:pt x="255660" y="466342"/>
                </a:cubicBezTo>
                <a:cubicBezTo>
                  <a:pt x="264324" y="461529"/>
                  <a:pt x="265809" y="449216"/>
                  <a:pt x="272155" y="441602"/>
                </a:cubicBezTo>
                <a:cubicBezTo>
                  <a:pt x="279622" y="432643"/>
                  <a:pt x="288649" y="425109"/>
                  <a:pt x="296896" y="416863"/>
                </a:cubicBezTo>
                <a:cubicBezTo>
                  <a:pt x="326971" y="326641"/>
                  <a:pt x="276595" y="460887"/>
                  <a:pt x="329885" y="375630"/>
                </a:cubicBezTo>
                <a:cubicBezTo>
                  <a:pt x="339100" y="360888"/>
                  <a:pt x="336735" y="340616"/>
                  <a:pt x="346379" y="326151"/>
                </a:cubicBezTo>
                <a:cubicBezTo>
                  <a:pt x="357375" y="309658"/>
                  <a:pt x="373098" y="295477"/>
                  <a:pt x="379367" y="276672"/>
                </a:cubicBezTo>
                <a:cubicBezTo>
                  <a:pt x="382116" y="268426"/>
                  <a:pt x="385506" y="260366"/>
                  <a:pt x="387614" y="251933"/>
                </a:cubicBezTo>
                <a:cubicBezTo>
                  <a:pt x="391014" y="238335"/>
                  <a:pt x="390940" y="223824"/>
                  <a:pt x="395862" y="210700"/>
                </a:cubicBezTo>
                <a:cubicBezTo>
                  <a:pt x="399342" y="201420"/>
                  <a:pt x="407923" y="194825"/>
                  <a:pt x="412356" y="185960"/>
                </a:cubicBezTo>
                <a:cubicBezTo>
                  <a:pt x="416244" y="178185"/>
                  <a:pt x="416381" y="168819"/>
                  <a:pt x="420603" y="161221"/>
                </a:cubicBezTo>
                <a:cubicBezTo>
                  <a:pt x="431160" y="142220"/>
                  <a:pt x="450064" y="111265"/>
                  <a:pt x="470086" y="95249"/>
                </a:cubicBezTo>
                <a:cubicBezTo>
                  <a:pt x="477826" y="89058"/>
                  <a:pt x="486580" y="84254"/>
                  <a:pt x="494827" y="78756"/>
                </a:cubicBezTo>
                <a:cubicBezTo>
                  <a:pt x="500325" y="70509"/>
                  <a:pt x="505129" y="61755"/>
                  <a:pt x="511321" y="54016"/>
                </a:cubicBezTo>
                <a:cubicBezTo>
                  <a:pt x="554537" y="0"/>
                  <a:pt x="589109" y="40749"/>
                  <a:pt x="684511" y="45770"/>
                </a:cubicBezTo>
                <a:cubicBezTo>
                  <a:pt x="692758" y="51268"/>
                  <a:pt x="701512" y="56072"/>
                  <a:pt x="709252" y="62263"/>
                </a:cubicBezTo>
                <a:cubicBezTo>
                  <a:pt x="768010" y="109265"/>
                  <a:pt x="674338" y="44486"/>
                  <a:pt x="750488" y="95249"/>
                </a:cubicBezTo>
                <a:lnTo>
                  <a:pt x="766982" y="119988"/>
                </a:ln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n>
                <a:solidFill>
                  <a:schemeClr val="tx1"/>
                </a:solidFill>
              </a:ln>
              <a:solidFill>
                <a:schemeClr val="tx2"/>
              </a:solidFill>
            </a:endParaRPr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304800" y="2133600"/>
            <a:ext cx="8458200" cy="2484438"/>
            <a:chOff x="304800" y="2133600"/>
            <a:chExt cx="8458200" cy="2484438"/>
          </a:xfrm>
        </p:grpSpPr>
        <p:sp>
          <p:nvSpPr>
            <p:cNvPr id="42000" name="TextBox 15"/>
            <p:cNvSpPr txBox="1">
              <a:spLocks noChangeArrowheads="1"/>
            </p:cNvSpPr>
            <p:nvPr/>
          </p:nvSpPr>
          <p:spPr bwMode="auto">
            <a:xfrm>
              <a:off x="304800" y="3048000"/>
              <a:ext cx="3505200" cy="1570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Lorraine zählt doch eindeutig zu den wichtigsten – sie leitet eine nationale Zeitung etc</a:t>
              </a:r>
              <a:r>
                <a:rPr lang="en-GB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.</a:t>
              </a:r>
            </a:p>
          </p:txBody>
        </p:sp>
        <p:sp>
          <p:nvSpPr>
            <p:cNvPr id="42001" name="TextBox 6"/>
            <p:cNvSpPr txBox="1">
              <a:spLocks noChangeArrowheads="1"/>
            </p:cNvSpPr>
            <p:nvPr/>
          </p:nvSpPr>
          <p:spPr bwMode="auto">
            <a:xfrm>
              <a:off x="5181600" y="3124200"/>
              <a:ext cx="35814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Für mich zählt Lorraine zu den wichtigsten – ob Du auch dieser Meinung bist?</a:t>
              </a:r>
            </a:p>
          </p:txBody>
        </p:sp>
        <p:sp>
          <p:nvSpPr>
            <p:cNvPr id="42002" name="TextBox 41"/>
            <p:cNvSpPr txBox="1">
              <a:spLocks noChangeArrowheads="1"/>
            </p:cNvSpPr>
            <p:nvPr/>
          </p:nvSpPr>
          <p:spPr bwMode="auto">
            <a:xfrm>
              <a:off x="457200" y="2133600"/>
              <a:ext cx="1828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Widerspruch</a:t>
              </a:r>
            </a:p>
          </p:txBody>
        </p:sp>
        <p:sp>
          <p:nvSpPr>
            <p:cNvPr id="42003" name="TextBox 44"/>
            <p:cNvSpPr txBox="1">
              <a:spLocks noChangeArrowheads="1"/>
            </p:cNvSpPr>
            <p:nvPr/>
          </p:nvSpPr>
          <p:spPr bwMode="auto">
            <a:xfrm>
              <a:off x="5257800" y="2209800"/>
              <a:ext cx="1828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Vorschlag</a:t>
              </a:r>
            </a:p>
          </p:txBody>
        </p:sp>
      </p:grpSp>
      <p:sp>
        <p:nvSpPr>
          <p:cNvPr id="41998" name="TextBox 31"/>
          <p:cNvSpPr txBox="1">
            <a:spLocks noChangeArrowheads="1"/>
          </p:cNvSpPr>
          <p:nvPr/>
        </p:nvSpPr>
        <p:spPr bwMode="auto">
          <a:xfrm>
            <a:off x="685800" y="457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Mittel: L+H*</a:t>
            </a:r>
          </a:p>
        </p:txBody>
      </p:sp>
      <p:sp>
        <p:nvSpPr>
          <p:cNvPr id="41999" name="TextBox 32"/>
          <p:cNvSpPr txBox="1">
            <a:spLocks noChangeArrowheads="1"/>
          </p:cNvSpPr>
          <p:nvPr/>
        </p:nvSpPr>
        <p:spPr bwMode="auto">
          <a:xfrm>
            <a:off x="5410200" y="457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Spät: L*+H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-1984" y="0"/>
            <a:ext cx="925252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Semantik und Synchronisierung:  </a:t>
            </a:r>
            <a:r>
              <a:rPr lang="de-DE" dirty="0">
                <a:latin typeface="Calibri"/>
                <a:cs typeface="Calibri"/>
              </a:rPr>
              <a:t>Widerspruch vs. </a:t>
            </a:r>
            <a:r>
              <a:rPr lang="de-DE" dirty="0" smtClean="0">
                <a:latin typeface="Calibri"/>
                <a:cs typeface="Calibri"/>
              </a:rPr>
              <a:t>Vorschlag - englisch</a:t>
            </a:r>
            <a:endParaRPr lang="de-DE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0"/>
            <a:ext cx="59248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Phonetische Faktoren: Stabilität </a:t>
            </a:r>
            <a:r>
              <a:rPr lang="de-DE" dirty="0">
                <a:latin typeface="Calibri"/>
                <a:cs typeface="Calibri"/>
              </a:rPr>
              <a:t>von L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304800" y="381000"/>
            <a:ext cx="7924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z.B. ist für </a:t>
            </a:r>
            <a:r>
              <a:rPr lang="de-DE" dirty="0" smtClean="0">
                <a:latin typeface="Calibri" pitchFamily="-100" charset="0"/>
                <a:ea typeface="Calibri" pitchFamily="-100" charset="0"/>
                <a:cs typeface="Calibri" pitchFamily="-100" charset="0"/>
              </a:rPr>
              <a:t>Englisch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, </a:t>
            </a:r>
            <a:r>
              <a:rPr lang="de-DE" dirty="0" smtClean="0">
                <a:latin typeface="Calibri" pitchFamily="-100" charset="0"/>
                <a:ea typeface="Calibri" pitchFamily="-100" charset="0"/>
                <a:cs typeface="Calibri" pitchFamily="-100" charset="0"/>
              </a:rPr>
              <a:t>Niederländisch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, und </a:t>
            </a:r>
            <a:r>
              <a:rPr lang="de-DE" dirty="0" smtClean="0">
                <a:latin typeface="Calibri" pitchFamily="-100" charset="0"/>
                <a:ea typeface="Calibri" pitchFamily="-100" charset="0"/>
                <a:cs typeface="Calibri" pitchFamily="-100" charset="0"/>
              </a:rPr>
              <a:t>Griechisch</a:t>
            </a:r>
            <a:r>
              <a:rPr lang="de-DE" baseline="30000" dirty="0" smtClean="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 dirty="0" smtClean="0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festgestellt worden,  dass L mit dem Beginn der akzentuierten Silbe synchronisiert wird</a:t>
            </a:r>
            <a:r>
              <a:rPr lang="de-DE" baseline="300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2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1447800" y="2057400"/>
            <a:ext cx="640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(Wir und Mano riefen Mary an wegen dem Party)</a:t>
            </a: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152400" y="6027738"/>
            <a:ext cx="3048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1. Arvaniti &amp; Ladd(1995</a:t>
            </a:r>
            <a:r>
              <a:rPr lang="en-US" sz="1600" dirty="0">
                <a:latin typeface="Calibri" pitchFamily="-100" charset="0"/>
                <a:ea typeface="Calibri" pitchFamily="-100" charset="0"/>
                <a:cs typeface="Calibri" pitchFamily="-100" charset="0"/>
                <a:hlinkClick r:id="rId2"/>
              </a:rPr>
              <a:t>)</a:t>
            </a:r>
            <a:r>
              <a:rPr lang="en-US" sz="16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. arvaniti95.icphs.pdf. </a:t>
            </a:r>
            <a:endParaRPr lang="de-DE" sz="1600" dirty="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1447800" y="1676400"/>
            <a:ext cx="670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tilefo'</a:t>
            </a: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nu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same me to '</a:t>
            </a: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ma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no sti '</a:t>
            </a: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me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ri ja to parti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</a:p>
        </p:txBody>
      </p:sp>
      <p:pic>
        <p:nvPicPr>
          <p:cNvPr id="18439" name="Picture 12" descr="test.pdf"/>
          <p:cNvPicPr>
            <a:picLocks noChangeAspect="1"/>
          </p:cNvPicPr>
          <p:nvPr/>
        </p:nvPicPr>
        <p:blipFill>
          <a:blip r:embed="rId3"/>
          <a:srcRect t="16054"/>
          <a:stretch>
            <a:fillRect/>
          </a:stretch>
        </p:blipFill>
        <p:spPr bwMode="auto">
          <a:xfrm>
            <a:off x="304800" y="2514600"/>
            <a:ext cx="84328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Box 10"/>
          <p:cNvSpPr txBox="1">
            <a:spLocks noChangeArrowheads="1"/>
          </p:cNvSpPr>
          <p:nvPr/>
        </p:nvSpPr>
        <p:spPr bwMode="auto">
          <a:xfrm>
            <a:off x="3352800" y="6096000"/>
            <a:ext cx="480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2. Ladd (2004) in für eine Zusammenfassung ladd04.pdf in 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/vdata/Seminare/Prosody/lit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1143794" y="4876006"/>
            <a:ext cx="1828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201194" y="4876006"/>
            <a:ext cx="1828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4648994" y="4876006"/>
            <a:ext cx="1828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0"/>
            <a:ext cx="8352928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Phonetische Faktoren: Stabilität </a:t>
            </a:r>
            <a:r>
              <a:rPr lang="de-DE" dirty="0">
                <a:latin typeface="Calibri"/>
                <a:cs typeface="Calibri"/>
              </a:rPr>
              <a:t>von L und Wortgrenzen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457200" y="533400"/>
            <a:ext cx="784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Die L-Synchronisierung müsste zur Identifizierung der Wortgrenze beitragen können, wenn L stabil mit dem Onset der akzentuierten Silbe synchronisiert wird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.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09600" y="2362200"/>
            <a:ext cx="7772400" cy="2895600"/>
            <a:chOff x="609600" y="2362200"/>
            <a:chExt cx="7772400" cy="2895600"/>
          </a:xfrm>
        </p:grpSpPr>
        <p:sp>
          <p:nvSpPr>
            <p:cNvPr id="19462" name="TextBox 3"/>
            <p:cNvSpPr txBox="1">
              <a:spLocks noChangeArrowheads="1"/>
            </p:cNvSpPr>
            <p:nvPr/>
          </p:nvSpPr>
          <p:spPr bwMode="auto">
            <a:xfrm>
              <a:off x="1524000" y="2362200"/>
              <a:ext cx="15240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grey d</a:t>
              </a:r>
              <a:r>
                <a:rPr lang="de-DE">
                  <a:solidFill>
                    <a:srgbClr val="0000FF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ay</a:t>
              </a:r>
            </a:p>
          </p:txBody>
        </p:sp>
        <p:sp>
          <p:nvSpPr>
            <p:cNvPr id="19463" name="TextBox 4"/>
            <p:cNvSpPr txBox="1">
              <a:spLocks noChangeArrowheads="1"/>
            </p:cNvSpPr>
            <p:nvPr/>
          </p:nvSpPr>
          <p:spPr bwMode="auto">
            <a:xfrm>
              <a:off x="5181600" y="2362200"/>
              <a:ext cx="15240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grade </a:t>
              </a:r>
              <a:r>
                <a:rPr lang="de-DE">
                  <a:solidFill>
                    <a:srgbClr val="0000FF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A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1447800" y="3657600"/>
              <a:ext cx="1346200" cy="879475"/>
            </a:xfrm>
            <a:custGeom>
              <a:avLst/>
              <a:gdLst>
                <a:gd name="connsiteX0" fmla="*/ 10640 w 1346675"/>
                <a:gd name="connsiteY0" fmla="*/ 100068 h 880181"/>
                <a:gd name="connsiteX1" fmla="*/ 109606 w 1346675"/>
                <a:gd name="connsiteY1" fmla="*/ 34096 h 880181"/>
                <a:gd name="connsiteX2" fmla="*/ 167336 w 1346675"/>
                <a:gd name="connsiteY2" fmla="*/ 1110 h 880181"/>
                <a:gd name="connsiteX3" fmla="*/ 324031 w 1346675"/>
                <a:gd name="connsiteY3" fmla="*/ 9356 h 880181"/>
                <a:gd name="connsiteX4" fmla="*/ 348772 w 1346675"/>
                <a:gd name="connsiteY4" fmla="*/ 34096 h 880181"/>
                <a:gd name="connsiteX5" fmla="*/ 357020 w 1346675"/>
                <a:gd name="connsiteY5" fmla="*/ 58835 h 880181"/>
                <a:gd name="connsiteX6" fmla="*/ 373514 w 1346675"/>
                <a:gd name="connsiteY6" fmla="*/ 116561 h 880181"/>
                <a:gd name="connsiteX7" fmla="*/ 381761 w 1346675"/>
                <a:gd name="connsiteY7" fmla="*/ 166040 h 880181"/>
                <a:gd name="connsiteX8" fmla="*/ 398255 w 1346675"/>
                <a:gd name="connsiteY8" fmla="*/ 281491 h 880181"/>
                <a:gd name="connsiteX9" fmla="*/ 414749 w 1346675"/>
                <a:gd name="connsiteY9" fmla="*/ 355710 h 880181"/>
                <a:gd name="connsiteX10" fmla="*/ 431244 w 1346675"/>
                <a:gd name="connsiteY10" fmla="*/ 421682 h 880181"/>
                <a:gd name="connsiteX11" fmla="*/ 447738 w 1346675"/>
                <a:gd name="connsiteY11" fmla="*/ 520640 h 880181"/>
                <a:gd name="connsiteX12" fmla="*/ 464232 w 1346675"/>
                <a:gd name="connsiteY12" fmla="*/ 586612 h 880181"/>
                <a:gd name="connsiteX13" fmla="*/ 480726 w 1346675"/>
                <a:gd name="connsiteY13" fmla="*/ 611351 h 880181"/>
                <a:gd name="connsiteX14" fmla="*/ 505468 w 1346675"/>
                <a:gd name="connsiteY14" fmla="*/ 685570 h 880181"/>
                <a:gd name="connsiteX15" fmla="*/ 513715 w 1346675"/>
                <a:gd name="connsiteY15" fmla="*/ 710309 h 880181"/>
                <a:gd name="connsiteX16" fmla="*/ 554951 w 1346675"/>
                <a:gd name="connsiteY16" fmla="*/ 759788 h 880181"/>
                <a:gd name="connsiteX17" fmla="*/ 571445 w 1346675"/>
                <a:gd name="connsiteY17" fmla="*/ 801021 h 880181"/>
                <a:gd name="connsiteX18" fmla="*/ 629175 w 1346675"/>
                <a:gd name="connsiteY18" fmla="*/ 850500 h 880181"/>
                <a:gd name="connsiteX19" fmla="*/ 637422 w 1346675"/>
                <a:gd name="connsiteY19" fmla="*/ 875239 h 880181"/>
                <a:gd name="connsiteX20" fmla="*/ 719893 w 1346675"/>
                <a:gd name="connsiteY20" fmla="*/ 866993 h 880181"/>
                <a:gd name="connsiteX21" fmla="*/ 761129 w 1346675"/>
                <a:gd name="connsiteY21" fmla="*/ 817514 h 880181"/>
                <a:gd name="connsiteX22" fmla="*/ 785870 w 1346675"/>
                <a:gd name="connsiteY22" fmla="*/ 801021 h 880181"/>
                <a:gd name="connsiteX23" fmla="*/ 827106 w 1346675"/>
                <a:gd name="connsiteY23" fmla="*/ 726802 h 880181"/>
                <a:gd name="connsiteX24" fmla="*/ 851847 w 1346675"/>
                <a:gd name="connsiteY24" fmla="*/ 669077 h 880181"/>
                <a:gd name="connsiteX25" fmla="*/ 860094 w 1346675"/>
                <a:gd name="connsiteY25" fmla="*/ 644337 h 880181"/>
                <a:gd name="connsiteX26" fmla="*/ 884836 w 1346675"/>
                <a:gd name="connsiteY26" fmla="*/ 594858 h 880181"/>
                <a:gd name="connsiteX27" fmla="*/ 893083 w 1346675"/>
                <a:gd name="connsiteY27" fmla="*/ 553626 h 880181"/>
                <a:gd name="connsiteX28" fmla="*/ 909577 w 1346675"/>
                <a:gd name="connsiteY28" fmla="*/ 495900 h 880181"/>
                <a:gd name="connsiteX29" fmla="*/ 917824 w 1346675"/>
                <a:gd name="connsiteY29" fmla="*/ 462914 h 880181"/>
                <a:gd name="connsiteX30" fmla="*/ 934318 w 1346675"/>
                <a:gd name="connsiteY30" fmla="*/ 413435 h 880181"/>
                <a:gd name="connsiteX31" fmla="*/ 950813 w 1346675"/>
                <a:gd name="connsiteY31" fmla="*/ 339217 h 880181"/>
                <a:gd name="connsiteX32" fmla="*/ 967307 w 1346675"/>
                <a:gd name="connsiteY32" fmla="*/ 289738 h 880181"/>
                <a:gd name="connsiteX33" fmla="*/ 992048 w 1346675"/>
                <a:gd name="connsiteY33" fmla="*/ 207272 h 880181"/>
                <a:gd name="connsiteX34" fmla="*/ 1000295 w 1346675"/>
                <a:gd name="connsiteY34" fmla="*/ 182533 h 880181"/>
                <a:gd name="connsiteX35" fmla="*/ 1016790 w 1346675"/>
                <a:gd name="connsiteY35" fmla="*/ 166040 h 880181"/>
                <a:gd name="connsiteX36" fmla="*/ 1066272 w 1346675"/>
                <a:gd name="connsiteY36" fmla="*/ 108314 h 880181"/>
                <a:gd name="connsiteX37" fmla="*/ 1091014 w 1346675"/>
                <a:gd name="connsiteY37" fmla="*/ 100068 h 880181"/>
                <a:gd name="connsiteX38" fmla="*/ 1115755 w 1346675"/>
                <a:gd name="connsiteY38" fmla="*/ 75328 h 880181"/>
                <a:gd name="connsiteX39" fmla="*/ 1148744 w 1346675"/>
                <a:gd name="connsiteY39" fmla="*/ 34096 h 880181"/>
                <a:gd name="connsiteX40" fmla="*/ 1206473 w 1346675"/>
                <a:gd name="connsiteY40" fmla="*/ 42342 h 880181"/>
                <a:gd name="connsiteX41" fmla="*/ 1222968 w 1346675"/>
                <a:gd name="connsiteY41" fmla="*/ 58835 h 880181"/>
                <a:gd name="connsiteX42" fmla="*/ 1255956 w 1346675"/>
                <a:gd name="connsiteY42" fmla="*/ 67082 h 880181"/>
                <a:gd name="connsiteX43" fmla="*/ 1280698 w 1346675"/>
                <a:gd name="connsiteY43" fmla="*/ 75328 h 880181"/>
                <a:gd name="connsiteX44" fmla="*/ 1305439 w 1346675"/>
                <a:gd name="connsiteY44" fmla="*/ 91821 h 880181"/>
                <a:gd name="connsiteX45" fmla="*/ 1338427 w 1346675"/>
                <a:gd name="connsiteY45" fmla="*/ 141300 h 880181"/>
                <a:gd name="connsiteX46" fmla="*/ 1346675 w 1346675"/>
                <a:gd name="connsiteY46" fmla="*/ 141300 h 88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46675" h="880181">
                  <a:moveTo>
                    <a:pt x="10640" y="100068"/>
                  </a:moveTo>
                  <a:cubicBezTo>
                    <a:pt x="50077" y="40919"/>
                    <a:pt x="0" y="107162"/>
                    <a:pt x="109606" y="34096"/>
                  </a:cubicBezTo>
                  <a:cubicBezTo>
                    <a:pt x="144576" y="10784"/>
                    <a:pt x="125482" y="22035"/>
                    <a:pt x="167336" y="1110"/>
                  </a:cubicBezTo>
                  <a:cubicBezTo>
                    <a:pt x="219568" y="3859"/>
                    <a:pt x="272571" y="0"/>
                    <a:pt x="324031" y="9356"/>
                  </a:cubicBezTo>
                  <a:cubicBezTo>
                    <a:pt x="335506" y="11442"/>
                    <a:pt x="342302" y="24392"/>
                    <a:pt x="348772" y="34096"/>
                  </a:cubicBezTo>
                  <a:cubicBezTo>
                    <a:pt x="353594" y="41328"/>
                    <a:pt x="354522" y="50509"/>
                    <a:pt x="357020" y="58835"/>
                  </a:cubicBezTo>
                  <a:cubicBezTo>
                    <a:pt x="362771" y="78003"/>
                    <a:pt x="369014" y="97061"/>
                    <a:pt x="373514" y="116561"/>
                  </a:cubicBezTo>
                  <a:cubicBezTo>
                    <a:pt x="377274" y="132853"/>
                    <a:pt x="379281" y="149504"/>
                    <a:pt x="381761" y="166040"/>
                  </a:cubicBezTo>
                  <a:cubicBezTo>
                    <a:pt x="387528" y="204484"/>
                    <a:pt x="391864" y="243146"/>
                    <a:pt x="398255" y="281491"/>
                  </a:cubicBezTo>
                  <a:cubicBezTo>
                    <a:pt x="420943" y="417608"/>
                    <a:pt x="394450" y="274523"/>
                    <a:pt x="414749" y="355710"/>
                  </a:cubicBezTo>
                  <a:lnTo>
                    <a:pt x="431244" y="421682"/>
                  </a:lnTo>
                  <a:cubicBezTo>
                    <a:pt x="446220" y="556459"/>
                    <a:pt x="429605" y="454154"/>
                    <a:pt x="447738" y="520640"/>
                  </a:cubicBezTo>
                  <a:cubicBezTo>
                    <a:pt x="453703" y="542509"/>
                    <a:pt x="451658" y="567752"/>
                    <a:pt x="464232" y="586612"/>
                  </a:cubicBezTo>
                  <a:cubicBezTo>
                    <a:pt x="469730" y="594858"/>
                    <a:pt x="476700" y="602294"/>
                    <a:pt x="480726" y="611351"/>
                  </a:cubicBezTo>
                  <a:cubicBezTo>
                    <a:pt x="480733" y="611366"/>
                    <a:pt x="501342" y="673192"/>
                    <a:pt x="505468" y="685570"/>
                  </a:cubicBezTo>
                  <a:cubicBezTo>
                    <a:pt x="508217" y="693816"/>
                    <a:pt x="507568" y="704163"/>
                    <a:pt x="513715" y="710309"/>
                  </a:cubicBezTo>
                  <a:cubicBezTo>
                    <a:pt x="531950" y="728543"/>
                    <a:pt x="543471" y="736830"/>
                    <a:pt x="554951" y="759788"/>
                  </a:cubicBezTo>
                  <a:cubicBezTo>
                    <a:pt x="561572" y="773028"/>
                    <a:pt x="563233" y="788704"/>
                    <a:pt x="571445" y="801021"/>
                  </a:cubicBezTo>
                  <a:cubicBezTo>
                    <a:pt x="587444" y="825019"/>
                    <a:pt x="606790" y="835578"/>
                    <a:pt x="629175" y="850500"/>
                  </a:cubicBezTo>
                  <a:cubicBezTo>
                    <a:pt x="631924" y="858746"/>
                    <a:pt x="628870" y="873684"/>
                    <a:pt x="637422" y="875239"/>
                  </a:cubicBezTo>
                  <a:cubicBezTo>
                    <a:pt x="664604" y="880181"/>
                    <a:pt x="693487" y="875117"/>
                    <a:pt x="719893" y="866993"/>
                  </a:cubicBezTo>
                  <a:cubicBezTo>
                    <a:pt x="739405" y="860990"/>
                    <a:pt x="748564" y="830078"/>
                    <a:pt x="761129" y="817514"/>
                  </a:cubicBezTo>
                  <a:cubicBezTo>
                    <a:pt x="768138" y="810506"/>
                    <a:pt x="777623" y="806519"/>
                    <a:pt x="785870" y="801021"/>
                  </a:cubicBezTo>
                  <a:cubicBezTo>
                    <a:pt x="804751" y="772700"/>
                    <a:pt x="812520" y="763263"/>
                    <a:pt x="827106" y="726802"/>
                  </a:cubicBezTo>
                  <a:cubicBezTo>
                    <a:pt x="853735" y="660236"/>
                    <a:pt x="815093" y="724203"/>
                    <a:pt x="851847" y="669077"/>
                  </a:cubicBezTo>
                  <a:cubicBezTo>
                    <a:pt x="854596" y="660830"/>
                    <a:pt x="856206" y="652112"/>
                    <a:pt x="860094" y="644337"/>
                  </a:cubicBezTo>
                  <a:cubicBezTo>
                    <a:pt x="880250" y="604027"/>
                    <a:pt x="874471" y="636314"/>
                    <a:pt x="884836" y="594858"/>
                  </a:cubicBezTo>
                  <a:cubicBezTo>
                    <a:pt x="888236" y="581260"/>
                    <a:pt x="890042" y="567308"/>
                    <a:pt x="893083" y="553626"/>
                  </a:cubicBezTo>
                  <a:cubicBezTo>
                    <a:pt x="905974" y="495622"/>
                    <a:pt x="895801" y="544112"/>
                    <a:pt x="909577" y="495900"/>
                  </a:cubicBezTo>
                  <a:cubicBezTo>
                    <a:pt x="912691" y="485002"/>
                    <a:pt x="914567" y="473770"/>
                    <a:pt x="917824" y="462914"/>
                  </a:cubicBezTo>
                  <a:cubicBezTo>
                    <a:pt x="922820" y="446262"/>
                    <a:pt x="930908" y="430483"/>
                    <a:pt x="934318" y="413435"/>
                  </a:cubicBezTo>
                  <a:cubicBezTo>
                    <a:pt x="939029" y="389880"/>
                    <a:pt x="943822" y="362520"/>
                    <a:pt x="950813" y="339217"/>
                  </a:cubicBezTo>
                  <a:cubicBezTo>
                    <a:pt x="955809" y="322565"/>
                    <a:pt x="963090" y="306604"/>
                    <a:pt x="967307" y="289738"/>
                  </a:cubicBezTo>
                  <a:cubicBezTo>
                    <a:pt x="979770" y="239886"/>
                    <a:pt x="971970" y="267502"/>
                    <a:pt x="992048" y="207272"/>
                  </a:cubicBezTo>
                  <a:cubicBezTo>
                    <a:pt x="994797" y="199026"/>
                    <a:pt x="994148" y="188679"/>
                    <a:pt x="1000295" y="182533"/>
                  </a:cubicBezTo>
                  <a:cubicBezTo>
                    <a:pt x="1005793" y="177035"/>
                    <a:pt x="1011812" y="172013"/>
                    <a:pt x="1016790" y="166040"/>
                  </a:cubicBezTo>
                  <a:cubicBezTo>
                    <a:pt x="1031081" y="148893"/>
                    <a:pt x="1046618" y="121416"/>
                    <a:pt x="1066272" y="108314"/>
                  </a:cubicBezTo>
                  <a:cubicBezTo>
                    <a:pt x="1073505" y="103492"/>
                    <a:pt x="1082767" y="102817"/>
                    <a:pt x="1091014" y="100068"/>
                  </a:cubicBezTo>
                  <a:cubicBezTo>
                    <a:pt x="1099261" y="91821"/>
                    <a:pt x="1108288" y="84287"/>
                    <a:pt x="1115755" y="75328"/>
                  </a:cubicBezTo>
                  <a:cubicBezTo>
                    <a:pt x="1167760" y="12925"/>
                    <a:pt x="1100765" y="82069"/>
                    <a:pt x="1148744" y="34096"/>
                  </a:cubicBezTo>
                  <a:cubicBezTo>
                    <a:pt x="1167987" y="36845"/>
                    <a:pt x="1188032" y="36196"/>
                    <a:pt x="1206473" y="42342"/>
                  </a:cubicBezTo>
                  <a:cubicBezTo>
                    <a:pt x="1213849" y="44801"/>
                    <a:pt x="1216013" y="55358"/>
                    <a:pt x="1222968" y="58835"/>
                  </a:cubicBezTo>
                  <a:cubicBezTo>
                    <a:pt x="1233106" y="63904"/>
                    <a:pt x="1245058" y="63968"/>
                    <a:pt x="1255956" y="67082"/>
                  </a:cubicBezTo>
                  <a:cubicBezTo>
                    <a:pt x="1264315" y="69470"/>
                    <a:pt x="1272451" y="72579"/>
                    <a:pt x="1280698" y="75328"/>
                  </a:cubicBezTo>
                  <a:cubicBezTo>
                    <a:pt x="1288945" y="80826"/>
                    <a:pt x="1299941" y="83574"/>
                    <a:pt x="1305439" y="91821"/>
                  </a:cubicBezTo>
                  <a:cubicBezTo>
                    <a:pt x="1336204" y="137966"/>
                    <a:pt x="1286666" y="115422"/>
                    <a:pt x="1338427" y="141300"/>
                  </a:cubicBezTo>
                  <a:cubicBezTo>
                    <a:pt x="1340886" y="142529"/>
                    <a:pt x="1343926" y="141300"/>
                    <a:pt x="1346675" y="141300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>
              <a:off x="1696244" y="4187031"/>
              <a:ext cx="1371600" cy="1588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2078832" y="4185444"/>
              <a:ext cx="1371600" cy="1587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/>
            <p:cNvSpPr/>
            <p:nvPr/>
          </p:nvSpPr>
          <p:spPr>
            <a:xfrm>
              <a:off x="5126038" y="3576638"/>
              <a:ext cx="1346200" cy="879475"/>
            </a:xfrm>
            <a:custGeom>
              <a:avLst/>
              <a:gdLst>
                <a:gd name="connsiteX0" fmla="*/ 10640 w 1346675"/>
                <a:gd name="connsiteY0" fmla="*/ 100068 h 880181"/>
                <a:gd name="connsiteX1" fmla="*/ 109606 w 1346675"/>
                <a:gd name="connsiteY1" fmla="*/ 34096 h 880181"/>
                <a:gd name="connsiteX2" fmla="*/ 167336 w 1346675"/>
                <a:gd name="connsiteY2" fmla="*/ 1110 h 880181"/>
                <a:gd name="connsiteX3" fmla="*/ 324031 w 1346675"/>
                <a:gd name="connsiteY3" fmla="*/ 9356 h 880181"/>
                <a:gd name="connsiteX4" fmla="*/ 348772 w 1346675"/>
                <a:gd name="connsiteY4" fmla="*/ 34096 h 880181"/>
                <a:gd name="connsiteX5" fmla="*/ 357020 w 1346675"/>
                <a:gd name="connsiteY5" fmla="*/ 58835 h 880181"/>
                <a:gd name="connsiteX6" fmla="*/ 373514 w 1346675"/>
                <a:gd name="connsiteY6" fmla="*/ 116561 h 880181"/>
                <a:gd name="connsiteX7" fmla="*/ 381761 w 1346675"/>
                <a:gd name="connsiteY7" fmla="*/ 166040 h 880181"/>
                <a:gd name="connsiteX8" fmla="*/ 398255 w 1346675"/>
                <a:gd name="connsiteY8" fmla="*/ 281491 h 880181"/>
                <a:gd name="connsiteX9" fmla="*/ 414749 w 1346675"/>
                <a:gd name="connsiteY9" fmla="*/ 355710 h 880181"/>
                <a:gd name="connsiteX10" fmla="*/ 431244 w 1346675"/>
                <a:gd name="connsiteY10" fmla="*/ 421682 h 880181"/>
                <a:gd name="connsiteX11" fmla="*/ 447738 w 1346675"/>
                <a:gd name="connsiteY11" fmla="*/ 520640 h 880181"/>
                <a:gd name="connsiteX12" fmla="*/ 464232 w 1346675"/>
                <a:gd name="connsiteY12" fmla="*/ 586612 h 880181"/>
                <a:gd name="connsiteX13" fmla="*/ 480726 w 1346675"/>
                <a:gd name="connsiteY13" fmla="*/ 611351 h 880181"/>
                <a:gd name="connsiteX14" fmla="*/ 505468 w 1346675"/>
                <a:gd name="connsiteY14" fmla="*/ 685570 h 880181"/>
                <a:gd name="connsiteX15" fmla="*/ 513715 w 1346675"/>
                <a:gd name="connsiteY15" fmla="*/ 710309 h 880181"/>
                <a:gd name="connsiteX16" fmla="*/ 554951 w 1346675"/>
                <a:gd name="connsiteY16" fmla="*/ 759788 h 880181"/>
                <a:gd name="connsiteX17" fmla="*/ 571445 w 1346675"/>
                <a:gd name="connsiteY17" fmla="*/ 801021 h 880181"/>
                <a:gd name="connsiteX18" fmla="*/ 629175 w 1346675"/>
                <a:gd name="connsiteY18" fmla="*/ 850500 h 880181"/>
                <a:gd name="connsiteX19" fmla="*/ 637422 w 1346675"/>
                <a:gd name="connsiteY19" fmla="*/ 875239 h 880181"/>
                <a:gd name="connsiteX20" fmla="*/ 719893 w 1346675"/>
                <a:gd name="connsiteY20" fmla="*/ 866993 h 880181"/>
                <a:gd name="connsiteX21" fmla="*/ 761129 w 1346675"/>
                <a:gd name="connsiteY21" fmla="*/ 817514 h 880181"/>
                <a:gd name="connsiteX22" fmla="*/ 785870 w 1346675"/>
                <a:gd name="connsiteY22" fmla="*/ 801021 h 880181"/>
                <a:gd name="connsiteX23" fmla="*/ 827106 w 1346675"/>
                <a:gd name="connsiteY23" fmla="*/ 726802 h 880181"/>
                <a:gd name="connsiteX24" fmla="*/ 851847 w 1346675"/>
                <a:gd name="connsiteY24" fmla="*/ 669077 h 880181"/>
                <a:gd name="connsiteX25" fmla="*/ 860094 w 1346675"/>
                <a:gd name="connsiteY25" fmla="*/ 644337 h 880181"/>
                <a:gd name="connsiteX26" fmla="*/ 884836 w 1346675"/>
                <a:gd name="connsiteY26" fmla="*/ 594858 h 880181"/>
                <a:gd name="connsiteX27" fmla="*/ 893083 w 1346675"/>
                <a:gd name="connsiteY27" fmla="*/ 553626 h 880181"/>
                <a:gd name="connsiteX28" fmla="*/ 909577 w 1346675"/>
                <a:gd name="connsiteY28" fmla="*/ 495900 h 880181"/>
                <a:gd name="connsiteX29" fmla="*/ 917824 w 1346675"/>
                <a:gd name="connsiteY29" fmla="*/ 462914 h 880181"/>
                <a:gd name="connsiteX30" fmla="*/ 934318 w 1346675"/>
                <a:gd name="connsiteY30" fmla="*/ 413435 h 880181"/>
                <a:gd name="connsiteX31" fmla="*/ 950813 w 1346675"/>
                <a:gd name="connsiteY31" fmla="*/ 339217 h 880181"/>
                <a:gd name="connsiteX32" fmla="*/ 967307 w 1346675"/>
                <a:gd name="connsiteY32" fmla="*/ 289738 h 880181"/>
                <a:gd name="connsiteX33" fmla="*/ 992048 w 1346675"/>
                <a:gd name="connsiteY33" fmla="*/ 207272 h 880181"/>
                <a:gd name="connsiteX34" fmla="*/ 1000295 w 1346675"/>
                <a:gd name="connsiteY34" fmla="*/ 182533 h 880181"/>
                <a:gd name="connsiteX35" fmla="*/ 1016790 w 1346675"/>
                <a:gd name="connsiteY35" fmla="*/ 166040 h 880181"/>
                <a:gd name="connsiteX36" fmla="*/ 1066272 w 1346675"/>
                <a:gd name="connsiteY36" fmla="*/ 108314 h 880181"/>
                <a:gd name="connsiteX37" fmla="*/ 1091014 w 1346675"/>
                <a:gd name="connsiteY37" fmla="*/ 100068 h 880181"/>
                <a:gd name="connsiteX38" fmla="*/ 1115755 w 1346675"/>
                <a:gd name="connsiteY38" fmla="*/ 75328 h 880181"/>
                <a:gd name="connsiteX39" fmla="*/ 1148744 w 1346675"/>
                <a:gd name="connsiteY39" fmla="*/ 34096 h 880181"/>
                <a:gd name="connsiteX40" fmla="*/ 1206473 w 1346675"/>
                <a:gd name="connsiteY40" fmla="*/ 42342 h 880181"/>
                <a:gd name="connsiteX41" fmla="*/ 1222968 w 1346675"/>
                <a:gd name="connsiteY41" fmla="*/ 58835 h 880181"/>
                <a:gd name="connsiteX42" fmla="*/ 1255956 w 1346675"/>
                <a:gd name="connsiteY42" fmla="*/ 67082 h 880181"/>
                <a:gd name="connsiteX43" fmla="*/ 1280698 w 1346675"/>
                <a:gd name="connsiteY43" fmla="*/ 75328 h 880181"/>
                <a:gd name="connsiteX44" fmla="*/ 1305439 w 1346675"/>
                <a:gd name="connsiteY44" fmla="*/ 91821 h 880181"/>
                <a:gd name="connsiteX45" fmla="*/ 1338427 w 1346675"/>
                <a:gd name="connsiteY45" fmla="*/ 141300 h 880181"/>
                <a:gd name="connsiteX46" fmla="*/ 1346675 w 1346675"/>
                <a:gd name="connsiteY46" fmla="*/ 141300 h 88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46675" h="880181">
                  <a:moveTo>
                    <a:pt x="10640" y="100068"/>
                  </a:moveTo>
                  <a:cubicBezTo>
                    <a:pt x="50077" y="40919"/>
                    <a:pt x="0" y="107162"/>
                    <a:pt x="109606" y="34096"/>
                  </a:cubicBezTo>
                  <a:cubicBezTo>
                    <a:pt x="144576" y="10784"/>
                    <a:pt x="125482" y="22035"/>
                    <a:pt x="167336" y="1110"/>
                  </a:cubicBezTo>
                  <a:cubicBezTo>
                    <a:pt x="219568" y="3859"/>
                    <a:pt x="272571" y="0"/>
                    <a:pt x="324031" y="9356"/>
                  </a:cubicBezTo>
                  <a:cubicBezTo>
                    <a:pt x="335506" y="11442"/>
                    <a:pt x="342302" y="24392"/>
                    <a:pt x="348772" y="34096"/>
                  </a:cubicBezTo>
                  <a:cubicBezTo>
                    <a:pt x="353594" y="41328"/>
                    <a:pt x="354522" y="50509"/>
                    <a:pt x="357020" y="58835"/>
                  </a:cubicBezTo>
                  <a:cubicBezTo>
                    <a:pt x="362771" y="78003"/>
                    <a:pt x="369014" y="97061"/>
                    <a:pt x="373514" y="116561"/>
                  </a:cubicBezTo>
                  <a:cubicBezTo>
                    <a:pt x="377274" y="132853"/>
                    <a:pt x="379281" y="149504"/>
                    <a:pt x="381761" y="166040"/>
                  </a:cubicBezTo>
                  <a:cubicBezTo>
                    <a:pt x="387528" y="204484"/>
                    <a:pt x="391864" y="243146"/>
                    <a:pt x="398255" y="281491"/>
                  </a:cubicBezTo>
                  <a:cubicBezTo>
                    <a:pt x="420943" y="417608"/>
                    <a:pt x="394450" y="274523"/>
                    <a:pt x="414749" y="355710"/>
                  </a:cubicBezTo>
                  <a:lnTo>
                    <a:pt x="431244" y="421682"/>
                  </a:lnTo>
                  <a:cubicBezTo>
                    <a:pt x="446220" y="556459"/>
                    <a:pt x="429605" y="454154"/>
                    <a:pt x="447738" y="520640"/>
                  </a:cubicBezTo>
                  <a:cubicBezTo>
                    <a:pt x="453703" y="542509"/>
                    <a:pt x="451658" y="567752"/>
                    <a:pt x="464232" y="586612"/>
                  </a:cubicBezTo>
                  <a:cubicBezTo>
                    <a:pt x="469730" y="594858"/>
                    <a:pt x="476700" y="602294"/>
                    <a:pt x="480726" y="611351"/>
                  </a:cubicBezTo>
                  <a:cubicBezTo>
                    <a:pt x="480733" y="611366"/>
                    <a:pt x="501342" y="673192"/>
                    <a:pt x="505468" y="685570"/>
                  </a:cubicBezTo>
                  <a:cubicBezTo>
                    <a:pt x="508217" y="693816"/>
                    <a:pt x="507568" y="704163"/>
                    <a:pt x="513715" y="710309"/>
                  </a:cubicBezTo>
                  <a:cubicBezTo>
                    <a:pt x="531950" y="728543"/>
                    <a:pt x="543471" y="736830"/>
                    <a:pt x="554951" y="759788"/>
                  </a:cubicBezTo>
                  <a:cubicBezTo>
                    <a:pt x="561572" y="773028"/>
                    <a:pt x="563233" y="788704"/>
                    <a:pt x="571445" y="801021"/>
                  </a:cubicBezTo>
                  <a:cubicBezTo>
                    <a:pt x="587444" y="825019"/>
                    <a:pt x="606790" y="835578"/>
                    <a:pt x="629175" y="850500"/>
                  </a:cubicBezTo>
                  <a:cubicBezTo>
                    <a:pt x="631924" y="858746"/>
                    <a:pt x="628870" y="873684"/>
                    <a:pt x="637422" y="875239"/>
                  </a:cubicBezTo>
                  <a:cubicBezTo>
                    <a:pt x="664604" y="880181"/>
                    <a:pt x="693487" y="875117"/>
                    <a:pt x="719893" y="866993"/>
                  </a:cubicBezTo>
                  <a:cubicBezTo>
                    <a:pt x="739405" y="860990"/>
                    <a:pt x="748564" y="830078"/>
                    <a:pt x="761129" y="817514"/>
                  </a:cubicBezTo>
                  <a:cubicBezTo>
                    <a:pt x="768138" y="810506"/>
                    <a:pt x="777623" y="806519"/>
                    <a:pt x="785870" y="801021"/>
                  </a:cubicBezTo>
                  <a:cubicBezTo>
                    <a:pt x="804751" y="772700"/>
                    <a:pt x="812520" y="763263"/>
                    <a:pt x="827106" y="726802"/>
                  </a:cubicBezTo>
                  <a:cubicBezTo>
                    <a:pt x="853735" y="660236"/>
                    <a:pt x="815093" y="724203"/>
                    <a:pt x="851847" y="669077"/>
                  </a:cubicBezTo>
                  <a:cubicBezTo>
                    <a:pt x="854596" y="660830"/>
                    <a:pt x="856206" y="652112"/>
                    <a:pt x="860094" y="644337"/>
                  </a:cubicBezTo>
                  <a:cubicBezTo>
                    <a:pt x="880250" y="604027"/>
                    <a:pt x="874471" y="636314"/>
                    <a:pt x="884836" y="594858"/>
                  </a:cubicBezTo>
                  <a:cubicBezTo>
                    <a:pt x="888236" y="581260"/>
                    <a:pt x="890042" y="567308"/>
                    <a:pt x="893083" y="553626"/>
                  </a:cubicBezTo>
                  <a:cubicBezTo>
                    <a:pt x="905974" y="495622"/>
                    <a:pt x="895801" y="544112"/>
                    <a:pt x="909577" y="495900"/>
                  </a:cubicBezTo>
                  <a:cubicBezTo>
                    <a:pt x="912691" y="485002"/>
                    <a:pt x="914567" y="473770"/>
                    <a:pt x="917824" y="462914"/>
                  </a:cubicBezTo>
                  <a:cubicBezTo>
                    <a:pt x="922820" y="446262"/>
                    <a:pt x="930908" y="430483"/>
                    <a:pt x="934318" y="413435"/>
                  </a:cubicBezTo>
                  <a:cubicBezTo>
                    <a:pt x="939029" y="389880"/>
                    <a:pt x="943822" y="362520"/>
                    <a:pt x="950813" y="339217"/>
                  </a:cubicBezTo>
                  <a:cubicBezTo>
                    <a:pt x="955809" y="322565"/>
                    <a:pt x="963090" y="306604"/>
                    <a:pt x="967307" y="289738"/>
                  </a:cubicBezTo>
                  <a:cubicBezTo>
                    <a:pt x="979770" y="239886"/>
                    <a:pt x="971970" y="267502"/>
                    <a:pt x="992048" y="207272"/>
                  </a:cubicBezTo>
                  <a:cubicBezTo>
                    <a:pt x="994797" y="199026"/>
                    <a:pt x="994148" y="188679"/>
                    <a:pt x="1000295" y="182533"/>
                  </a:cubicBezTo>
                  <a:cubicBezTo>
                    <a:pt x="1005793" y="177035"/>
                    <a:pt x="1011812" y="172013"/>
                    <a:pt x="1016790" y="166040"/>
                  </a:cubicBezTo>
                  <a:cubicBezTo>
                    <a:pt x="1031081" y="148893"/>
                    <a:pt x="1046618" y="121416"/>
                    <a:pt x="1066272" y="108314"/>
                  </a:cubicBezTo>
                  <a:cubicBezTo>
                    <a:pt x="1073505" y="103492"/>
                    <a:pt x="1082767" y="102817"/>
                    <a:pt x="1091014" y="100068"/>
                  </a:cubicBezTo>
                  <a:cubicBezTo>
                    <a:pt x="1099261" y="91821"/>
                    <a:pt x="1108288" y="84287"/>
                    <a:pt x="1115755" y="75328"/>
                  </a:cubicBezTo>
                  <a:cubicBezTo>
                    <a:pt x="1167760" y="12925"/>
                    <a:pt x="1100765" y="82069"/>
                    <a:pt x="1148744" y="34096"/>
                  </a:cubicBezTo>
                  <a:cubicBezTo>
                    <a:pt x="1167987" y="36845"/>
                    <a:pt x="1188032" y="36196"/>
                    <a:pt x="1206473" y="42342"/>
                  </a:cubicBezTo>
                  <a:cubicBezTo>
                    <a:pt x="1213849" y="44801"/>
                    <a:pt x="1216013" y="55358"/>
                    <a:pt x="1222968" y="58835"/>
                  </a:cubicBezTo>
                  <a:cubicBezTo>
                    <a:pt x="1233106" y="63904"/>
                    <a:pt x="1245058" y="63968"/>
                    <a:pt x="1255956" y="67082"/>
                  </a:cubicBezTo>
                  <a:cubicBezTo>
                    <a:pt x="1264315" y="69470"/>
                    <a:pt x="1272451" y="72579"/>
                    <a:pt x="1280698" y="75328"/>
                  </a:cubicBezTo>
                  <a:cubicBezTo>
                    <a:pt x="1288945" y="80826"/>
                    <a:pt x="1299941" y="83574"/>
                    <a:pt x="1305439" y="91821"/>
                  </a:cubicBezTo>
                  <a:cubicBezTo>
                    <a:pt x="1336204" y="137966"/>
                    <a:pt x="1286666" y="115422"/>
                    <a:pt x="1338427" y="141300"/>
                  </a:cubicBezTo>
                  <a:cubicBezTo>
                    <a:pt x="1340886" y="142529"/>
                    <a:pt x="1343926" y="141300"/>
                    <a:pt x="1346675" y="141300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5400000">
              <a:off x="5106194" y="4114006"/>
              <a:ext cx="1371600" cy="1588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5563394" y="4114006"/>
              <a:ext cx="1371600" cy="1588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70" name="TextBox 16"/>
            <p:cNvSpPr txBox="1">
              <a:spLocks noChangeArrowheads="1"/>
            </p:cNvSpPr>
            <p:nvPr/>
          </p:nvSpPr>
          <p:spPr bwMode="auto">
            <a:xfrm>
              <a:off x="2362200" y="3200400"/>
              <a:ext cx="457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e</a:t>
              </a:r>
              <a:r>
                <a:rPr lang="de-DE">
                  <a:latin typeface="Times New Roman" pitchFamily="-100" charset="0"/>
                  <a:ea typeface="Times New Roman" pitchFamily="-100" charset="0"/>
                  <a:cs typeface="Times New Roman" pitchFamily="-100" charset="0"/>
                </a:rPr>
                <a:t>ɪ</a:t>
              </a:r>
            </a:p>
          </p:txBody>
        </p:sp>
        <p:sp>
          <p:nvSpPr>
            <p:cNvPr id="19471" name="TextBox 17"/>
            <p:cNvSpPr txBox="1">
              <a:spLocks noChangeArrowheads="1"/>
            </p:cNvSpPr>
            <p:nvPr/>
          </p:nvSpPr>
          <p:spPr bwMode="auto">
            <a:xfrm>
              <a:off x="1981200" y="449580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L</a:t>
              </a:r>
            </a:p>
          </p:txBody>
        </p:sp>
        <p:sp>
          <p:nvSpPr>
            <p:cNvPr id="19472" name="TextBox 18"/>
            <p:cNvSpPr txBox="1">
              <a:spLocks noChangeArrowheads="1"/>
            </p:cNvSpPr>
            <p:nvPr/>
          </p:nvSpPr>
          <p:spPr bwMode="auto">
            <a:xfrm>
              <a:off x="5791200" y="3276600"/>
              <a:ext cx="457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e</a:t>
              </a:r>
              <a:r>
                <a:rPr lang="de-DE">
                  <a:latin typeface="Times New Roman" pitchFamily="-100" charset="0"/>
                  <a:ea typeface="Times New Roman" pitchFamily="-100" charset="0"/>
                  <a:cs typeface="Times New Roman" pitchFamily="-100" charset="0"/>
                </a:rPr>
                <a:t>ɪ</a:t>
              </a:r>
            </a:p>
          </p:txBody>
        </p:sp>
        <p:sp>
          <p:nvSpPr>
            <p:cNvPr id="19473" name="TextBox 19"/>
            <p:cNvSpPr txBox="1">
              <a:spLocks noChangeArrowheads="1"/>
            </p:cNvSpPr>
            <p:nvPr/>
          </p:nvSpPr>
          <p:spPr bwMode="auto">
            <a:xfrm>
              <a:off x="5638800" y="480060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L</a:t>
              </a:r>
            </a:p>
          </p:txBody>
        </p:sp>
        <p:sp>
          <p:nvSpPr>
            <p:cNvPr id="19474" name="TextBox 20"/>
            <p:cNvSpPr txBox="1">
              <a:spLocks noChangeArrowheads="1"/>
            </p:cNvSpPr>
            <p:nvPr/>
          </p:nvSpPr>
          <p:spPr bwMode="auto">
            <a:xfrm>
              <a:off x="609600" y="2819400"/>
              <a:ext cx="3352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L mit /d/ synchronisiert</a:t>
              </a:r>
            </a:p>
          </p:txBody>
        </p:sp>
        <p:sp>
          <p:nvSpPr>
            <p:cNvPr id="19475" name="TextBox 21"/>
            <p:cNvSpPr txBox="1">
              <a:spLocks noChangeArrowheads="1"/>
            </p:cNvSpPr>
            <p:nvPr/>
          </p:nvSpPr>
          <p:spPr bwMode="auto">
            <a:xfrm>
              <a:off x="4419600" y="2743200"/>
              <a:ext cx="3962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L mit /e</a:t>
              </a:r>
              <a:r>
                <a:rPr lang="de-DE">
                  <a:latin typeface="Times New Roman" pitchFamily="-100" charset="0"/>
                  <a:ea typeface="Times New Roman" pitchFamily="-100" charset="0"/>
                  <a:cs typeface="Times New Roman" pitchFamily="-100" charset="0"/>
                </a:rPr>
                <a:t>ɪ</a:t>
              </a:r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/</a:t>
              </a:r>
              <a:r>
                <a:rPr lang="de-DE">
                  <a:latin typeface="Times New Roman" pitchFamily="-100" charset="0"/>
                  <a:ea typeface="Times New Roman" pitchFamily="-100" charset="0"/>
                  <a:cs typeface="Times New Roman" pitchFamily="-100" charset="0"/>
                </a:rPr>
                <a:t> </a:t>
              </a:r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synchronisiert</a:t>
              </a:r>
            </a:p>
          </p:txBody>
        </p:sp>
      </p:grpSp>
      <p:sp>
        <p:nvSpPr>
          <p:cNvPr id="19461" name="TextBox 23"/>
          <p:cNvSpPr txBox="1">
            <a:spLocks noChangeArrowheads="1"/>
          </p:cNvSpPr>
          <p:nvPr/>
        </p:nvSpPr>
        <p:spPr bwMode="auto">
          <a:xfrm>
            <a:off x="152400" y="6172200"/>
            <a:ext cx="838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Das paar </a:t>
            </a:r>
            <a:r>
              <a:rPr lang="en-US" sz="1600" i="1">
                <a:latin typeface="Calibri" pitchFamily="-100" charset="0"/>
                <a:ea typeface="Calibri" pitchFamily="-100" charset="0"/>
                <a:cs typeface="Calibri" pitchFamily="-100" charset="0"/>
              </a:rPr>
              <a:t>grey day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/</a:t>
            </a:r>
            <a:r>
              <a:rPr lang="en-US" sz="1600" i="1">
                <a:latin typeface="Calibri" pitchFamily="-100" charset="0"/>
                <a:ea typeface="Calibri" pitchFamily="-100" charset="0"/>
                <a:cs typeface="Calibri" pitchFamily="-100" charset="0"/>
              </a:rPr>
              <a:t>grade A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 wurde zum ersten Mal in Lehiste, I. (1960). An acoustic-phonetic study of internal open juncture. </a:t>
            </a:r>
            <a:r>
              <a:rPr lang="en-US" sz="1600" i="1">
                <a:latin typeface="Calibri" pitchFamily="-100" charset="0"/>
                <a:ea typeface="Calibri" pitchFamily="-100" charset="0"/>
                <a:cs typeface="Calibri" pitchFamily="-100" charset="0"/>
              </a:rPr>
              <a:t>Phonetica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, 5 (Suppl.) analysiert</a:t>
            </a:r>
            <a:endParaRPr lang="de-DE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"/>
            <a:ext cx="78488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Phonetische Faktoren: Stabilität </a:t>
            </a:r>
            <a:r>
              <a:rPr lang="de-DE" dirty="0">
                <a:latin typeface="Calibri"/>
                <a:cs typeface="Calibri"/>
              </a:rPr>
              <a:t>von L und Wortgrenzen</a:t>
            </a: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2362200" y="190500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n   o   m   ə   n   ɛ   l   s   n 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2743200" y="22860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4267200" y="22860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3505200" y="34290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2933700" y="2705100"/>
            <a:ext cx="7620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3657600" y="2667000"/>
            <a:ext cx="7620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2971800" y="2667000"/>
            <a:ext cx="1371600" cy="1223963"/>
            <a:chOff x="2819400" y="2667000"/>
            <a:chExt cx="1371600" cy="1223665"/>
          </a:xfrm>
        </p:grpSpPr>
        <p:sp>
          <p:nvSpPr>
            <p:cNvPr id="20503" name="TextBox 10"/>
            <p:cNvSpPr txBox="1">
              <a:spLocks noChangeArrowheads="1"/>
            </p:cNvSpPr>
            <p:nvPr/>
          </p:nvSpPr>
          <p:spPr bwMode="auto">
            <a:xfrm>
              <a:off x="3657600" y="3429000"/>
              <a:ext cx="381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L</a:t>
              </a:r>
            </a:p>
          </p:txBody>
        </p:sp>
        <p:grpSp>
          <p:nvGrpSpPr>
            <p:cNvPr id="20504" name="Group 31"/>
            <p:cNvGrpSpPr>
              <a:grpSpLocks/>
            </p:cNvGrpSpPr>
            <p:nvPr/>
          </p:nvGrpSpPr>
          <p:grpSpPr bwMode="auto">
            <a:xfrm>
              <a:off x="2819400" y="2667000"/>
              <a:ext cx="1371600" cy="762000"/>
              <a:chOff x="2819400" y="2667000"/>
              <a:chExt cx="1371600" cy="76200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2819400" y="2667000"/>
                <a:ext cx="914400" cy="76181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 flipH="1" flipV="1">
                <a:off x="3619584" y="2857398"/>
                <a:ext cx="685633" cy="4572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2971800" y="2667000"/>
            <a:ext cx="1524000" cy="1223963"/>
            <a:chOff x="2819400" y="2667000"/>
            <a:chExt cx="1524000" cy="1223665"/>
          </a:xfrm>
        </p:grpSpPr>
        <p:sp>
          <p:nvSpPr>
            <p:cNvPr id="20499" name="TextBox 21"/>
            <p:cNvSpPr txBox="1">
              <a:spLocks noChangeArrowheads="1"/>
            </p:cNvSpPr>
            <p:nvPr/>
          </p:nvSpPr>
          <p:spPr bwMode="auto">
            <a:xfrm>
              <a:off x="3962400" y="3429000"/>
              <a:ext cx="381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L</a:t>
              </a:r>
            </a:p>
          </p:txBody>
        </p:sp>
        <p:grpSp>
          <p:nvGrpSpPr>
            <p:cNvPr id="20500" name="Group 32"/>
            <p:cNvGrpSpPr>
              <a:grpSpLocks/>
            </p:cNvGrpSpPr>
            <p:nvPr/>
          </p:nvGrpSpPr>
          <p:grpSpPr bwMode="auto">
            <a:xfrm>
              <a:off x="2819400" y="2667000"/>
              <a:ext cx="1447800" cy="762000"/>
              <a:chOff x="2819400" y="2667000"/>
              <a:chExt cx="1447800" cy="76200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2819400" y="2667000"/>
                <a:ext cx="1219200" cy="76181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3771993" y="2933607"/>
                <a:ext cx="761814" cy="2286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491" name="TextBox 35"/>
          <p:cNvSpPr txBox="1">
            <a:spLocks noChangeArrowheads="1"/>
          </p:cNvSpPr>
          <p:nvPr/>
        </p:nvSpPr>
        <p:spPr bwMode="auto">
          <a:xfrm>
            <a:off x="457200" y="457200"/>
            <a:ext cx="838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Ladd &amp; Schepman (2003)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. Resynthese und Perzeptionstest. </a:t>
            </a:r>
          </a:p>
        </p:txBody>
      </p:sp>
      <p:sp>
        <p:nvSpPr>
          <p:cNvPr id="20492" name="TextBox 36"/>
          <p:cNvSpPr txBox="1">
            <a:spLocks noChangeArrowheads="1"/>
          </p:cNvSpPr>
          <p:nvPr/>
        </p:nvSpPr>
        <p:spPr bwMode="auto">
          <a:xfrm>
            <a:off x="1219200" y="3962400"/>
            <a:ext cx="6477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Hörer nahmen an einem 'Forced-choice' Test teil: </a:t>
            </a:r>
            <a:r>
              <a:rPr lang="de-DE" i="1">
                <a:latin typeface="Calibri" pitchFamily="-100" charset="0"/>
                <a:ea typeface="Calibri" pitchFamily="-100" charset="0"/>
                <a:cs typeface="Calibri" pitchFamily="-100" charset="0"/>
              </a:rPr>
              <a:t>Norman Elsen 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oder </a:t>
            </a:r>
            <a:r>
              <a:rPr lang="de-DE" i="1">
                <a:latin typeface="Calibri" pitchFamily="-100" charset="0"/>
                <a:ea typeface="Calibri" pitchFamily="-100" charset="0"/>
                <a:cs typeface="Calibri" pitchFamily="-100" charset="0"/>
              </a:rPr>
              <a:t>Norma Nelsen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?</a:t>
            </a:r>
          </a:p>
        </p:txBody>
      </p:sp>
      <p:sp>
        <p:nvSpPr>
          <p:cNvPr id="20493" name="TextBox 37"/>
          <p:cNvSpPr txBox="1">
            <a:spLocks noChangeArrowheads="1"/>
          </p:cNvSpPr>
          <p:nvPr/>
        </p:nvSpPr>
        <p:spPr bwMode="auto">
          <a:xfrm>
            <a:off x="1219200" y="4953000"/>
            <a:ext cx="5410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Je später L, umso wahrscheinlicher wurde </a:t>
            </a:r>
            <a:r>
              <a:rPr lang="de-DE" i="1">
                <a:latin typeface="Calibri" pitchFamily="-100" charset="0"/>
                <a:ea typeface="Calibri" pitchFamily="-100" charset="0"/>
                <a:cs typeface="Calibri" pitchFamily="-100" charset="0"/>
              </a:rPr>
              <a:t>Norman Elsen 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wahrgenommen wurde.</a:t>
            </a:r>
          </a:p>
        </p:txBody>
      </p:sp>
      <p:sp>
        <p:nvSpPr>
          <p:cNvPr id="20494" name="TextBox 38"/>
          <p:cNvSpPr txBox="1">
            <a:spLocks noChangeArrowheads="1"/>
          </p:cNvSpPr>
          <p:nvPr/>
        </p:nvSpPr>
        <p:spPr bwMode="auto">
          <a:xfrm>
            <a:off x="304800" y="6400800"/>
            <a:ext cx="8610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1. Ladd &amp; Schepman (2003), </a:t>
            </a:r>
            <a:r>
              <a:rPr lang="de-DE" sz="1600" i="1">
                <a:latin typeface="Calibri" pitchFamily="-100" charset="0"/>
                <a:ea typeface="Calibri" pitchFamily="-100" charset="0"/>
                <a:cs typeface="Calibri" pitchFamily="-100" charset="0"/>
              </a:rPr>
              <a:t>J. Phonetics</a:t>
            </a:r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. ladd03.jop.pdf in 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/vdata/Seminare/Prosody/lit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20495" name="TextBox 22"/>
          <p:cNvSpPr txBox="1">
            <a:spLocks noChangeArrowheads="1"/>
          </p:cNvSpPr>
          <p:nvPr/>
        </p:nvSpPr>
        <p:spPr bwMode="auto">
          <a:xfrm>
            <a:off x="1143000" y="1066800"/>
            <a:ext cx="6248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 wurde synthetisch zwischen zwei Gipfeln zeitlich verschoben</a:t>
            </a:r>
          </a:p>
        </p:txBody>
      </p:sp>
      <p:sp>
        <p:nvSpPr>
          <p:cNvPr id="25" name="Oval 24"/>
          <p:cNvSpPr/>
          <p:nvPr/>
        </p:nvSpPr>
        <p:spPr>
          <a:xfrm>
            <a:off x="838200" y="12192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" name="Oval 25"/>
          <p:cNvSpPr/>
          <p:nvPr/>
        </p:nvSpPr>
        <p:spPr>
          <a:xfrm>
            <a:off x="838200" y="4114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" name="Oval 26"/>
          <p:cNvSpPr/>
          <p:nvPr/>
        </p:nvSpPr>
        <p:spPr>
          <a:xfrm>
            <a:off x="838200" y="5105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0"/>
            <a:ext cx="585286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Phonetische Faktoren: Variabilität </a:t>
            </a:r>
            <a:r>
              <a:rPr lang="de-DE" dirty="0">
                <a:latin typeface="Calibri"/>
                <a:cs typeface="Calibri"/>
              </a:rPr>
              <a:t>von H</a:t>
            </a: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228600" y="533400"/>
            <a:ext cx="822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Steele (1986)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beobachtete, dass der Gipfel früher in phrasenfinaler vs. phrasenmedialer Position synchronisiert wird.</a:t>
            </a:r>
          </a:p>
        </p:txBody>
      </p:sp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2590800" y="1828800"/>
            <a:ext cx="3122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alibri" pitchFamily="-100" charset="0"/>
                <a:ea typeface="Calibri" pitchFamily="-100" charset="0"/>
                <a:cs typeface="Calibri" pitchFamily="-100" charset="0"/>
              </a:rPr>
              <a:t>Did John write to Sue?</a:t>
            </a:r>
          </a:p>
        </p:txBody>
      </p:sp>
      <p:sp>
        <p:nvSpPr>
          <p:cNvPr id="21509" name="Text Box 9"/>
          <p:cNvSpPr txBox="1">
            <a:spLocks noChangeArrowheads="1"/>
          </p:cNvSpPr>
          <p:nvPr/>
        </p:nvSpPr>
        <p:spPr bwMode="auto">
          <a:xfrm>
            <a:off x="228600" y="25908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alibri" pitchFamily="-100" charset="0"/>
                <a:ea typeface="Calibri" pitchFamily="-100" charset="0"/>
                <a:cs typeface="Calibri" pitchFamily="-100" charset="0"/>
              </a:rPr>
              <a:t>No he wrote to N</a:t>
            </a:r>
            <a:r>
              <a:rPr lang="en-GB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  <a:r>
              <a:rPr lang="en-GB">
                <a:latin typeface="Calibri" pitchFamily="-100" charset="0"/>
                <a:ea typeface="Calibri" pitchFamily="-100" charset="0"/>
                <a:cs typeface="Calibri" pitchFamily="-100" charset="0"/>
              </a:rPr>
              <a:t>N</a:t>
            </a:r>
          </a:p>
        </p:txBody>
      </p:sp>
      <p:sp>
        <p:nvSpPr>
          <p:cNvPr id="21510" name="Text Box 28"/>
          <p:cNvSpPr txBox="1">
            <a:spLocks noChangeArrowheads="1"/>
          </p:cNvSpPr>
          <p:nvPr/>
        </p:nvSpPr>
        <p:spPr bwMode="auto">
          <a:xfrm>
            <a:off x="914400" y="2286000"/>
            <a:ext cx="1738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Phrasenfinal</a:t>
            </a:r>
          </a:p>
        </p:txBody>
      </p:sp>
      <p:sp>
        <p:nvSpPr>
          <p:cNvPr id="21511" name="Text Box 28"/>
          <p:cNvSpPr txBox="1">
            <a:spLocks noChangeArrowheads="1"/>
          </p:cNvSpPr>
          <p:nvPr/>
        </p:nvSpPr>
        <p:spPr bwMode="auto">
          <a:xfrm>
            <a:off x="5257800" y="2286000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Phrasenmedial</a:t>
            </a: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3962400" y="25908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alibri" pitchFamily="-100" charset="0"/>
                <a:ea typeface="Calibri" pitchFamily="-100" charset="0"/>
                <a:cs typeface="Calibri" pitchFamily="-100" charset="0"/>
              </a:rPr>
              <a:t>No he wrote to N</a:t>
            </a:r>
            <a:r>
              <a:rPr lang="en-GB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  <a:r>
              <a:rPr lang="en-GB">
                <a:latin typeface="Calibri" pitchFamily="-100" charset="0"/>
                <a:ea typeface="Calibri" pitchFamily="-100" charset="0"/>
                <a:cs typeface="Calibri" pitchFamily="-100" charset="0"/>
              </a:rPr>
              <a:t>NA Moore Lane</a:t>
            </a:r>
          </a:p>
        </p:txBody>
      </p:sp>
      <p:sp>
        <p:nvSpPr>
          <p:cNvPr id="21513" name="TextBox 8"/>
          <p:cNvSpPr txBox="1">
            <a:spLocks noChangeArrowheads="1"/>
          </p:cNvSpPr>
          <p:nvPr/>
        </p:nvSpPr>
        <p:spPr bwMode="auto">
          <a:xfrm>
            <a:off x="1676400" y="4267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800101" y="4151312"/>
            <a:ext cx="1143000" cy="3175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867694" y="4152106"/>
            <a:ext cx="11430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068094" y="3999706"/>
            <a:ext cx="11430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677694" y="3999706"/>
            <a:ext cx="11430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914400" y="3657600"/>
            <a:ext cx="1500188" cy="896938"/>
          </a:xfrm>
          <a:custGeom>
            <a:avLst/>
            <a:gdLst>
              <a:gd name="connsiteX0" fmla="*/ 0 w 1500204"/>
              <a:gd name="connsiteY0" fmla="*/ 402558 h 896905"/>
              <a:gd name="connsiteX1" fmla="*/ 25571 w 1500204"/>
              <a:gd name="connsiteY1" fmla="*/ 351418 h 896905"/>
              <a:gd name="connsiteX2" fmla="*/ 51143 w 1500204"/>
              <a:gd name="connsiteY2" fmla="*/ 334372 h 896905"/>
              <a:gd name="connsiteX3" fmla="*/ 68191 w 1500204"/>
              <a:gd name="connsiteY3" fmla="*/ 308802 h 896905"/>
              <a:gd name="connsiteX4" fmla="*/ 85239 w 1500204"/>
              <a:gd name="connsiteY4" fmla="*/ 274709 h 896905"/>
              <a:gd name="connsiteX5" fmla="*/ 110810 w 1500204"/>
              <a:gd name="connsiteY5" fmla="*/ 257663 h 896905"/>
              <a:gd name="connsiteX6" fmla="*/ 119334 w 1500204"/>
              <a:gd name="connsiteY6" fmla="*/ 232093 h 896905"/>
              <a:gd name="connsiteX7" fmla="*/ 161954 w 1500204"/>
              <a:gd name="connsiteY7" fmla="*/ 189477 h 896905"/>
              <a:gd name="connsiteX8" fmla="*/ 179001 w 1500204"/>
              <a:gd name="connsiteY8" fmla="*/ 155384 h 896905"/>
              <a:gd name="connsiteX9" fmla="*/ 255716 w 1500204"/>
              <a:gd name="connsiteY9" fmla="*/ 70152 h 896905"/>
              <a:gd name="connsiteX10" fmla="*/ 272764 w 1500204"/>
              <a:gd name="connsiteY10" fmla="*/ 53105 h 896905"/>
              <a:gd name="connsiteX11" fmla="*/ 298336 w 1500204"/>
              <a:gd name="connsiteY11" fmla="*/ 27536 h 896905"/>
              <a:gd name="connsiteX12" fmla="*/ 315384 w 1500204"/>
              <a:gd name="connsiteY12" fmla="*/ 10489 h 896905"/>
              <a:gd name="connsiteX13" fmla="*/ 383575 w 1500204"/>
              <a:gd name="connsiteY13" fmla="*/ 1966 h 896905"/>
              <a:gd name="connsiteX14" fmla="*/ 613720 w 1500204"/>
              <a:gd name="connsiteY14" fmla="*/ 10489 h 896905"/>
              <a:gd name="connsiteX15" fmla="*/ 630767 w 1500204"/>
              <a:gd name="connsiteY15" fmla="*/ 36059 h 896905"/>
              <a:gd name="connsiteX16" fmla="*/ 656339 w 1500204"/>
              <a:gd name="connsiteY16" fmla="*/ 44582 h 896905"/>
              <a:gd name="connsiteX17" fmla="*/ 698958 w 1500204"/>
              <a:gd name="connsiteY17" fmla="*/ 78675 h 896905"/>
              <a:gd name="connsiteX18" fmla="*/ 716006 w 1500204"/>
              <a:gd name="connsiteY18" fmla="*/ 95722 h 896905"/>
              <a:gd name="connsiteX19" fmla="*/ 750102 w 1500204"/>
              <a:gd name="connsiteY19" fmla="*/ 121291 h 896905"/>
              <a:gd name="connsiteX20" fmla="*/ 775673 w 1500204"/>
              <a:gd name="connsiteY20" fmla="*/ 155384 h 896905"/>
              <a:gd name="connsiteX21" fmla="*/ 792721 w 1500204"/>
              <a:gd name="connsiteY21" fmla="*/ 172431 h 896905"/>
              <a:gd name="connsiteX22" fmla="*/ 843865 w 1500204"/>
              <a:gd name="connsiteY22" fmla="*/ 206524 h 896905"/>
              <a:gd name="connsiteX23" fmla="*/ 860912 w 1500204"/>
              <a:gd name="connsiteY23" fmla="*/ 232093 h 896905"/>
              <a:gd name="connsiteX24" fmla="*/ 886484 w 1500204"/>
              <a:gd name="connsiteY24" fmla="*/ 249140 h 896905"/>
              <a:gd name="connsiteX25" fmla="*/ 920579 w 1500204"/>
              <a:gd name="connsiteY25" fmla="*/ 274709 h 896905"/>
              <a:gd name="connsiteX26" fmla="*/ 963199 w 1500204"/>
              <a:gd name="connsiteY26" fmla="*/ 317325 h 896905"/>
              <a:gd name="connsiteX27" fmla="*/ 980247 w 1500204"/>
              <a:gd name="connsiteY27" fmla="*/ 342895 h 896905"/>
              <a:gd name="connsiteX28" fmla="*/ 1031390 w 1500204"/>
              <a:gd name="connsiteY28" fmla="*/ 376988 h 896905"/>
              <a:gd name="connsiteX29" fmla="*/ 1082533 w 1500204"/>
              <a:gd name="connsiteY29" fmla="*/ 419604 h 896905"/>
              <a:gd name="connsiteX30" fmla="*/ 1099581 w 1500204"/>
              <a:gd name="connsiteY30" fmla="*/ 436651 h 896905"/>
              <a:gd name="connsiteX31" fmla="*/ 1125153 w 1500204"/>
              <a:gd name="connsiteY31" fmla="*/ 445174 h 896905"/>
              <a:gd name="connsiteX32" fmla="*/ 1150724 w 1500204"/>
              <a:gd name="connsiteY32" fmla="*/ 470744 h 896905"/>
              <a:gd name="connsiteX33" fmla="*/ 1159248 w 1500204"/>
              <a:gd name="connsiteY33" fmla="*/ 496313 h 896905"/>
              <a:gd name="connsiteX34" fmla="*/ 1184820 w 1500204"/>
              <a:gd name="connsiteY34" fmla="*/ 513360 h 896905"/>
              <a:gd name="connsiteX35" fmla="*/ 1201868 w 1500204"/>
              <a:gd name="connsiteY35" fmla="*/ 538929 h 896905"/>
              <a:gd name="connsiteX36" fmla="*/ 1210392 w 1500204"/>
              <a:gd name="connsiteY36" fmla="*/ 564499 h 896905"/>
              <a:gd name="connsiteX37" fmla="*/ 1235963 w 1500204"/>
              <a:gd name="connsiteY37" fmla="*/ 581545 h 896905"/>
              <a:gd name="connsiteX38" fmla="*/ 1278583 w 1500204"/>
              <a:gd name="connsiteY38" fmla="*/ 632685 h 896905"/>
              <a:gd name="connsiteX39" fmla="*/ 1338250 w 1500204"/>
              <a:gd name="connsiteY39" fmla="*/ 700871 h 896905"/>
              <a:gd name="connsiteX40" fmla="*/ 1397917 w 1500204"/>
              <a:gd name="connsiteY40" fmla="*/ 743487 h 896905"/>
              <a:gd name="connsiteX41" fmla="*/ 1414965 w 1500204"/>
              <a:gd name="connsiteY41" fmla="*/ 769056 h 896905"/>
              <a:gd name="connsiteX42" fmla="*/ 1432013 w 1500204"/>
              <a:gd name="connsiteY42" fmla="*/ 786103 h 896905"/>
              <a:gd name="connsiteX43" fmla="*/ 1466108 w 1500204"/>
              <a:gd name="connsiteY43" fmla="*/ 837242 h 896905"/>
              <a:gd name="connsiteX44" fmla="*/ 1474632 w 1500204"/>
              <a:gd name="connsiteY44" fmla="*/ 862812 h 896905"/>
              <a:gd name="connsiteX45" fmla="*/ 1500204 w 1500204"/>
              <a:gd name="connsiteY45" fmla="*/ 896905 h 89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500204" h="896905">
                <a:moveTo>
                  <a:pt x="0" y="402558"/>
                </a:moveTo>
                <a:cubicBezTo>
                  <a:pt x="6932" y="381763"/>
                  <a:pt x="9049" y="367939"/>
                  <a:pt x="25571" y="351418"/>
                </a:cubicBezTo>
                <a:cubicBezTo>
                  <a:pt x="32815" y="344175"/>
                  <a:pt x="42619" y="340054"/>
                  <a:pt x="51143" y="334372"/>
                </a:cubicBezTo>
                <a:cubicBezTo>
                  <a:pt x="56826" y="325849"/>
                  <a:pt x="63108" y="317696"/>
                  <a:pt x="68191" y="308802"/>
                </a:cubicBezTo>
                <a:cubicBezTo>
                  <a:pt x="74495" y="297770"/>
                  <a:pt x="77105" y="284470"/>
                  <a:pt x="85239" y="274709"/>
                </a:cubicBezTo>
                <a:cubicBezTo>
                  <a:pt x="91797" y="266840"/>
                  <a:pt x="102286" y="263345"/>
                  <a:pt x="110810" y="257663"/>
                </a:cubicBezTo>
                <a:cubicBezTo>
                  <a:pt x="113651" y="249140"/>
                  <a:pt x="113721" y="239108"/>
                  <a:pt x="119334" y="232093"/>
                </a:cubicBezTo>
                <a:cubicBezTo>
                  <a:pt x="181838" y="153971"/>
                  <a:pt x="110816" y="278964"/>
                  <a:pt x="161954" y="189477"/>
                </a:cubicBezTo>
                <a:cubicBezTo>
                  <a:pt x="168258" y="178445"/>
                  <a:pt x="172267" y="166158"/>
                  <a:pt x="179001" y="155384"/>
                </a:cubicBezTo>
                <a:cubicBezTo>
                  <a:pt x="201243" y="119800"/>
                  <a:pt x="224728" y="101137"/>
                  <a:pt x="255716" y="70152"/>
                </a:cubicBezTo>
                <a:lnTo>
                  <a:pt x="272764" y="53105"/>
                </a:lnTo>
                <a:lnTo>
                  <a:pt x="298336" y="27536"/>
                </a:lnTo>
                <a:cubicBezTo>
                  <a:pt x="304019" y="21854"/>
                  <a:pt x="307410" y="11486"/>
                  <a:pt x="315384" y="10489"/>
                </a:cubicBezTo>
                <a:lnTo>
                  <a:pt x="383575" y="1966"/>
                </a:lnTo>
                <a:cubicBezTo>
                  <a:pt x="460290" y="4807"/>
                  <a:pt x="537672" y="0"/>
                  <a:pt x="613720" y="10489"/>
                </a:cubicBezTo>
                <a:cubicBezTo>
                  <a:pt x="623868" y="11889"/>
                  <a:pt x="622768" y="29660"/>
                  <a:pt x="630767" y="36059"/>
                </a:cubicBezTo>
                <a:cubicBezTo>
                  <a:pt x="637783" y="41672"/>
                  <a:pt x="647815" y="41741"/>
                  <a:pt x="656339" y="44582"/>
                </a:cubicBezTo>
                <a:cubicBezTo>
                  <a:pt x="697502" y="85743"/>
                  <a:pt x="645194" y="35667"/>
                  <a:pt x="698958" y="78675"/>
                </a:cubicBezTo>
                <a:cubicBezTo>
                  <a:pt x="705233" y="83695"/>
                  <a:pt x="709832" y="90578"/>
                  <a:pt x="716006" y="95722"/>
                </a:cubicBezTo>
                <a:cubicBezTo>
                  <a:pt x="726920" y="104816"/>
                  <a:pt x="740056" y="111246"/>
                  <a:pt x="750102" y="121291"/>
                </a:cubicBezTo>
                <a:cubicBezTo>
                  <a:pt x="760147" y="131336"/>
                  <a:pt x="766578" y="144471"/>
                  <a:pt x="775673" y="155384"/>
                </a:cubicBezTo>
                <a:cubicBezTo>
                  <a:pt x="780818" y="161557"/>
                  <a:pt x="786292" y="167609"/>
                  <a:pt x="792721" y="172431"/>
                </a:cubicBezTo>
                <a:cubicBezTo>
                  <a:pt x="809112" y="184724"/>
                  <a:pt x="843865" y="206524"/>
                  <a:pt x="843865" y="206524"/>
                </a:cubicBezTo>
                <a:cubicBezTo>
                  <a:pt x="849547" y="215047"/>
                  <a:pt x="853668" y="224850"/>
                  <a:pt x="860912" y="232093"/>
                </a:cubicBezTo>
                <a:cubicBezTo>
                  <a:pt x="868156" y="239337"/>
                  <a:pt x="878148" y="243186"/>
                  <a:pt x="886484" y="249140"/>
                </a:cubicBezTo>
                <a:cubicBezTo>
                  <a:pt x="898044" y="257397"/>
                  <a:pt x="909961" y="265272"/>
                  <a:pt x="920579" y="274709"/>
                </a:cubicBezTo>
                <a:cubicBezTo>
                  <a:pt x="935595" y="288056"/>
                  <a:pt x="952054" y="300609"/>
                  <a:pt x="963199" y="317325"/>
                </a:cubicBezTo>
                <a:cubicBezTo>
                  <a:pt x="968882" y="325848"/>
                  <a:pt x="972537" y="336150"/>
                  <a:pt x="980247" y="342895"/>
                </a:cubicBezTo>
                <a:cubicBezTo>
                  <a:pt x="995666" y="356386"/>
                  <a:pt x="1016902" y="362501"/>
                  <a:pt x="1031390" y="376988"/>
                </a:cubicBezTo>
                <a:cubicBezTo>
                  <a:pt x="1092138" y="437731"/>
                  <a:pt x="1023195" y="372136"/>
                  <a:pt x="1082533" y="419604"/>
                </a:cubicBezTo>
                <a:cubicBezTo>
                  <a:pt x="1088808" y="424624"/>
                  <a:pt x="1092690" y="432517"/>
                  <a:pt x="1099581" y="436651"/>
                </a:cubicBezTo>
                <a:cubicBezTo>
                  <a:pt x="1107286" y="441273"/>
                  <a:pt x="1116629" y="442333"/>
                  <a:pt x="1125153" y="445174"/>
                </a:cubicBezTo>
                <a:cubicBezTo>
                  <a:pt x="1133677" y="453697"/>
                  <a:pt x="1144037" y="460715"/>
                  <a:pt x="1150724" y="470744"/>
                </a:cubicBezTo>
                <a:cubicBezTo>
                  <a:pt x="1155708" y="478219"/>
                  <a:pt x="1153635" y="489298"/>
                  <a:pt x="1159248" y="496313"/>
                </a:cubicBezTo>
                <a:cubicBezTo>
                  <a:pt x="1165648" y="504312"/>
                  <a:pt x="1176296" y="507678"/>
                  <a:pt x="1184820" y="513360"/>
                </a:cubicBezTo>
                <a:cubicBezTo>
                  <a:pt x="1190503" y="521883"/>
                  <a:pt x="1197287" y="529767"/>
                  <a:pt x="1201868" y="538929"/>
                </a:cubicBezTo>
                <a:cubicBezTo>
                  <a:pt x="1205886" y="546965"/>
                  <a:pt x="1204779" y="557483"/>
                  <a:pt x="1210392" y="564499"/>
                </a:cubicBezTo>
                <a:cubicBezTo>
                  <a:pt x="1216792" y="572498"/>
                  <a:pt x="1227439" y="575863"/>
                  <a:pt x="1235963" y="581545"/>
                </a:cubicBezTo>
                <a:cubicBezTo>
                  <a:pt x="1278286" y="645025"/>
                  <a:pt x="1223894" y="567065"/>
                  <a:pt x="1278583" y="632685"/>
                </a:cubicBezTo>
                <a:cubicBezTo>
                  <a:pt x="1306740" y="666470"/>
                  <a:pt x="1288458" y="667680"/>
                  <a:pt x="1338250" y="700871"/>
                </a:cubicBezTo>
                <a:cubicBezTo>
                  <a:pt x="1352774" y="710553"/>
                  <a:pt x="1387339" y="732910"/>
                  <a:pt x="1397917" y="743487"/>
                </a:cubicBezTo>
                <a:cubicBezTo>
                  <a:pt x="1405161" y="750730"/>
                  <a:pt x="1408565" y="761057"/>
                  <a:pt x="1414965" y="769056"/>
                </a:cubicBezTo>
                <a:cubicBezTo>
                  <a:pt x="1419986" y="775331"/>
                  <a:pt x="1426330" y="780421"/>
                  <a:pt x="1432013" y="786103"/>
                </a:cubicBezTo>
                <a:cubicBezTo>
                  <a:pt x="1452281" y="846902"/>
                  <a:pt x="1423542" y="773397"/>
                  <a:pt x="1466108" y="837242"/>
                </a:cubicBezTo>
                <a:cubicBezTo>
                  <a:pt x="1471092" y="844717"/>
                  <a:pt x="1470614" y="854776"/>
                  <a:pt x="1474632" y="862812"/>
                </a:cubicBezTo>
                <a:cubicBezTo>
                  <a:pt x="1484271" y="882088"/>
                  <a:pt x="1488216" y="884919"/>
                  <a:pt x="1500204" y="89690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Freeform 14"/>
          <p:cNvSpPr/>
          <p:nvPr/>
        </p:nvSpPr>
        <p:spPr>
          <a:xfrm>
            <a:off x="5638800" y="3581400"/>
            <a:ext cx="1652588" cy="896938"/>
          </a:xfrm>
          <a:custGeom>
            <a:avLst/>
            <a:gdLst>
              <a:gd name="connsiteX0" fmla="*/ 0 w 1500204"/>
              <a:gd name="connsiteY0" fmla="*/ 402558 h 896905"/>
              <a:gd name="connsiteX1" fmla="*/ 25571 w 1500204"/>
              <a:gd name="connsiteY1" fmla="*/ 351418 h 896905"/>
              <a:gd name="connsiteX2" fmla="*/ 51143 w 1500204"/>
              <a:gd name="connsiteY2" fmla="*/ 334372 h 896905"/>
              <a:gd name="connsiteX3" fmla="*/ 68191 w 1500204"/>
              <a:gd name="connsiteY3" fmla="*/ 308802 h 896905"/>
              <a:gd name="connsiteX4" fmla="*/ 85239 w 1500204"/>
              <a:gd name="connsiteY4" fmla="*/ 274709 h 896905"/>
              <a:gd name="connsiteX5" fmla="*/ 110810 w 1500204"/>
              <a:gd name="connsiteY5" fmla="*/ 257663 h 896905"/>
              <a:gd name="connsiteX6" fmla="*/ 119334 w 1500204"/>
              <a:gd name="connsiteY6" fmla="*/ 232093 h 896905"/>
              <a:gd name="connsiteX7" fmla="*/ 161954 w 1500204"/>
              <a:gd name="connsiteY7" fmla="*/ 189477 h 896905"/>
              <a:gd name="connsiteX8" fmla="*/ 179001 w 1500204"/>
              <a:gd name="connsiteY8" fmla="*/ 155384 h 896905"/>
              <a:gd name="connsiteX9" fmla="*/ 255716 w 1500204"/>
              <a:gd name="connsiteY9" fmla="*/ 70152 h 896905"/>
              <a:gd name="connsiteX10" fmla="*/ 272764 w 1500204"/>
              <a:gd name="connsiteY10" fmla="*/ 53105 h 896905"/>
              <a:gd name="connsiteX11" fmla="*/ 298336 w 1500204"/>
              <a:gd name="connsiteY11" fmla="*/ 27536 h 896905"/>
              <a:gd name="connsiteX12" fmla="*/ 315384 w 1500204"/>
              <a:gd name="connsiteY12" fmla="*/ 10489 h 896905"/>
              <a:gd name="connsiteX13" fmla="*/ 383575 w 1500204"/>
              <a:gd name="connsiteY13" fmla="*/ 1966 h 896905"/>
              <a:gd name="connsiteX14" fmla="*/ 613720 w 1500204"/>
              <a:gd name="connsiteY14" fmla="*/ 10489 h 896905"/>
              <a:gd name="connsiteX15" fmla="*/ 630767 w 1500204"/>
              <a:gd name="connsiteY15" fmla="*/ 36059 h 896905"/>
              <a:gd name="connsiteX16" fmla="*/ 656339 w 1500204"/>
              <a:gd name="connsiteY16" fmla="*/ 44582 h 896905"/>
              <a:gd name="connsiteX17" fmla="*/ 698958 w 1500204"/>
              <a:gd name="connsiteY17" fmla="*/ 78675 h 896905"/>
              <a:gd name="connsiteX18" fmla="*/ 716006 w 1500204"/>
              <a:gd name="connsiteY18" fmla="*/ 95722 h 896905"/>
              <a:gd name="connsiteX19" fmla="*/ 750102 w 1500204"/>
              <a:gd name="connsiteY19" fmla="*/ 121291 h 896905"/>
              <a:gd name="connsiteX20" fmla="*/ 775673 w 1500204"/>
              <a:gd name="connsiteY20" fmla="*/ 155384 h 896905"/>
              <a:gd name="connsiteX21" fmla="*/ 792721 w 1500204"/>
              <a:gd name="connsiteY21" fmla="*/ 172431 h 896905"/>
              <a:gd name="connsiteX22" fmla="*/ 843865 w 1500204"/>
              <a:gd name="connsiteY22" fmla="*/ 206524 h 896905"/>
              <a:gd name="connsiteX23" fmla="*/ 860912 w 1500204"/>
              <a:gd name="connsiteY23" fmla="*/ 232093 h 896905"/>
              <a:gd name="connsiteX24" fmla="*/ 886484 w 1500204"/>
              <a:gd name="connsiteY24" fmla="*/ 249140 h 896905"/>
              <a:gd name="connsiteX25" fmla="*/ 920579 w 1500204"/>
              <a:gd name="connsiteY25" fmla="*/ 274709 h 896905"/>
              <a:gd name="connsiteX26" fmla="*/ 963199 w 1500204"/>
              <a:gd name="connsiteY26" fmla="*/ 317325 h 896905"/>
              <a:gd name="connsiteX27" fmla="*/ 980247 w 1500204"/>
              <a:gd name="connsiteY27" fmla="*/ 342895 h 896905"/>
              <a:gd name="connsiteX28" fmla="*/ 1031390 w 1500204"/>
              <a:gd name="connsiteY28" fmla="*/ 376988 h 896905"/>
              <a:gd name="connsiteX29" fmla="*/ 1082533 w 1500204"/>
              <a:gd name="connsiteY29" fmla="*/ 419604 h 896905"/>
              <a:gd name="connsiteX30" fmla="*/ 1099581 w 1500204"/>
              <a:gd name="connsiteY30" fmla="*/ 436651 h 896905"/>
              <a:gd name="connsiteX31" fmla="*/ 1125153 w 1500204"/>
              <a:gd name="connsiteY31" fmla="*/ 445174 h 896905"/>
              <a:gd name="connsiteX32" fmla="*/ 1150724 w 1500204"/>
              <a:gd name="connsiteY32" fmla="*/ 470744 h 896905"/>
              <a:gd name="connsiteX33" fmla="*/ 1159248 w 1500204"/>
              <a:gd name="connsiteY33" fmla="*/ 496313 h 896905"/>
              <a:gd name="connsiteX34" fmla="*/ 1184820 w 1500204"/>
              <a:gd name="connsiteY34" fmla="*/ 513360 h 896905"/>
              <a:gd name="connsiteX35" fmla="*/ 1201868 w 1500204"/>
              <a:gd name="connsiteY35" fmla="*/ 538929 h 896905"/>
              <a:gd name="connsiteX36" fmla="*/ 1210392 w 1500204"/>
              <a:gd name="connsiteY36" fmla="*/ 564499 h 896905"/>
              <a:gd name="connsiteX37" fmla="*/ 1235963 w 1500204"/>
              <a:gd name="connsiteY37" fmla="*/ 581545 h 896905"/>
              <a:gd name="connsiteX38" fmla="*/ 1278583 w 1500204"/>
              <a:gd name="connsiteY38" fmla="*/ 632685 h 896905"/>
              <a:gd name="connsiteX39" fmla="*/ 1338250 w 1500204"/>
              <a:gd name="connsiteY39" fmla="*/ 700871 h 896905"/>
              <a:gd name="connsiteX40" fmla="*/ 1397917 w 1500204"/>
              <a:gd name="connsiteY40" fmla="*/ 743487 h 896905"/>
              <a:gd name="connsiteX41" fmla="*/ 1414965 w 1500204"/>
              <a:gd name="connsiteY41" fmla="*/ 769056 h 896905"/>
              <a:gd name="connsiteX42" fmla="*/ 1432013 w 1500204"/>
              <a:gd name="connsiteY42" fmla="*/ 786103 h 896905"/>
              <a:gd name="connsiteX43" fmla="*/ 1466108 w 1500204"/>
              <a:gd name="connsiteY43" fmla="*/ 837242 h 896905"/>
              <a:gd name="connsiteX44" fmla="*/ 1474632 w 1500204"/>
              <a:gd name="connsiteY44" fmla="*/ 862812 h 896905"/>
              <a:gd name="connsiteX45" fmla="*/ 1500204 w 1500204"/>
              <a:gd name="connsiteY45" fmla="*/ 896905 h 89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500204" h="896905">
                <a:moveTo>
                  <a:pt x="0" y="402558"/>
                </a:moveTo>
                <a:cubicBezTo>
                  <a:pt x="6932" y="381763"/>
                  <a:pt x="9049" y="367939"/>
                  <a:pt x="25571" y="351418"/>
                </a:cubicBezTo>
                <a:cubicBezTo>
                  <a:pt x="32815" y="344175"/>
                  <a:pt x="42619" y="340054"/>
                  <a:pt x="51143" y="334372"/>
                </a:cubicBezTo>
                <a:cubicBezTo>
                  <a:pt x="56826" y="325849"/>
                  <a:pt x="63108" y="317696"/>
                  <a:pt x="68191" y="308802"/>
                </a:cubicBezTo>
                <a:cubicBezTo>
                  <a:pt x="74495" y="297770"/>
                  <a:pt x="77105" y="284470"/>
                  <a:pt x="85239" y="274709"/>
                </a:cubicBezTo>
                <a:cubicBezTo>
                  <a:pt x="91797" y="266840"/>
                  <a:pt x="102286" y="263345"/>
                  <a:pt x="110810" y="257663"/>
                </a:cubicBezTo>
                <a:cubicBezTo>
                  <a:pt x="113651" y="249140"/>
                  <a:pt x="113721" y="239108"/>
                  <a:pt x="119334" y="232093"/>
                </a:cubicBezTo>
                <a:cubicBezTo>
                  <a:pt x="181838" y="153971"/>
                  <a:pt x="110816" y="278964"/>
                  <a:pt x="161954" y="189477"/>
                </a:cubicBezTo>
                <a:cubicBezTo>
                  <a:pt x="168258" y="178445"/>
                  <a:pt x="172267" y="166158"/>
                  <a:pt x="179001" y="155384"/>
                </a:cubicBezTo>
                <a:cubicBezTo>
                  <a:pt x="201243" y="119800"/>
                  <a:pt x="224728" y="101137"/>
                  <a:pt x="255716" y="70152"/>
                </a:cubicBezTo>
                <a:lnTo>
                  <a:pt x="272764" y="53105"/>
                </a:lnTo>
                <a:lnTo>
                  <a:pt x="298336" y="27536"/>
                </a:lnTo>
                <a:cubicBezTo>
                  <a:pt x="304019" y="21854"/>
                  <a:pt x="307410" y="11486"/>
                  <a:pt x="315384" y="10489"/>
                </a:cubicBezTo>
                <a:lnTo>
                  <a:pt x="383575" y="1966"/>
                </a:lnTo>
                <a:cubicBezTo>
                  <a:pt x="460290" y="4807"/>
                  <a:pt x="537672" y="0"/>
                  <a:pt x="613720" y="10489"/>
                </a:cubicBezTo>
                <a:cubicBezTo>
                  <a:pt x="623868" y="11889"/>
                  <a:pt x="622768" y="29660"/>
                  <a:pt x="630767" y="36059"/>
                </a:cubicBezTo>
                <a:cubicBezTo>
                  <a:pt x="637783" y="41672"/>
                  <a:pt x="647815" y="41741"/>
                  <a:pt x="656339" y="44582"/>
                </a:cubicBezTo>
                <a:cubicBezTo>
                  <a:pt x="697502" y="85743"/>
                  <a:pt x="645194" y="35667"/>
                  <a:pt x="698958" y="78675"/>
                </a:cubicBezTo>
                <a:cubicBezTo>
                  <a:pt x="705233" y="83695"/>
                  <a:pt x="709832" y="90578"/>
                  <a:pt x="716006" y="95722"/>
                </a:cubicBezTo>
                <a:cubicBezTo>
                  <a:pt x="726920" y="104816"/>
                  <a:pt x="740056" y="111246"/>
                  <a:pt x="750102" y="121291"/>
                </a:cubicBezTo>
                <a:cubicBezTo>
                  <a:pt x="760147" y="131336"/>
                  <a:pt x="766578" y="144471"/>
                  <a:pt x="775673" y="155384"/>
                </a:cubicBezTo>
                <a:cubicBezTo>
                  <a:pt x="780818" y="161557"/>
                  <a:pt x="786292" y="167609"/>
                  <a:pt x="792721" y="172431"/>
                </a:cubicBezTo>
                <a:cubicBezTo>
                  <a:pt x="809112" y="184724"/>
                  <a:pt x="843865" y="206524"/>
                  <a:pt x="843865" y="206524"/>
                </a:cubicBezTo>
                <a:cubicBezTo>
                  <a:pt x="849547" y="215047"/>
                  <a:pt x="853668" y="224850"/>
                  <a:pt x="860912" y="232093"/>
                </a:cubicBezTo>
                <a:cubicBezTo>
                  <a:pt x="868156" y="239337"/>
                  <a:pt x="878148" y="243186"/>
                  <a:pt x="886484" y="249140"/>
                </a:cubicBezTo>
                <a:cubicBezTo>
                  <a:pt x="898044" y="257397"/>
                  <a:pt x="909961" y="265272"/>
                  <a:pt x="920579" y="274709"/>
                </a:cubicBezTo>
                <a:cubicBezTo>
                  <a:pt x="935595" y="288056"/>
                  <a:pt x="952054" y="300609"/>
                  <a:pt x="963199" y="317325"/>
                </a:cubicBezTo>
                <a:cubicBezTo>
                  <a:pt x="968882" y="325848"/>
                  <a:pt x="972537" y="336150"/>
                  <a:pt x="980247" y="342895"/>
                </a:cubicBezTo>
                <a:cubicBezTo>
                  <a:pt x="995666" y="356386"/>
                  <a:pt x="1016902" y="362501"/>
                  <a:pt x="1031390" y="376988"/>
                </a:cubicBezTo>
                <a:cubicBezTo>
                  <a:pt x="1092138" y="437731"/>
                  <a:pt x="1023195" y="372136"/>
                  <a:pt x="1082533" y="419604"/>
                </a:cubicBezTo>
                <a:cubicBezTo>
                  <a:pt x="1088808" y="424624"/>
                  <a:pt x="1092690" y="432517"/>
                  <a:pt x="1099581" y="436651"/>
                </a:cubicBezTo>
                <a:cubicBezTo>
                  <a:pt x="1107286" y="441273"/>
                  <a:pt x="1116629" y="442333"/>
                  <a:pt x="1125153" y="445174"/>
                </a:cubicBezTo>
                <a:cubicBezTo>
                  <a:pt x="1133677" y="453697"/>
                  <a:pt x="1144037" y="460715"/>
                  <a:pt x="1150724" y="470744"/>
                </a:cubicBezTo>
                <a:cubicBezTo>
                  <a:pt x="1155708" y="478219"/>
                  <a:pt x="1153635" y="489298"/>
                  <a:pt x="1159248" y="496313"/>
                </a:cubicBezTo>
                <a:cubicBezTo>
                  <a:pt x="1165648" y="504312"/>
                  <a:pt x="1176296" y="507678"/>
                  <a:pt x="1184820" y="513360"/>
                </a:cubicBezTo>
                <a:cubicBezTo>
                  <a:pt x="1190503" y="521883"/>
                  <a:pt x="1197287" y="529767"/>
                  <a:pt x="1201868" y="538929"/>
                </a:cubicBezTo>
                <a:cubicBezTo>
                  <a:pt x="1205886" y="546965"/>
                  <a:pt x="1204779" y="557483"/>
                  <a:pt x="1210392" y="564499"/>
                </a:cubicBezTo>
                <a:cubicBezTo>
                  <a:pt x="1216792" y="572498"/>
                  <a:pt x="1227439" y="575863"/>
                  <a:pt x="1235963" y="581545"/>
                </a:cubicBezTo>
                <a:cubicBezTo>
                  <a:pt x="1278286" y="645025"/>
                  <a:pt x="1223894" y="567065"/>
                  <a:pt x="1278583" y="632685"/>
                </a:cubicBezTo>
                <a:cubicBezTo>
                  <a:pt x="1306740" y="666470"/>
                  <a:pt x="1288458" y="667680"/>
                  <a:pt x="1338250" y="700871"/>
                </a:cubicBezTo>
                <a:cubicBezTo>
                  <a:pt x="1352774" y="710553"/>
                  <a:pt x="1387339" y="732910"/>
                  <a:pt x="1397917" y="743487"/>
                </a:cubicBezTo>
                <a:cubicBezTo>
                  <a:pt x="1405161" y="750730"/>
                  <a:pt x="1408565" y="761057"/>
                  <a:pt x="1414965" y="769056"/>
                </a:cubicBezTo>
                <a:cubicBezTo>
                  <a:pt x="1419986" y="775331"/>
                  <a:pt x="1426330" y="780421"/>
                  <a:pt x="1432013" y="786103"/>
                </a:cubicBezTo>
                <a:cubicBezTo>
                  <a:pt x="1452281" y="846902"/>
                  <a:pt x="1423542" y="773397"/>
                  <a:pt x="1466108" y="837242"/>
                </a:cubicBezTo>
                <a:cubicBezTo>
                  <a:pt x="1471092" y="844717"/>
                  <a:pt x="1470614" y="854776"/>
                  <a:pt x="1474632" y="862812"/>
                </a:cubicBezTo>
                <a:cubicBezTo>
                  <a:pt x="1484271" y="882088"/>
                  <a:pt x="1488216" y="884919"/>
                  <a:pt x="1500204" y="89690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520" name="TextBox 15"/>
          <p:cNvSpPr txBox="1">
            <a:spLocks noChangeArrowheads="1"/>
          </p:cNvSpPr>
          <p:nvPr/>
        </p:nvSpPr>
        <p:spPr bwMode="auto">
          <a:xfrm>
            <a:off x="5791200" y="4191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</a:p>
        </p:txBody>
      </p:sp>
      <p:sp>
        <p:nvSpPr>
          <p:cNvPr id="21521" name="TextBox 16"/>
          <p:cNvSpPr txBox="1">
            <a:spLocks noChangeArrowheads="1"/>
          </p:cNvSpPr>
          <p:nvPr/>
        </p:nvSpPr>
        <p:spPr bwMode="auto">
          <a:xfrm>
            <a:off x="685800" y="4724400"/>
            <a:ext cx="281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Gipfel früh im Vokal</a:t>
            </a:r>
          </a:p>
        </p:txBody>
      </p:sp>
      <p:sp>
        <p:nvSpPr>
          <p:cNvPr id="21522" name="TextBox 17"/>
          <p:cNvSpPr txBox="1">
            <a:spLocks noChangeArrowheads="1"/>
          </p:cNvSpPr>
          <p:nvPr/>
        </p:nvSpPr>
        <p:spPr bwMode="auto">
          <a:xfrm>
            <a:off x="5105400" y="472440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Gipfel später im Vokal</a:t>
            </a:r>
          </a:p>
        </p:txBody>
      </p:sp>
      <p:sp>
        <p:nvSpPr>
          <p:cNvPr id="21523" name="TextBox 18"/>
          <p:cNvSpPr txBox="1">
            <a:spLocks noChangeArrowheads="1"/>
          </p:cNvSpPr>
          <p:nvPr/>
        </p:nvSpPr>
        <p:spPr bwMode="auto">
          <a:xfrm>
            <a:off x="1143000" y="6324600"/>
            <a:ext cx="6858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1. Steele (1986), </a:t>
            </a:r>
            <a:r>
              <a:rPr lang="en-US" sz="1600" i="1"/>
              <a:t>Journal of the Acoustical Society, Supplement 1, </a:t>
            </a:r>
            <a:r>
              <a:rPr lang="en-US" sz="1600"/>
              <a:t>80; S. 51.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21524" name="TextBox 19"/>
          <p:cNvSpPr txBox="1">
            <a:spLocks noChangeArrowheads="1"/>
          </p:cNvSpPr>
          <p:nvPr/>
        </p:nvSpPr>
        <p:spPr bwMode="auto">
          <a:xfrm>
            <a:off x="1143000" y="31242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sp>
        <p:nvSpPr>
          <p:cNvPr id="21525" name="TextBox 20"/>
          <p:cNvSpPr txBox="1">
            <a:spLocks noChangeArrowheads="1"/>
          </p:cNvSpPr>
          <p:nvPr/>
        </p:nvSpPr>
        <p:spPr bwMode="auto">
          <a:xfrm>
            <a:off x="5943600" y="31242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533400" y="457200"/>
            <a:ext cx="7696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Silverman &amp; Pierrehumbert (1990) untersuchten drei mögliche Ursachen für die phrasenfinale Linksverlagerung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152400" y="4038600"/>
            <a:ext cx="281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Tonale Abstoßung </a:t>
            </a:r>
          </a:p>
        </p:txBody>
      </p:sp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4191000" y="1447800"/>
            <a:ext cx="518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No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he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wrote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to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NANA Moore </a:t>
            </a:r>
            <a:r>
              <a:rPr lang="de-DE" dirty="0" err="1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LaneL</a:t>
            </a:r>
            <a:r>
              <a:rPr lang="de-DE" dirty="0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-L%</a:t>
            </a:r>
          </a:p>
        </p:txBody>
      </p:sp>
      <p:sp>
        <p:nvSpPr>
          <p:cNvPr id="22534" name="TextBox 11"/>
          <p:cNvSpPr txBox="1">
            <a:spLocks noChangeArrowheads="1"/>
          </p:cNvSpPr>
          <p:nvPr/>
        </p:nvSpPr>
        <p:spPr bwMode="auto">
          <a:xfrm>
            <a:off x="152400" y="4495800"/>
            <a:ext cx="8991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008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H*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unmittelbar vor </a:t>
            </a:r>
            <a:r>
              <a:rPr lang="de-DE">
                <a:solidFill>
                  <a:srgbClr val="008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L-L% 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in NAN. Die Töne stoßen sich ab, damit genügend Platz ist für den f0-Abstieg. Daher ist H* früher im Vokal.</a:t>
            </a:r>
          </a:p>
        </p:txBody>
      </p:sp>
      <p:sp>
        <p:nvSpPr>
          <p:cNvPr id="22535" name="TextBox 12"/>
          <p:cNvSpPr txBox="1">
            <a:spLocks noChangeArrowheads="1"/>
          </p:cNvSpPr>
          <p:nvPr/>
        </p:nvSpPr>
        <p:spPr bwMode="auto">
          <a:xfrm>
            <a:off x="152400" y="1447800"/>
            <a:ext cx="365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No he wrote to </a:t>
            </a: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NAN</a:t>
            </a:r>
            <a:r>
              <a:rPr lang="de-DE">
                <a:solidFill>
                  <a:srgbClr val="008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L-L%</a:t>
            </a:r>
          </a:p>
        </p:txBody>
      </p:sp>
      <p:sp>
        <p:nvSpPr>
          <p:cNvPr id="22536" name="TextBox 14"/>
          <p:cNvSpPr txBox="1">
            <a:spLocks noChangeArrowheads="1"/>
          </p:cNvSpPr>
          <p:nvPr/>
        </p:nvSpPr>
        <p:spPr bwMode="auto">
          <a:xfrm>
            <a:off x="152400" y="2971800"/>
            <a:ext cx="586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Wortgrenze</a:t>
            </a:r>
          </a:p>
        </p:txBody>
      </p:sp>
      <p:sp>
        <p:nvSpPr>
          <p:cNvPr id="22537" name="TextBox 15"/>
          <p:cNvSpPr txBox="1">
            <a:spLocks noChangeArrowheads="1"/>
          </p:cNvSpPr>
          <p:nvPr/>
        </p:nvSpPr>
        <p:spPr bwMode="auto">
          <a:xfrm>
            <a:off x="152400" y="3352800"/>
            <a:ext cx="830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NAN aber nicht NANA tritt direkt vor einer Wortgrenze auf</a:t>
            </a:r>
          </a:p>
        </p:txBody>
      </p:sp>
      <p:sp>
        <p:nvSpPr>
          <p:cNvPr id="22538" name="TextBox 13"/>
          <p:cNvSpPr txBox="1">
            <a:spLocks noChangeArrowheads="1"/>
          </p:cNvSpPr>
          <p:nvPr/>
        </p:nvSpPr>
        <p:spPr bwMode="auto">
          <a:xfrm>
            <a:off x="228600" y="6400800"/>
            <a:ext cx="845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800">
                <a:latin typeface="Calibri" pitchFamily="-100" charset="0"/>
                <a:ea typeface="Calibri" pitchFamily="-100" charset="0"/>
                <a:cs typeface="Calibri" pitchFamily="-100" charset="0"/>
              </a:rPr>
              <a:t>Silverman &amp; Pierrehumbert  (1990) Papers in Laboratory Phonology I. </a:t>
            </a:r>
            <a:r>
              <a:rPr lang="de-DE" sz="1800" b="1">
                <a:latin typeface="Calibri" pitchFamily="-100" charset="0"/>
                <a:ea typeface="Calibri" pitchFamily="-100" charset="0"/>
                <a:cs typeface="Calibri" pitchFamily="-100" charset="0"/>
              </a:rPr>
              <a:t>silverman90.pdf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22539" name="TextBox 16"/>
          <p:cNvSpPr txBox="1">
            <a:spLocks noChangeArrowheads="1"/>
          </p:cNvSpPr>
          <p:nvPr/>
        </p:nvSpPr>
        <p:spPr bwMode="auto">
          <a:xfrm>
            <a:off x="2209800" y="17526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8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H*</a:t>
            </a:r>
          </a:p>
        </p:txBody>
      </p:sp>
      <p:sp>
        <p:nvSpPr>
          <p:cNvPr id="22540" name="TextBox 17"/>
          <p:cNvSpPr txBox="1">
            <a:spLocks noChangeArrowheads="1"/>
          </p:cNvSpPr>
          <p:nvPr/>
        </p:nvSpPr>
        <p:spPr bwMode="auto">
          <a:xfrm>
            <a:off x="6248400" y="1752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H*</a:t>
            </a:r>
          </a:p>
        </p:txBody>
      </p:sp>
      <p:sp>
        <p:nvSpPr>
          <p:cNvPr id="22541" name="TextBox 3"/>
          <p:cNvSpPr txBox="1">
            <a:spLocks noChangeArrowheads="1"/>
          </p:cNvSpPr>
          <p:nvPr/>
        </p:nvSpPr>
        <p:spPr bwMode="auto">
          <a:xfrm>
            <a:off x="152400" y="2209800"/>
            <a:ext cx="388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Dauer</a:t>
            </a:r>
          </a:p>
        </p:txBody>
      </p:sp>
      <p:sp>
        <p:nvSpPr>
          <p:cNvPr id="22542" name="TextBox 13"/>
          <p:cNvSpPr txBox="1">
            <a:spLocks noChangeArrowheads="1"/>
          </p:cNvSpPr>
          <p:nvPr/>
        </p:nvSpPr>
        <p:spPr bwMode="auto">
          <a:xfrm>
            <a:off x="152400" y="2514600"/>
            <a:ext cx="883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Silben am Ende der Phrase </a:t>
            </a: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werden gelängt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(phrasenfinale Längung)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75656" y="0"/>
            <a:ext cx="585286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Phonetische Faktoren: Variabilität </a:t>
            </a:r>
            <a:r>
              <a:rPr lang="de-DE" dirty="0">
                <a:latin typeface="Calibri"/>
                <a:cs typeface="Calibri"/>
              </a:rPr>
              <a:t>von 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7" grpId="0"/>
      <p:bldP spid="225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0"/>
            <a:ext cx="2743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 smtClean="0">
                <a:latin typeface="Calibri"/>
                <a:cs typeface="Calibri"/>
              </a:rPr>
              <a:t>Variabiltät</a:t>
            </a:r>
            <a:r>
              <a:rPr lang="de-DE" dirty="0" smtClean="0">
                <a:latin typeface="Calibri"/>
                <a:cs typeface="Calibri"/>
              </a:rPr>
              <a:t> </a:t>
            </a:r>
            <a:r>
              <a:rPr lang="de-DE" dirty="0">
                <a:latin typeface="Calibri"/>
                <a:cs typeface="Calibri"/>
              </a:rPr>
              <a:t>von H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685800" y="990600"/>
            <a:ext cx="678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Materialien in Silverman &amp; Pierrehumbert (1990)</a:t>
            </a:r>
          </a:p>
        </p:txBody>
      </p: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373063" y="3482975"/>
            <a:ext cx="7481887" cy="1471613"/>
            <a:chOff x="204" y="2976"/>
            <a:chExt cx="4713" cy="927"/>
          </a:xfrm>
        </p:grpSpPr>
        <p:grpSp>
          <p:nvGrpSpPr>
            <p:cNvPr id="23563" name="Group 46"/>
            <p:cNvGrpSpPr>
              <a:grpSpLocks/>
            </p:cNvGrpSpPr>
            <p:nvPr/>
          </p:nvGrpSpPr>
          <p:grpSpPr bwMode="auto">
            <a:xfrm>
              <a:off x="204" y="2976"/>
              <a:ext cx="1627" cy="529"/>
              <a:chOff x="204" y="3022"/>
              <a:chExt cx="1627" cy="529"/>
            </a:xfrm>
          </p:grpSpPr>
          <p:sp>
            <p:nvSpPr>
              <p:cNvPr id="23569" name="Text Box 33"/>
              <p:cNvSpPr txBox="1">
                <a:spLocks noChangeArrowheads="1"/>
              </p:cNvSpPr>
              <p:nvPr/>
            </p:nvSpPr>
            <p:spPr bwMode="auto">
              <a:xfrm>
                <a:off x="204" y="3022"/>
                <a:ext cx="1627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 [</a:t>
                </a:r>
                <a:r>
                  <a:rPr lang="en-GB">
                    <a:solidFill>
                      <a:srgbClr val="FF3300"/>
                    </a:solidFill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Ma</a:t>
                </a:r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 Le Mann]L-L%</a:t>
                </a:r>
              </a:p>
            </p:txBody>
          </p:sp>
          <p:sp>
            <p:nvSpPr>
              <p:cNvPr id="23570" name="Text Box 39"/>
              <p:cNvSpPr txBox="1">
                <a:spLocks noChangeArrowheads="1"/>
              </p:cNvSpPr>
              <p:nvPr/>
            </p:nvSpPr>
            <p:spPr bwMode="auto">
              <a:xfrm>
                <a:off x="418" y="3260"/>
                <a:ext cx="33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solidFill>
                      <a:srgbClr val="FF3300"/>
                    </a:solidFill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H*</a:t>
                </a:r>
              </a:p>
            </p:txBody>
          </p:sp>
          <p:sp>
            <p:nvSpPr>
              <p:cNvPr id="23571" name="Text Box 40"/>
              <p:cNvSpPr txBox="1">
                <a:spLocks noChangeArrowheads="1"/>
              </p:cNvSpPr>
              <p:nvPr/>
            </p:nvSpPr>
            <p:spPr bwMode="auto">
              <a:xfrm>
                <a:off x="884" y="3249"/>
                <a:ext cx="51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H+L*</a:t>
                </a:r>
              </a:p>
            </p:txBody>
          </p:sp>
        </p:grpSp>
        <p:sp>
          <p:nvSpPr>
            <p:cNvPr id="23564" name="Text Box 42"/>
            <p:cNvSpPr txBox="1">
              <a:spLocks noChangeArrowheads="1"/>
            </p:cNvSpPr>
            <p:nvPr/>
          </p:nvSpPr>
          <p:spPr bwMode="auto">
            <a:xfrm>
              <a:off x="249" y="3612"/>
              <a:ext cx="336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Eine Untersuchung vom (prenuklearen) </a:t>
              </a:r>
              <a:r>
                <a:rPr lang="en-GB">
                  <a:solidFill>
                    <a:srgbClr val="FF33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X</a:t>
              </a:r>
            </a:p>
          </p:txBody>
        </p:sp>
        <p:grpSp>
          <p:nvGrpSpPr>
            <p:cNvPr id="23565" name="Group 47"/>
            <p:cNvGrpSpPr>
              <a:grpSpLocks/>
            </p:cNvGrpSpPr>
            <p:nvPr/>
          </p:nvGrpSpPr>
          <p:grpSpPr bwMode="auto">
            <a:xfrm>
              <a:off x="2789" y="2976"/>
              <a:ext cx="2128" cy="529"/>
              <a:chOff x="2608" y="3067"/>
              <a:chExt cx="2128" cy="529"/>
            </a:xfrm>
          </p:grpSpPr>
          <p:sp>
            <p:nvSpPr>
              <p:cNvPr id="23566" name="Text Box 43"/>
              <p:cNvSpPr txBox="1">
                <a:spLocks noChangeArrowheads="1"/>
              </p:cNvSpPr>
              <p:nvPr/>
            </p:nvSpPr>
            <p:spPr bwMode="auto">
              <a:xfrm>
                <a:off x="2608" y="3067"/>
                <a:ext cx="212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 [</a:t>
                </a:r>
                <a:r>
                  <a:rPr lang="en-GB">
                    <a:solidFill>
                      <a:srgbClr val="FF3300"/>
                    </a:solidFill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Mam</a:t>
                </a:r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alie Lemonick]L-L%</a:t>
                </a:r>
              </a:p>
            </p:txBody>
          </p:sp>
          <p:sp>
            <p:nvSpPr>
              <p:cNvPr id="23567" name="Text Box 44"/>
              <p:cNvSpPr txBox="1">
                <a:spLocks noChangeArrowheads="1"/>
              </p:cNvSpPr>
              <p:nvPr/>
            </p:nvSpPr>
            <p:spPr bwMode="auto">
              <a:xfrm>
                <a:off x="2822" y="3305"/>
                <a:ext cx="33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solidFill>
                      <a:srgbClr val="FF3300"/>
                    </a:solidFill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H*</a:t>
                </a:r>
              </a:p>
            </p:txBody>
          </p:sp>
          <p:sp>
            <p:nvSpPr>
              <p:cNvPr id="23568" name="Text Box 45"/>
              <p:cNvSpPr txBox="1">
                <a:spLocks noChangeArrowheads="1"/>
              </p:cNvSpPr>
              <p:nvPr/>
            </p:nvSpPr>
            <p:spPr bwMode="auto">
              <a:xfrm>
                <a:off x="3651" y="3294"/>
                <a:ext cx="51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H+L*</a:t>
                </a:r>
              </a:p>
            </p:txBody>
          </p:sp>
        </p:grp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228600" y="1828800"/>
            <a:ext cx="8567738" cy="1036638"/>
            <a:chOff x="228600" y="1828800"/>
            <a:chExt cx="8567738" cy="1036638"/>
          </a:xfrm>
        </p:grpSpPr>
        <p:grpSp>
          <p:nvGrpSpPr>
            <p:cNvPr id="23558" name="Group 51"/>
            <p:cNvGrpSpPr>
              <a:grpSpLocks/>
            </p:cNvGrpSpPr>
            <p:nvPr/>
          </p:nvGrpSpPr>
          <p:grpSpPr bwMode="auto">
            <a:xfrm>
              <a:off x="228600" y="1828800"/>
              <a:ext cx="7840663" cy="965200"/>
              <a:chOff x="113" y="1934"/>
              <a:chExt cx="4939" cy="608"/>
            </a:xfrm>
          </p:grpSpPr>
          <p:sp>
            <p:nvSpPr>
              <p:cNvPr id="23560" name="Text Box 31"/>
              <p:cNvSpPr txBox="1">
                <a:spLocks noChangeArrowheads="1"/>
              </p:cNvSpPr>
              <p:nvPr/>
            </p:nvSpPr>
            <p:spPr bwMode="auto">
              <a:xfrm>
                <a:off x="113" y="1934"/>
                <a:ext cx="2685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X = {</a:t>
                </a:r>
                <a:r>
                  <a:rPr lang="en-GB" u="sng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Ma</a:t>
                </a:r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, </a:t>
                </a:r>
                <a:r>
                  <a:rPr lang="en-GB" u="sng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Mom</a:t>
                </a:r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, </a:t>
                </a:r>
                <a:r>
                  <a:rPr lang="en-GB" u="sng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Mam</a:t>
                </a:r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a, </a:t>
                </a:r>
                <a:r>
                  <a:rPr lang="en-GB" u="sng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Mam</a:t>
                </a:r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alie}</a:t>
                </a:r>
              </a:p>
            </p:txBody>
          </p:sp>
          <p:sp>
            <p:nvSpPr>
              <p:cNvPr id="23561" name="Text Box 32"/>
              <p:cNvSpPr txBox="1">
                <a:spLocks noChangeArrowheads="1"/>
              </p:cNvSpPr>
              <p:nvPr/>
            </p:nvSpPr>
            <p:spPr bwMode="auto">
              <a:xfrm>
                <a:off x="113" y="2251"/>
                <a:ext cx="2629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Y = {</a:t>
                </a:r>
                <a:r>
                  <a:rPr lang="en-GB" u="sng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Lemm</a:t>
                </a:r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, Le </a:t>
                </a:r>
                <a:r>
                  <a:rPr lang="en-GB" u="sng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Mann</a:t>
                </a:r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, Le</a:t>
                </a:r>
                <a:r>
                  <a:rPr lang="en-GB" u="sng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mon</a:t>
                </a:r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ick}</a:t>
                </a:r>
              </a:p>
            </p:txBody>
          </p:sp>
          <p:sp>
            <p:nvSpPr>
              <p:cNvPr id="23562" name="Text Box 38"/>
              <p:cNvSpPr txBox="1">
                <a:spLocks noChangeArrowheads="1"/>
              </p:cNvSpPr>
              <p:nvPr/>
            </p:nvSpPr>
            <p:spPr bwMode="auto">
              <a:xfrm>
                <a:off x="3107" y="1934"/>
                <a:ext cx="1945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Jeweils kombiniert mit:</a:t>
                </a:r>
              </a:p>
            </p:txBody>
          </p:sp>
        </p:grpSp>
        <p:sp>
          <p:nvSpPr>
            <p:cNvPr id="23559" name="Text Box 53"/>
            <p:cNvSpPr txBox="1">
              <a:spLocks noChangeArrowheads="1"/>
            </p:cNvSpPr>
            <p:nvPr/>
          </p:nvSpPr>
          <p:spPr bwMode="auto">
            <a:xfrm>
              <a:off x="5484813" y="2403475"/>
              <a:ext cx="33115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u="sng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primäre Wortbetonung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475656" y="0"/>
            <a:ext cx="585286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Phonetische Faktoren: Variabilität </a:t>
            </a:r>
            <a:r>
              <a:rPr lang="de-DE" dirty="0">
                <a:latin typeface="Calibri"/>
                <a:cs typeface="Calibri"/>
              </a:rPr>
              <a:t>von 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2491</Words>
  <Application>Microsoft Macintosh PowerPoint</Application>
  <PresentationFormat>Bildschirmpräsentation (4:3)</PresentationFormat>
  <Paragraphs>384</Paragraphs>
  <Slides>34</Slides>
  <Notes>1</Notes>
  <HiddenSlides>0</HiddenSlides>
  <MMClips>18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6" baseType="lpstr">
      <vt:lpstr>Default Design</vt:lpstr>
      <vt:lpstr>Chart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> ipds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jmh</dc:creator>
  <cp:keywords/>
  <dc:description/>
  <cp:lastModifiedBy>Ulrich Reubold</cp:lastModifiedBy>
  <cp:revision>203</cp:revision>
  <dcterms:created xsi:type="dcterms:W3CDTF">2015-09-05T14:34:57Z</dcterms:created>
  <dcterms:modified xsi:type="dcterms:W3CDTF">2017-12-13T09:00:49Z</dcterms:modified>
  <cp:category/>
</cp:coreProperties>
</file>