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4" r:id="rId2"/>
    <p:sldId id="356" r:id="rId3"/>
    <p:sldId id="328" r:id="rId4"/>
    <p:sldId id="342" r:id="rId5"/>
    <p:sldId id="345" r:id="rId6"/>
    <p:sldId id="347" r:id="rId7"/>
    <p:sldId id="352" r:id="rId8"/>
    <p:sldId id="348" r:id="rId9"/>
    <p:sldId id="349" r:id="rId10"/>
    <p:sldId id="325" r:id="rId11"/>
    <p:sldId id="350" r:id="rId12"/>
    <p:sldId id="351" r:id="rId13"/>
    <p:sldId id="337" r:id="rId14"/>
    <p:sldId id="338" r:id="rId15"/>
    <p:sldId id="332" r:id="rId16"/>
    <p:sldId id="333" r:id="rId17"/>
    <p:sldId id="334" r:id="rId18"/>
    <p:sldId id="355" r:id="rId19"/>
    <p:sldId id="339" r:id="rId20"/>
    <p:sldId id="32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9" autoAdjust="0"/>
    <p:restoredTop sz="94668" autoAdjust="0"/>
  </p:normalViewPr>
  <p:slideViewPr>
    <p:cSldViewPr snapToObjects="1">
      <p:cViewPr>
        <p:scale>
          <a:sx n="75" d="100"/>
          <a:sy n="75" d="100"/>
        </p:scale>
        <p:origin x="-2008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137A3-F560-5F44-8101-3AE1B4E3A6E4}" type="datetimeFigureOut">
              <a:rPr lang="en-US" smtClean="0"/>
              <a:pPr/>
              <a:t>13.11.18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4AE16-2834-7445-B6C9-D160547E79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559DF-C251-274C-802C-28BD145F87CC}" type="datetimeFigureOut">
              <a:rPr lang="en-US" smtClean="0"/>
              <a:pPr/>
              <a:t>13.11.18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FEFEB-7966-AA42-8E6E-CA349B0E5E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4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D096-8A8A-5544-9860-F94C5D2D4F0B}" type="datetimeFigureOut">
              <a:rPr lang="en-US" smtClean="0"/>
              <a:pPr/>
              <a:t>13.11.18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339752" y="1052737"/>
            <a:ext cx="396044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Dissimilation und Lautwandel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314096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Jonathan Harrington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0770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Dissimilation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4653137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Beispiele. 2 Eigenschaften. 3. Phonotaktik. 4. Theorien. 5. Empirische </a:t>
            </a:r>
            <a:r>
              <a:rPr lang="de-DE" sz="2400" dirty="0" smtClean="0">
                <a:latin typeface="+mj-lt"/>
                <a:cs typeface="Arial"/>
              </a:rPr>
              <a:t>Untersuchungen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2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93067"/>
            <a:ext cx="838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Im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Lexikon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werden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wiederholte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Konsonanten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vermieden</a:t>
            </a:r>
            <a:r>
              <a:rPr lang="en-GB" sz="2400" dirty="0" smtClean="0">
                <a:latin typeface="+mj-lt"/>
                <a:cs typeface="Arial"/>
              </a:rPr>
              <a:t>. Die </a:t>
            </a:r>
            <a:r>
              <a:rPr lang="en-GB" sz="2400" dirty="0" err="1" smtClean="0">
                <a:latin typeface="+mj-lt"/>
                <a:cs typeface="Arial"/>
              </a:rPr>
              <a:t>Häufigkeit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aufeinanderfolgender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Konsonanten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im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Arabischen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sortiert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nach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Artikulalationsort</a:t>
            </a:r>
            <a:r>
              <a:rPr lang="en-GB" sz="2400" dirty="0" smtClean="0">
                <a:latin typeface="+mj-lt"/>
                <a:cs typeface="Arial"/>
              </a:rPr>
              <a:t> und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en-GB" sz="2400" dirty="0" smtClean="0">
                <a:latin typeface="+mj-lt"/>
                <a:cs typeface="Arial"/>
              </a:rPr>
              <a:t>art (</a:t>
            </a:r>
            <a:r>
              <a:rPr lang="en-GB" sz="2400" dirty="0" err="1" smtClean="0">
                <a:latin typeface="+mj-lt"/>
                <a:cs typeface="Arial"/>
              </a:rPr>
              <a:t>Alderete</a:t>
            </a:r>
            <a:r>
              <a:rPr lang="en-GB" sz="2400" dirty="0" smtClean="0">
                <a:latin typeface="+mj-lt"/>
                <a:cs typeface="Arial"/>
              </a:rPr>
              <a:t> &amp; Frisch, 2006)</a:t>
            </a:r>
            <a:endParaRPr lang="en-GB" sz="2400" dirty="0" smtClean="0">
              <a:latin typeface="+mj-lt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52464"/>
            <a:ext cx="5990778" cy="391147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7704" y="23358"/>
            <a:ext cx="5976664" cy="4697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3. Dissimilation und Phonotaktik: Arabisch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07704" y="23358"/>
            <a:ext cx="4464496" cy="4697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rgbClr val="000000"/>
                </a:solidFill>
                <a:latin typeface="+mj-lt"/>
              </a:rPr>
              <a:t>4</a:t>
            </a: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. Zwei Modelle der Dissimilation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</a:t>
            </a:r>
            <a:r>
              <a:rPr lang="de-DE" sz="2400" dirty="0" err="1" smtClean="0">
                <a:latin typeface="+mj-lt"/>
                <a:cs typeface="Arial"/>
              </a:rPr>
              <a:t>Ohala</a:t>
            </a:r>
            <a:r>
              <a:rPr lang="de-DE" sz="2400" dirty="0" smtClean="0">
                <a:latin typeface="+mj-lt"/>
                <a:cs typeface="Arial"/>
              </a:rPr>
              <a:t>: Hyperkorrektur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22636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Der Hörer korrigiert zu viel für die </a:t>
            </a:r>
            <a:r>
              <a:rPr lang="de-DE" sz="2400" dirty="0" err="1" smtClean="0">
                <a:latin typeface="+mj-lt"/>
                <a:cs typeface="Arial"/>
              </a:rPr>
              <a:t>Koartikulation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0759" y="290305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[</a:t>
            </a:r>
            <a:r>
              <a:rPr lang="de-DE" sz="2400" dirty="0" err="1" smtClean="0">
                <a:latin typeface="+mj-lt"/>
                <a:cs typeface="Arial"/>
              </a:rPr>
              <a:t>k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winkwe</a:t>
            </a:r>
            <a:r>
              <a:rPr lang="de-DE" sz="2400" dirty="0" smtClean="0">
                <a:latin typeface="+mj-lt"/>
                <a:cs typeface="Arial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2408" y="33647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labial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89071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</a:t>
            </a:r>
            <a:r>
              <a:rPr lang="de-DE" sz="2400" dirty="0" smtClean="0">
                <a:latin typeface="+mj-lt"/>
                <a:cs typeface="Arial"/>
              </a:rPr>
              <a:t>örer-</a:t>
            </a:r>
            <a:r>
              <a:rPr lang="de-DE" sz="2400" dirty="0" err="1" smtClean="0">
                <a:latin typeface="+mj-lt"/>
                <a:cs typeface="Arial"/>
              </a:rPr>
              <a:t>Rekontruktion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2903445"/>
            <a:ext cx="167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  <a:cs typeface="Arial"/>
              </a:rPr>
              <a:t>/</a:t>
            </a:r>
            <a:r>
              <a:rPr lang="de-DE" sz="2400" dirty="0" err="1" smtClean="0">
                <a:latin typeface="+mj-lt"/>
                <a:cs typeface="Arial"/>
              </a:rPr>
              <a:t>kinkwe</a:t>
            </a:r>
            <a:r>
              <a:rPr lang="de-DE" sz="2400" dirty="0" smtClean="0">
                <a:latin typeface="+mj-lt"/>
                <a:cs typeface="Arial"/>
              </a:rPr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559" y="4696644"/>
            <a:ext cx="101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j-lt"/>
                <a:cs typeface="Arial"/>
              </a:rPr>
              <a:t>[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b̤e̤n̤d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̤</a:t>
            </a:r>
            <a:r>
              <a:rPr lang="de-DE" sz="2400" dirty="0" smtClean="0">
                <a:latin typeface="+mj-lt"/>
                <a:cs typeface="Arial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725144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err="1" smtClean="0">
                <a:latin typeface="+mj-lt"/>
                <a:cs typeface="Arial"/>
              </a:rPr>
              <a:t>b̤end</a:t>
            </a:r>
            <a:r>
              <a:rPr lang="de-DE" sz="2400" dirty="0" smtClean="0">
                <a:latin typeface="+mj-lt"/>
                <a:cs typeface="Arial"/>
              </a:rPr>
              <a:t>̤/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7518" y="4696644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err="1" smtClean="0">
                <a:latin typeface="+mj-lt"/>
                <a:cs typeface="Arial"/>
              </a:rPr>
              <a:t>bend</a:t>
            </a:r>
            <a:r>
              <a:rPr lang="de-DE" sz="2400" dirty="0" smtClean="0">
                <a:latin typeface="+mj-lt"/>
                <a:cs typeface="Arial"/>
              </a:rPr>
              <a:t>̤/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808" y="1988840"/>
            <a:ext cx="190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produziert als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046039"/>
            <a:ext cx="1855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phonologisch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635" y="2984807"/>
            <a:ext cx="1531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cs typeface="Arial"/>
              </a:rPr>
              <a:t>/</a:t>
            </a:r>
            <a:r>
              <a:rPr lang="de-DE" sz="2400" dirty="0" err="1">
                <a:solidFill>
                  <a:prstClr val="black"/>
                </a:solidFill>
                <a:cs typeface="Arial"/>
              </a:rPr>
              <a:t>kwinkwe</a:t>
            </a:r>
            <a:r>
              <a:rPr lang="de-DE" sz="2400" dirty="0">
                <a:solidFill>
                  <a:prstClr val="black"/>
                </a:solidFill>
                <a:cs typeface="Arial"/>
              </a:rPr>
              <a:t>/ 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3313460" y="5158309"/>
            <a:ext cx="136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behaucht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50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07704" y="33826"/>
            <a:ext cx="4464496" cy="4697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rgbClr val="000000"/>
                </a:solidFill>
                <a:latin typeface="+mj-lt"/>
              </a:rPr>
              <a:t>4</a:t>
            </a: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. Zwei Modelle der Dissimilation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652" y="36924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2. Dissimilation </a:t>
            </a:r>
            <a:r>
              <a:rPr lang="de-DE" sz="2400" dirty="0" smtClean="0">
                <a:latin typeface="+mj-lt"/>
                <a:cs typeface="Arial"/>
              </a:rPr>
              <a:t>ist analog zu Versprecher.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764703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Aus Garrett &amp; Johnson (2013</a:t>
            </a:r>
            <a:r>
              <a:rPr lang="de-DE" sz="2400" dirty="0" smtClean="0">
                <a:latin typeface="+mj-lt"/>
                <a:cs typeface="Arial"/>
              </a:rPr>
              <a:t>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endParaRPr lang="de-DE" sz="2400" baseline="30000" dirty="0" smtClean="0"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036" y="3626098"/>
            <a:ext cx="4968552" cy="47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Aus </a:t>
            </a:r>
            <a:r>
              <a:rPr lang="de-DE" sz="2400" dirty="0" err="1" smtClean="0">
                <a:latin typeface="+mj-lt"/>
                <a:cs typeface="Arial"/>
              </a:rPr>
              <a:t>Burridge</a:t>
            </a:r>
            <a:r>
              <a:rPr lang="de-DE" sz="2400" dirty="0" smtClean="0">
                <a:latin typeface="+mj-lt"/>
                <a:cs typeface="Arial"/>
              </a:rPr>
              <a:t> (</a:t>
            </a:r>
            <a:r>
              <a:rPr lang="de-DE" sz="2400" dirty="0" smtClean="0">
                <a:latin typeface="+mj-lt"/>
                <a:cs typeface="Arial"/>
              </a:rPr>
              <a:t>2017)</a:t>
            </a:r>
            <a:r>
              <a:rPr lang="de-DE" sz="2400" baseline="30000" dirty="0" smtClean="0">
                <a:latin typeface="+mj-lt"/>
                <a:cs typeface="Arial"/>
              </a:rPr>
              <a:t>2</a:t>
            </a:r>
            <a:endParaRPr lang="de-DE" sz="2400" baseline="30000" dirty="0" smtClean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08734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etc</a:t>
            </a:r>
            <a:r>
              <a:rPr lang="de-DE" sz="2400" dirty="0">
                <a:latin typeface="+mj-lt"/>
                <a:cs typeface="Arial"/>
              </a:rPr>
              <a:t> = /</a:t>
            </a:r>
            <a:r>
              <a:rPr lang="de-DE" sz="2400" dirty="0" err="1">
                <a:latin typeface="+mj-lt"/>
                <a:cs typeface="Arial"/>
              </a:rPr>
              <a:t>ɛt͜seːtera</a:t>
            </a:r>
            <a:r>
              <a:rPr lang="de-DE" sz="2400" dirty="0" smtClean="0">
                <a:latin typeface="+mj-lt"/>
                <a:cs typeface="Arial"/>
              </a:rPr>
              <a:t>/ wird zu '</a:t>
            </a:r>
            <a:r>
              <a:rPr lang="de-DE" sz="2400" dirty="0" err="1" smtClean="0">
                <a:latin typeface="+mj-lt"/>
                <a:cs typeface="Arial"/>
              </a:rPr>
              <a:t>e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k</a:t>
            </a:r>
            <a:r>
              <a:rPr lang="de-DE" sz="2400" dirty="0" err="1" smtClean="0">
                <a:latin typeface="+mj-lt"/>
                <a:cs typeface="Arial"/>
              </a:rPr>
              <a:t>se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t</a:t>
            </a:r>
            <a:r>
              <a:rPr lang="de-DE" sz="2400" dirty="0" err="1" smtClean="0">
                <a:latin typeface="+mj-lt"/>
                <a:cs typeface="Arial"/>
              </a:rPr>
              <a:t>ra</a:t>
            </a:r>
            <a:r>
              <a:rPr lang="de-DE" sz="2400" dirty="0" smtClean="0">
                <a:latin typeface="+mj-lt"/>
                <a:cs typeface="Arial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6828" y="4050060"/>
            <a:ext cx="3456384" cy="47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chimney</a:t>
            </a:r>
            <a:r>
              <a:rPr lang="de-DE" sz="2400" dirty="0" smtClean="0">
                <a:latin typeface="+mj-lt"/>
                <a:cs typeface="Arial"/>
              </a:rPr>
              <a:t> -&gt; </a:t>
            </a:r>
            <a:r>
              <a:rPr lang="de-DE" sz="2400" dirty="0" err="1" smtClean="0">
                <a:latin typeface="+mj-lt"/>
                <a:cs typeface="Arial"/>
              </a:rPr>
              <a:t>chimley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204" y="4653136"/>
            <a:ext cx="301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Zusätzlich</a:t>
            </a:r>
          </a:p>
          <a:p>
            <a:r>
              <a:rPr lang="de-DE" sz="2400" dirty="0" err="1" smtClean="0">
                <a:latin typeface="+mj-lt"/>
                <a:cs typeface="Arial"/>
              </a:rPr>
              <a:t>sec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r</a:t>
            </a:r>
            <a:r>
              <a:rPr lang="de-DE" sz="2400" dirty="0" err="1" smtClean="0">
                <a:latin typeface="+mj-lt"/>
                <a:cs typeface="Arial"/>
              </a:rPr>
              <a:t>eta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Arial"/>
              </a:rPr>
              <a:t>r</a:t>
            </a:r>
            <a:r>
              <a:rPr lang="de-DE" sz="2400" dirty="0" err="1" smtClean="0">
                <a:latin typeface="+mj-lt"/>
                <a:cs typeface="Arial"/>
              </a:rPr>
              <a:t>y</a:t>
            </a:r>
            <a:r>
              <a:rPr lang="de-DE" sz="2400" dirty="0" smtClean="0">
                <a:latin typeface="+mj-lt"/>
                <a:cs typeface="Arial"/>
              </a:rPr>
              <a:t> -&gt; </a:t>
            </a:r>
            <a:r>
              <a:rPr lang="de-DE" sz="2400" dirty="0" err="1" smtClean="0">
                <a:latin typeface="+mj-lt"/>
                <a:cs typeface="Arial"/>
              </a:rPr>
              <a:t>secetary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596" y="6174016"/>
            <a:ext cx="4301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2. </a:t>
            </a:r>
            <a:r>
              <a:rPr lang="de-DE" sz="1600" dirty="0" err="1" smtClean="0">
                <a:latin typeface="+mj-lt"/>
                <a:cs typeface="Arial"/>
              </a:rPr>
              <a:t>Burridge</a:t>
            </a:r>
            <a:r>
              <a:rPr lang="de-DE" sz="1600" dirty="0" smtClean="0">
                <a:latin typeface="+mj-lt"/>
                <a:cs typeface="Arial"/>
              </a:rPr>
              <a:t>, K. (2017). </a:t>
            </a:r>
            <a:r>
              <a:rPr lang="de-DE" sz="1600" i="1" dirty="0" smtClean="0">
                <a:latin typeface="+mj-lt"/>
                <a:cs typeface="Arial"/>
              </a:rPr>
              <a:t>Understanding Language Change</a:t>
            </a:r>
            <a:r>
              <a:rPr lang="de-DE" sz="1600" dirty="0" smtClean="0">
                <a:latin typeface="+mj-lt"/>
                <a:cs typeface="Arial"/>
              </a:rPr>
              <a:t>. Routledge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652" y="5805265"/>
            <a:ext cx="3691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Garrett</a:t>
            </a:r>
            <a:r>
              <a:rPr lang="de-DE" sz="1600" dirty="0">
                <a:latin typeface="+mj-lt"/>
                <a:cs typeface="Arial"/>
              </a:rPr>
              <a:t>, A. &amp; Johnson, K. (2013). </a:t>
            </a:r>
            <a:r>
              <a:rPr lang="de-DE" sz="1600" dirty="0" err="1">
                <a:latin typeface="+mj-lt"/>
                <a:cs typeface="Arial"/>
              </a:rPr>
              <a:t>Phonetic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bias</a:t>
            </a:r>
            <a:r>
              <a:rPr lang="de-DE" sz="1600" dirty="0">
                <a:latin typeface="+mj-lt"/>
                <a:cs typeface="Arial"/>
              </a:rPr>
              <a:t> in </a:t>
            </a:r>
            <a:r>
              <a:rPr lang="de-DE" sz="1600" dirty="0" err="1">
                <a:latin typeface="+mj-lt"/>
                <a:cs typeface="Arial"/>
              </a:rPr>
              <a:t>sound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change</a:t>
            </a:r>
            <a:r>
              <a:rPr lang="de-DE" sz="1600" dirty="0">
                <a:latin typeface="+mj-lt"/>
                <a:cs typeface="Arial"/>
              </a:rPr>
              <a:t>. In A. </a:t>
            </a:r>
            <a:r>
              <a:rPr lang="de-DE" sz="1600" dirty="0" err="1">
                <a:latin typeface="+mj-lt"/>
                <a:cs typeface="Arial"/>
              </a:rPr>
              <a:t>Yu</a:t>
            </a:r>
            <a:r>
              <a:rPr lang="de-DE" sz="1600" dirty="0">
                <a:latin typeface="+mj-lt"/>
                <a:cs typeface="Arial"/>
              </a:rPr>
              <a:t> (Ed.) Origins </a:t>
            </a:r>
            <a:r>
              <a:rPr lang="de-DE" sz="1600" dirty="0" err="1">
                <a:latin typeface="+mj-lt"/>
                <a:cs typeface="Arial"/>
              </a:rPr>
              <a:t>of</a:t>
            </a:r>
            <a:r>
              <a:rPr lang="de-DE" sz="1600" dirty="0">
                <a:latin typeface="+mj-lt"/>
                <a:cs typeface="Arial"/>
              </a:rPr>
              <a:t> Sound Change. Oxford University Press: Oxford. (p. 51–97).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608" y="1397675"/>
            <a:ext cx="8141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Das ist doch </a:t>
            </a:r>
            <a:r>
              <a:rPr lang="de-DE" sz="2400" dirty="0" err="1"/>
              <a:t>ung</a:t>
            </a:r>
            <a:r>
              <a:rPr lang="de-DE" sz="2400" dirty="0" err="1">
                <a:solidFill>
                  <a:srgbClr val="FF0000"/>
                </a:solidFill>
              </a:rPr>
              <a:t>r</a:t>
            </a:r>
            <a:r>
              <a:rPr lang="de-DE" sz="2400" dirty="0" err="1"/>
              <a:t>au</a:t>
            </a:r>
            <a:r>
              <a:rPr lang="de-DE" sz="2400" dirty="0"/>
              <a:t> .. ung</a:t>
            </a:r>
            <a:r>
              <a:rPr lang="de-DE" sz="2400" dirty="0">
                <a:solidFill>
                  <a:srgbClr val="FF0000"/>
                </a:solidFill>
              </a:rPr>
              <a:t>l</a:t>
            </a:r>
            <a:r>
              <a:rPr lang="de-DE" sz="2400" dirty="0"/>
              <a:t>aub</a:t>
            </a:r>
            <a:r>
              <a:rPr lang="de-DE" sz="2400" dirty="0">
                <a:solidFill>
                  <a:srgbClr val="008000"/>
                </a:solidFill>
              </a:rPr>
              <a:t>l</a:t>
            </a:r>
            <a:r>
              <a:rPr lang="de-DE" sz="2400" dirty="0"/>
              <a:t>ich (</a:t>
            </a:r>
            <a:r>
              <a:rPr lang="de-DE" sz="2400" dirty="0" err="1"/>
              <a:t>Meringer</a:t>
            </a:r>
            <a:r>
              <a:rPr lang="de-DE" sz="2400" dirty="0"/>
              <a:t>, 1908:93)</a:t>
            </a:r>
          </a:p>
          <a:p>
            <a:r>
              <a:rPr lang="de-DE" sz="2400" dirty="0"/>
              <a:t>muss auch in den verschiedenen </a:t>
            </a:r>
            <a:r>
              <a:rPr lang="de-DE" sz="2400" dirty="0" err="1"/>
              <a:t>G</a:t>
            </a:r>
            <a:r>
              <a:rPr lang="de-DE" sz="2400" dirty="0" err="1">
                <a:solidFill>
                  <a:srgbClr val="FF0000"/>
                </a:solidFill>
              </a:rPr>
              <a:t>l</a:t>
            </a:r>
            <a:r>
              <a:rPr lang="de-DE" sz="2400" dirty="0" err="1"/>
              <a:t>e</a:t>
            </a:r>
            <a:r>
              <a:rPr lang="de-DE" sz="2400" dirty="0"/>
              <a:t>.. G</a:t>
            </a:r>
            <a:r>
              <a:rPr lang="de-DE" sz="2400" dirty="0">
                <a:solidFill>
                  <a:srgbClr val="FF0000"/>
                </a:solidFill>
              </a:rPr>
              <a:t>r</a:t>
            </a:r>
            <a:r>
              <a:rPr lang="de-DE" sz="2400" dirty="0"/>
              <a:t>emien die F</a:t>
            </a:r>
            <a:r>
              <a:rPr lang="de-DE" sz="2400" dirty="0">
                <a:solidFill>
                  <a:srgbClr val="008000"/>
                </a:solidFill>
              </a:rPr>
              <a:t>r</a:t>
            </a:r>
            <a:r>
              <a:rPr lang="de-DE" sz="2400" dirty="0"/>
              <a:t>agen der Zeit diskutieren (Berg, 1998:182-183</a:t>
            </a:r>
          </a:p>
          <a:p>
            <a:r>
              <a:rPr lang="de-DE" sz="2400" dirty="0" err="1"/>
              <a:t>b</a:t>
            </a:r>
            <a:r>
              <a:rPr lang="de-DE" sz="2400" dirty="0" err="1">
                <a:solidFill>
                  <a:srgbClr val="FF0000"/>
                </a:solidFill>
              </a:rPr>
              <a:t>l</a:t>
            </a:r>
            <a:r>
              <a:rPr lang="de-DE" sz="2400" dirty="0" err="1"/>
              <a:t>ide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F</a:t>
            </a:r>
            <a:r>
              <a:rPr lang="de-DE" sz="2400" dirty="0">
                <a:solidFill>
                  <a:srgbClr val="008000"/>
                </a:solidFill>
              </a:rPr>
              <a:t>r</a:t>
            </a:r>
            <a:r>
              <a:rPr lang="de-DE" sz="2400" dirty="0"/>
              <a:t>ankenstein (statt </a:t>
            </a:r>
            <a:r>
              <a:rPr lang="de-DE" sz="2400" dirty="0" err="1"/>
              <a:t>bride</a:t>
            </a:r>
            <a:r>
              <a:rPr lang="de-DE" sz="2400" dirty="0"/>
              <a:t>) (</a:t>
            </a:r>
            <a:r>
              <a:rPr lang="de-DE" sz="2400" dirty="0" err="1"/>
              <a:t>Fromkin</a:t>
            </a:r>
            <a:r>
              <a:rPr lang="de-DE" sz="2400" dirty="0"/>
              <a:t>, 2000: n. 1711)</a:t>
            </a:r>
          </a:p>
        </p:txBody>
      </p:sp>
    </p:spTree>
    <p:extLst>
      <p:ext uri="{BB962C8B-B14F-4D97-AF65-F5344CB8AC3E}">
        <p14:creationId xmlns:p14="http://schemas.microsoft.com/office/powerpoint/2010/main" val="63159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9416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Abrego-Collier (2013</a:t>
            </a:r>
            <a:r>
              <a:rPr lang="de-DE" sz="2400" dirty="0" smtClean="0">
                <a:latin typeface="+mj-lt"/>
                <a:cs typeface="Arial"/>
              </a:rPr>
              <a:t>) testete </a:t>
            </a:r>
            <a:r>
              <a:rPr lang="de-DE" sz="2400" dirty="0" err="1" smtClean="0">
                <a:latin typeface="+mj-lt"/>
                <a:cs typeface="Arial"/>
              </a:rPr>
              <a:t>Ohalas</a:t>
            </a:r>
            <a:r>
              <a:rPr lang="de-DE" sz="2400" dirty="0" smtClean="0">
                <a:latin typeface="+mj-lt"/>
                <a:cs typeface="Arial"/>
              </a:rPr>
              <a:t> Modell.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"/>
            <a:ext cx="698477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dirty="0" err="1" smtClean="0"/>
              <a:t>Empirische</a:t>
            </a:r>
            <a:r>
              <a:rPr lang="en-US" sz="2400" dirty="0" smtClean="0"/>
              <a:t> </a:t>
            </a:r>
            <a:r>
              <a:rPr lang="en-US" sz="2400" dirty="0" err="1" smtClean="0"/>
              <a:t>Untersuchungen</a:t>
            </a:r>
            <a:r>
              <a:rPr lang="en-US" sz="2400" dirty="0" smtClean="0"/>
              <a:t> </a:t>
            </a:r>
            <a:r>
              <a:rPr lang="en-US" sz="2400" dirty="0" err="1" smtClean="0"/>
              <a:t>zur</a:t>
            </a:r>
            <a:r>
              <a:rPr lang="en-US" sz="2400" dirty="0" smtClean="0"/>
              <a:t> Dissimilation</a:t>
            </a:r>
            <a:endParaRPr lang="en-US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68407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Ein 7-stufiges Kontinuum 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smtClean="0">
                <a:latin typeface="+mj-lt"/>
                <a:cs typeface="Arial"/>
              </a:rPr>
              <a:t> zwischen /l/ und /</a:t>
            </a:r>
            <a:r>
              <a:rPr lang="de-DE" sz="2400" dirty="0" err="1" smtClean="0">
                <a:latin typeface="+mj-lt"/>
                <a:cs typeface="Arial"/>
              </a:rPr>
              <a:t>r</a:t>
            </a:r>
            <a:r>
              <a:rPr lang="de-DE" sz="2400" dirty="0" smtClean="0">
                <a:latin typeface="+mj-lt"/>
                <a:cs typeface="Arial"/>
              </a:rPr>
              <a:t>/ wurde synthetisiert und eingebettet in X in 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aYa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oder </a:t>
            </a:r>
            <a:r>
              <a:rPr lang="de-DE" sz="2400" dirty="0" err="1" smtClean="0">
                <a:latin typeface="+mj-lt"/>
                <a:cs typeface="Arial"/>
              </a:rPr>
              <a:t>AYa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smtClean="0">
                <a:latin typeface="+mj-lt"/>
                <a:cs typeface="Arial"/>
              </a:rPr>
              <a:t>. Y = verschiedene </a:t>
            </a:r>
            <a:r>
              <a:rPr lang="de-DE" sz="2400" dirty="0" err="1" smtClean="0">
                <a:latin typeface="+mj-lt"/>
                <a:cs typeface="Arial"/>
              </a:rPr>
              <a:t>Konsontanten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mr-IN" sz="2400" dirty="0">
                <a:latin typeface="+mj-lt"/>
                <a:cs typeface="Arial"/>
              </a:rPr>
              <a:t>/d, l, </a:t>
            </a:r>
            <a:r>
              <a:rPr lang="mr-IN" sz="2400" dirty="0" smtClean="0">
                <a:latin typeface="+mj-lt"/>
                <a:cs typeface="Arial"/>
              </a:rPr>
              <a:t>r/.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740" y="4077072"/>
            <a:ext cx="7776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Mehr </a:t>
            </a:r>
            <a:r>
              <a:rPr lang="de-DE" sz="2400" dirty="0" smtClean="0">
                <a:latin typeface="+mj-lt"/>
                <a:cs typeface="Arial"/>
              </a:rPr>
              <a:t>/l/ </a:t>
            </a:r>
            <a:r>
              <a:rPr lang="de-DE" sz="2400" dirty="0" smtClean="0">
                <a:latin typeface="+mj-lt"/>
                <a:cs typeface="Arial"/>
              </a:rPr>
              <a:t>Antworten in 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ada</a:t>
            </a:r>
            <a:r>
              <a:rPr lang="de-DE" sz="2400" dirty="0" smtClean="0">
                <a:latin typeface="+mj-lt"/>
                <a:cs typeface="Arial"/>
              </a:rPr>
              <a:t>/ als /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ala</a:t>
            </a:r>
            <a:r>
              <a:rPr lang="de-DE" sz="2400" dirty="0" smtClean="0">
                <a:latin typeface="+mj-lt"/>
                <a:cs typeface="Arial"/>
              </a:rPr>
              <a:t>/. </a:t>
            </a:r>
          </a:p>
          <a:p>
            <a:r>
              <a:rPr lang="de-DE" sz="2400" dirty="0" smtClean="0">
                <a:latin typeface="+mj-lt"/>
                <a:cs typeface="Arial"/>
              </a:rPr>
              <a:t>2. Weil Dissimilation eher </a:t>
            </a:r>
            <a:r>
              <a:rPr lang="de-DE" sz="2400" dirty="0" err="1" smtClean="0">
                <a:latin typeface="+mj-lt"/>
                <a:cs typeface="Arial"/>
              </a:rPr>
              <a:t>antizipatorisch</a:t>
            </a:r>
            <a:r>
              <a:rPr lang="de-DE" sz="2400" dirty="0" smtClean="0">
                <a:latin typeface="+mj-lt"/>
                <a:cs typeface="Arial"/>
              </a:rPr>
              <a:t> ist:</a:t>
            </a:r>
          </a:p>
          <a:p>
            <a:r>
              <a:rPr lang="de-DE" sz="2400" dirty="0" smtClean="0">
                <a:latin typeface="+mj-lt"/>
                <a:cs typeface="Arial"/>
              </a:rPr>
              <a:t>Mehr /</a:t>
            </a:r>
            <a:r>
              <a:rPr lang="de-DE" sz="2400" dirty="0" err="1" smtClean="0">
                <a:latin typeface="+mj-lt"/>
                <a:cs typeface="Arial"/>
              </a:rPr>
              <a:t>r</a:t>
            </a:r>
            <a:r>
              <a:rPr lang="de-DE" sz="2400" dirty="0" smtClean="0">
                <a:latin typeface="+mj-lt"/>
                <a:cs typeface="Arial"/>
              </a:rPr>
              <a:t>/ Antworten in </a:t>
            </a:r>
            <a:r>
              <a:rPr lang="de-DE" sz="2400" dirty="0">
                <a:cs typeface="Arial"/>
              </a:rPr>
              <a:t>/</a:t>
            </a:r>
            <a:r>
              <a:rPr lang="de-DE" sz="2400" dirty="0" err="1">
                <a:cs typeface="Arial"/>
              </a:rPr>
              <a:t>a</a:t>
            </a:r>
            <a:r>
              <a:rPr lang="de-DE" sz="2400" dirty="0" err="1">
                <a:solidFill>
                  <a:srgbClr val="0000FF"/>
                </a:solidFill>
                <a:cs typeface="Arial"/>
              </a:rPr>
              <a:t>L</a:t>
            </a:r>
            <a:r>
              <a:rPr lang="de-DE" sz="2400" dirty="0" err="1">
                <a:cs typeface="Arial"/>
              </a:rPr>
              <a:t>ala</a:t>
            </a:r>
            <a:r>
              <a:rPr lang="de-DE" sz="2400" dirty="0" smtClean="0">
                <a:cs typeface="Arial"/>
              </a:rPr>
              <a:t>/ als in /</a:t>
            </a:r>
            <a:r>
              <a:rPr lang="de-DE" sz="2400" dirty="0" err="1" smtClean="0">
                <a:cs typeface="Arial"/>
              </a:rPr>
              <a:t>ala</a:t>
            </a:r>
            <a:r>
              <a:rPr lang="de-DE" sz="2400" dirty="0" err="1" smtClean="0">
                <a:solidFill>
                  <a:srgbClr val="0000FF"/>
                </a:solidFill>
                <a:cs typeface="Arial"/>
              </a:rPr>
              <a:t>L</a:t>
            </a:r>
            <a:r>
              <a:rPr lang="de-DE" sz="2400" dirty="0" err="1" smtClean="0">
                <a:cs typeface="Arial"/>
              </a:rPr>
              <a:t>a</a:t>
            </a:r>
            <a:r>
              <a:rPr lang="de-DE" sz="2400" dirty="0" smtClean="0">
                <a:cs typeface="Arial"/>
              </a:rPr>
              <a:t>/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820372"/>
            <a:ext cx="357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aYa</a:t>
            </a:r>
            <a:r>
              <a:rPr lang="de-DE" sz="2400" dirty="0" smtClean="0">
                <a:latin typeface="+mj-lt"/>
                <a:cs typeface="Arial"/>
              </a:rPr>
              <a:t> = 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ada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ala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ara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50100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Hypothesen: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2863909"/>
            <a:ext cx="357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aYa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smtClean="0">
                <a:latin typeface="+mj-lt"/>
                <a:cs typeface="Arial"/>
              </a:rPr>
              <a:t> = </a:t>
            </a:r>
            <a:r>
              <a:rPr lang="de-DE" sz="2400" dirty="0" err="1" smtClean="0">
                <a:latin typeface="+mj-lt"/>
                <a:cs typeface="Arial"/>
              </a:rPr>
              <a:t>ada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dirty="0" err="1" smtClean="0">
                <a:latin typeface="+mj-lt"/>
                <a:cs typeface="Arial"/>
              </a:rPr>
              <a:t>ara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dirty="0" err="1" smtClean="0">
                <a:latin typeface="+mj-lt"/>
                <a:cs typeface="Arial"/>
              </a:rPr>
              <a:t>ala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88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03" t="8224" r="103" b="6550"/>
          <a:stretch/>
        </p:blipFill>
        <p:spPr>
          <a:xfrm>
            <a:off x="539552" y="1701800"/>
            <a:ext cx="7919864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7167"/>
            <a:ext cx="446449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dirty="0" err="1" smtClean="0"/>
              <a:t>Ergebnisse</a:t>
            </a:r>
            <a:r>
              <a:rPr lang="en-US" sz="2400" dirty="0" smtClean="0"/>
              <a:t> </a:t>
            </a:r>
            <a:r>
              <a:rPr lang="en-US" sz="2400" dirty="0" err="1" smtClean="0"/>
              <a:t>aus</a:t>
            </a:r>
            <a:r>
              <a:rPr lang="en-US" sz="2400" dirty="0" smtClean="0"/>
              <a:t> </a:t>
            </a:r>
            <a:r>
              <a:rPr lang="en-US" sz="2400" dirty="0" err="1" smtClean="0"/>
              <a:t>Abrego</a:t>
            </a:r>
            <a:r>
              <a:rPr lang="en-US" sz="2400" dirty="0" smtClean="0"/>
              <a:t>-Collier</a:t>
            </a:r>
            <a:endParaRPr lang="en-US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2068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Es gab z.B. mehr /</a:t>
            </a:r>
            <a:r>
              <a:rPr lang="de-DE" sz="2400" dirty="0" err="1" smtClean="0">
                <a:latin typeface="+mj-lt"/>
                <a:cs typeface="Arial"/>
              </a:rPr>
              <a:t>r</a:t>
            </a:r>
            <a:r>
              <a:rPr lang="de-DE" sz="2400" dirty="0" smtClean="0">
                <a:latin typeface="+mj-lt"/>
                <a:cs typeface="Arial"/>
              </a:rPr>
              <a:t>/-Antworten in 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Arial"/>
              </a:rPr>
              <a:t>aLada</a:t>
            </a:r>
            <a:r>
              <a:rPr lang="de-DE" sz="2400" dirty="0" smtClean="0">
                <a:latin typeface="+mj-lt"/>
                <a:cs typeface="Arial"/>
              </a:rPr>
              <a:t> als in 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aLala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 - genau gegen </a:t>
            </a:r>
            <a:r>
              <a:rPr lang="de-DE" sz="2400" dirty="0" smtClean="0">
                <a:latin typeface="+mj-lt"/>
                <a:cs typeface="Arial"/>
              </a:rPr>
              <a:t>die </a:t>
            </a:r>
            <a:r>
              <a:rPr lang="de-DE" sz="2400" dirty="0" smtClean="0">
                <a:latin typeface="+mj-lt"/>
                <a:cs typeface="Arial"/>
              </a:rPr>
              <a:t>Hypothese</a:t>
            </a:r>
          </a:p>
        </p:txBody>
      </p:sp>
    </p:spTree>
    <p:extLst>
      <p:ext uri="{BB962C8B-B14F-4D97-AF65-F5344CB8AC3E}">
        <p14:creationId xmlns:p14="http://schemas.microsoft.com/office/powerpoint/2010/main" val="221818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Harrington, </a:t>
            </a:r>
            <a:r>
              <a:rPr lang="en-US" sz="2400" dirty="0" err="1" smtClean="0">
                <a:latin typeface="+mj-lt"/>
              </a:rPr>
              <a:t>Kleber</a:t>
            </a:r>
            <a:r>
              <a:rPr lang="en-US" sz="2400" dirty="0" smtClean="0">
                <a:latin typeface="+mj-lt"/>
              </a:rPr>
              <a:t>, Stevens (2016) </a:t>
            </a:r>
            <a:r>
              <a:rPr lang="en-US" sz="2400" dirty="0" err="1" smtClean="0">
                <a:latin typeface="+mj-lt"/>
              </a:rPr>
              <a:t>untersuchten</a:t>
            </a:r>
            <a:r>
              <a:rPr lang="en-US" sz="2400" dirty="0" smtClean="0">
                <a:latin typeface="+mj-lt"/>
              </a:rPr>
              <a:t> die </a:t>
            </a:r>
            <a:r>
              <a:rPr lang="en-US" sz="2400" dirty="0" err="1" smtClean="0">
                <a:latin typeface="+mj-lt"/>
              </a:rPr>
              <a:t>Grundlage</a:t>
            </a:r>
            <a:r>
              <a:rPr lang="en-US" sz="2400" dirty="0" smtClean="0">
                <a:latin typeface="+mj-lt"/>
              </a:rPr>
              <a:t> der /w/-Dissimilation in </a:t>
            </a:r>
            <a:r>
              <a:rPr lang="en-US" sz="2400" dirty="0" err="1" smtClean="0">
                <a:latin typeface="+mj-lt"/>
              </a:rPr>
              <a:t>Lautwandel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wie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3868" y="2636589"/>
            <a:ext cx="13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cs typeface="Arial"/>
              </a:rPr>
              <a:t>/</a:t>
            </a:r>
            <a:r>
              <a:rPr lang="en-GB" sz="2400" dirty="0" err="1" smtClean="0">
                <a:cs typeface="Arial"/>
              </a:rPr>
              <a:t>k</a:t>
            </a:r>
            <a:r>
              <a:rPr lang="en-GB" sz="2400" dirty="0" err="1" smtClean="0">
                <a:latin typeface="Times New Roman"/>
                <a:cs typeface="Times New Roman"/>
              </a:rPr>
              <a:t>ɪ</a:t>
            </a:r>
            <a:r>
              <a:rPr lang="en-GB" sz="2400" dirty="0" err="1" smtClean="0">
                <a:cs typeface="Arial"/>
              </a:rPr>
              <a:t>nk</a:t>
            </a:r>
            <a:r>
              <a:rPr lang="en-GB" sz="2400" dirty="0" err="1" smtClean="0">
                <a:solidFill>
                  <a:srgbClr val="0000FF"/>
                </a:solidFill>
                <a:cs typeface="Arial"/>
              </a:rPr>
              <a:t>w</a:t>
            </a:r>
            <a:r>
              <a:rPr lang="en-GB" sz="2400" dirty="0" err="1" smtClean="0">
                <a:cs typeface="Arial"/>
              </a:rPr>
              <a:t>e</a:t>
            </a:r>
            <a:r>
              <a:rPr lang="en-GB" sz="2400" dirty="0" smtClean="0">
                <a:cs typeface="Arial"/>
              </a:rPr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9262" y="2637011"/>
            <a:ext cx="163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0000"/>
                </a:solidFill>
              </a:rPr>
              <a:t>/k</a:t>
            </a:r>
            <a:r>
              <a:rPr lang="en-AU" sz="2400" b="1" dirty="0" smtClean="0">
                <a:solidFill>
                  <a:srgbClr val="008000"/>
                </a:solidFill>
              </a:rPr>
              <a:t>w</a:t>
            </a:r>
            <a:r>
              <a:rPr lang="en-GB" sz="2400" dirty="0" err="1">
                <a:latin typeface="Times New Roman"/>
                <a:cs typeface="Times New Roman"/>
              </a:rPr>
              <a:t>ɪ</a:t>
            </a:r>
            <a:r>
              <a:rPr lang="en-AU" sz="2400" dirty="0" err="1" smtClean="0">
                <a:solidFill>
                  <a:srgbClr val="000000"/>
                </a:solidFill>
              </a:rPr>
              <a:t>n</a:t>
            </a:r>
            <a:r>
              <a:rPr lang="en-AU" sz="2400" b="1" dirty="0" err="1" smtClean="0">
                <a:solidFill>
                  <a:srgbClr val="000000"/>
                </a:solidFill>
              </a:rPr>
              <a:t>k</a:t>
            </a:r>
            <a:r>
              <a:rPr lang="en-AU" sz="2400" b="1" dirty="0" err="1" smtClean="0">
                <a:solidFill>
                  <a:srgbClr val="0000FF"/>
                </a:solidFill>
              </a:rPr>
              <a:t>w</a:t>
            </a:r>
            <a:r>
              <a:rPr lang="en-AU" sz="2400" dirty="0" err="1" smtClean="0">
                <a:solidFill>
                  <a:srgbClr val="000000"/>
                </a:solidFill>
              </a:rPr>
              <a:t>e</a:t>
            </a:r>
            <a:r>
              <a:rPr lang="en-AU" sz="2400" dirty="0" smtClean="0">
                <a:solidFill>
                  <a:srgbClr val="000000"/>
                </a:solidFill>
              </a:rPr>
              <a:t>/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0132" y="263659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0000"/>
                </a:solidFill>
              </a:rPr>
              <a:t>/</a:t>
            </a:r>
            <a:r>
              <a:rPr lang="en-AU" sz="2400" dirty="0" err="1" smtClean="0">
                <a:solidFill>
                  <a:srgbClr val="000000"/>
                </a:solidFill>
              </a:rPr>
              <a:t>tʃ</a:t>
            </a:r>
            <a:r>
              <a:rPr lang="en-GB" sz="2400" dirty="0" err="1" smtClean="0">
                <a:latin typeface="Times New Roman"/>
                <a:cs typeface="Times New Roman"/>
              </a:rPr>
              <a:t>ɪ</a:t>
            </a:r>
            <a:r>
              <a:rPr lang="en-AU" sz="2400" dirty="0" err="1" smtClean="0">
                <a:solidFill>
                  <a:srgbClr val="000000"/>
                </a:solidFill>
              </a:rPr>
              <a:t>ŋ</a:t>
            </a:r>
            <a:r>
              <a:rPr lang="en-AU" sz="2400" b="1" dirty="0" err="1" smtClean="0"/>
              <a:t>k</a:t>
            </a:r>
            <a:r>
              <a:rPr lang="en-AU" sz="2400" b="1" dirty="0" err="1" smtClean="0">
                <a:solidFill>
                  <a:srgbClr val="0000FF"/>
                </a:solidFill>
              </a:rPr>
              <a:t>w</a:t>
            </a:r>
            <a:r>
              <a:rPr lang="en-AU" sz="2400" dirty="0" err="1" smtClean="0">
                <a:solidFill>
                  <a:srgbClr val="000000"/>
                </a:solidFill>
              </a:rPr>
              <a:t>e</a:t>
            </a:r>
            <a:r>
              <a:rPr lang="en-AU" sz="2400" dirty="0" smtClean="0">
                <a:solidFill>
                  <a:srgbClr val="000000"/>
                </a:solidFill>
              </a:rPr>
              <a:t>/ (</a:t>
            </a:r>
            <a:r>
              <a:rPr lang="en-AU" sz="2400" i="1" dirty="0" err="1" smtClean="0">
                <a:solidFill>
                  <a:srgbClr val="000000"/>
                </a:solidFill>
              </a:rPr>
              <a:t>cinque</a:t>
            </a:r>
            <a:r>
              <a:rPr lang="en-AU" sz="2400" dirty="0" smtClean="0">
                <a:solidFill>
                  <a:srgbClr val="000000"/>
                </a:solidFill>
              </a:rPr>
              <a:t>)</a:t>
            </a:r>
            <a:endParaRPr lang="en-US" sz="240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9812" y="322778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Keine</a:t>
            </a:r>
            <a:r>
              <a:rPr lang="en-US" sz="2400" dirty="0" smtClean="0">
                <a:latin typeface="+mj-lt"/>
              </a:rPr>
              <a:t> /w/-</a:t>
            </a:r>
            <a:r>
              <a:rPr lang="en-US" sz="2400" dirty="0" err="1" smtClean="0">
                <a:latin typeface="+mj-lt"/>
              </a:rPr>
              <a:t>Tilgung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262" y="3717068"/>
            <a:ext cx="192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/</a:t>
            </a:r>
            <a:r>
              <a:rPr lang="en-AU" sz="2400" b="1" dirty="0" smtClean="0"/>
              <a:t>k</a:t>
            </a:r>
            <a:r>
              <a:rPr lang="en-AU" sz="2400" b="1" dirty="0" smtClean="0">
                <a:solidFill>
                  <a:srgbClr val="008000"/>
                </a:solidFill>
              </a:rPr>
              <a:t>w</a:t>
            </a:r>
            <a:r>
              <a:rPr lang="en-GB" sz="2400" dirty="0" err="1">
                <a:latin typeface="Times New Roman"/>
                <a:cs typeface="Times New Roman"/>
              </a:rPr>
              <a:t>ɪ</a:t>
            </a:r>
            <a:r>
              <a:rPr lang="en-AU" sz="2400" dirty="0" err="1" smtClean="0">
                <a:solidFill>
                  <a:srgbClr val="000000"/>
                </a:solidFill>
              </a:rPr>
              <a:t>ndekim</a:t>
            </a:r>
            <a:r>
              <a:rPr lang="en-AU" sz="2400" dirty="0" smtClean="0">
                <a:solidFill>
                  <a:srgbClr val="000000"/>
                </a:solidFill>
              </a:rPr>
              <a:t>/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2100" y="365950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/</a:t>
            </a:r>
            <a:r>
              <a:rPr lang="en-AU" sz="2400" b="1" dirty="0" smtClean="0"/>
              <a:t>k</a:t>
            </a:r>
            <a:r>
              <a:rPr lang="en-AU" sz="2400" b="1" dirty="0" smtClean="0">
                <a:solidFill>
                  <a:srgbClr val="008000"/>
                </a:solidFill>
              </a:rPr>
              <a:t>w</a:t>
            </a:r>
            <a:r>
              <a:rPr lang="en-GB" sz="2400" dirty="0" err="1">
                <a:latin typeface="Times New Roman"/>
                <a:cs typeface="Times New Roman"/>
              </a:rPr>
              <a:t>ɪ</a:t>
            </a:r>
            <a:r>
              <a:rPr lang="en-AU" sz="2400" dirty="0" err="1" smtClean="0">
                <a:solidFill>
                  <a:srgbClr val="000000"/>
                </a:solidFill>
              </a:rPr>
              <a:t>nditʃi</a:t>
            </a:r>
            <a:r>
              <a:rPr lang="en-AU" sz="2400" dirty="0" smtClean="0">
                <a:solidFill>
                  <a:srgbClr val="000000"/>
                </a:solidFill>
              </a:rPr>
              <a:t>/</a:t>
            </a:r>
            <a:endParaRPr lang="en-US" sz="2400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0132" y="2186576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Italienisch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8084" y="3659503"/>
            <a:ext cx="126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fifteen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597" y="218657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Latein</a:t>
            </a:r>
            <a:endParaRPr lang="en-US" sz="2400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17166"/>
            <a:ext cx="61566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Empirische</a:t>
            </a:r>
            <a:r>
              <a:rPr lang="en-US" sz="2400" dirty="0" smtClean="0"/>
              <a:t> </a:t>
            </a:r>
            <a:r>
              <a:rPr lang="en-US" sz="2400" dirty="0" err="1" smtClean="0"/>
              <a:t>Untersuchungen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Dissimilation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514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65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Ein</a:t>
            </a:r>
            <a:r>
              <a:rPr lang="en-US" sz="2400" dirty="0" smtClean="0">
                <a:latin typeface="+mj-lt"/>
              </a:rPr>
              <a:t> 11-stufiges </a:t>
            </a:r>
            <a:r>
              <a:rPr lang="en-US" sz="2400" i="1" dirty="0" smtClean="0">
                <a:latin typeface="+mj-lt"/>
              </a:rPr>
              <a:t>canto</a:t>
            </a:r>
            <a:r>
              <a:rPr lang="en-US" sz="2400" dirty="0">
                <a:latin typeface="+mj-lt"/>
              </a:rPr>
              <a:t>-</a:t>
            </a:r>
            <a:r>
              <a:rPr lang="en-US" sz="2400" i="1" dirty="0" smtClean="0">
                <a:latin typeface="+mj-lt"/>
              </a:rPr>
              <a:t>quanto</a:t>
            </a:r>
            <a:r>
              <a:rPr lang="en-US" sz="2400" dirty="0" smtClean="0">
                <a:latin typeface="+mj-lt"/>
              </a:rPr>
              <a:t> /</a:t>
            </a:r>
            <a:r>
              <a:rPr lang="en-US" sz="2400" dirty="0" err="1" smtClean="0">
                <a:latin typeface="+mj-lt"/>
              </a:rPr>
              <a:t>kanto</a:t>
            </a:r>
            <a:r>
              <a:rPr lang="en-US" sz="2400" dirty="0" smtClean="0">
                <a:latin typeface="+mj-lt"/>
              </a:rPr>
              <a:t>- </a:t>
            </a:r>
            <a:r>
              <a:rPr lang="en-US" sz="2400" dirty="0" err="1" smtClean="0">
                <a:latin typeface="+mj-lt"/>
              </a:rPr>
              <a:t>kwanto</a:t>
            </a:r>
            <a:r>
              <a:rPr lang="en-US" sz="2400" dirty="0" smtClean="0">
                <a:latin typeface="+mj-lt"/>
              </a:rPr>
              <a:t>/ </a:t>
            </a:r>
            <a:r>
              <a:rPr lang="en-US" sz="2400" dirty="0" err="1" smtClean="0">
                <a:latin typeface="+mj-lt"/>
              </a:rPr>
              <a:t>Kontinuum</a:t>
            </a:r>
            <a:endParaRPr lang="en-US" sz="24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574" y="145247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Das </a:t>
            </a:r>
            <a:r>
              <a:rPr lang="en-US" sz="2400" dirty="0" err="1" smtClean="0">
                <a:latin typeface="+mj-lt"/>
              </a:rPr>
              <a:t>Kontinuum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wurde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quattro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sette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gesplicet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6" name="quanto01-11_iso_O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9406" y="1462797"/>
            <a:ext cx="398467" cy="398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911" y="1001132"/>
            <a:ext cx="842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F2 </a:t>
            </a:r>
            <a:r>
              <a:rPr lang="en-US" sz="2400" dirty="0" err="1" smtClean="0">
                <a:latin typeface="+mj-lt"/>
              </a:rPr>
              <a:t>wurde</a:t>
            </a:r>
            <a:r>
              <a:rPr lang="en-US" sz="2400" dirty="0" smtClean="0">
                <a:latin typeface="+mj-lt"/>
              </a:rPr>
              <a:t> in –</a:t>
            </a:r>
            <a:r>
              <a:rPr lang="en-US" sz="2400" i="1" dirty="0" err="1" smtClean="0">
                <a:latin typeface="+mj-lt"/>
              </a:rPr>
              <a:t>anto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gesenkt</a:t>
            </a:r>
            <a:r>
              <a:rPr lang="en-US" sz="2400" dirty="0" smtClean="0">
                <a:latin typeface="+mj-lt"/>
              </a:rPr>
              <a:t>, um die </a:t>
            </a:r>
            <a:r>
              <a:rPr lang="en-US" sz="2400" dirty="0" err="1" smtClean="0">
                <a:latin typeface="+mj-lt"/>
              </a:rPr>
              <a:t>Lippenrundung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zu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simulieren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3688" y="4466"/>
            <a:ext cx="64807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Empirische</a:t>
            </a:r>
            <a:r>
              <a:rPr lang="en-US" sz="2400" dirty="0" smtClean="0"/>
              <a:t> </a:t>
            </a:r>
            <a:r>
              <a:rPr lang="en-US" sz="2400" dirty="0" err="1" smtClean="0"/>
              <a:t>Untersuchungen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Dissimilation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225222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detto</a:t>
            </a:r>
            <a:r>
              <a:rPr lang="en-US" sz="2400" dirty="0" smtClean="0">
                <a:latin typeface="+mj-lt"/>
              </a:rPr>
              <a:t> KWANTO-CANTO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9820" y="27161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DETTO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kwanto-kanto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311939"/>
            <a:ext cx="112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quattro</a:t>
            </a:r>
            <a:endParaRPr lang="en-US" sz="2400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1708" y="2705871"/>
            <a:ext cx="806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sette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7165" y="2468686"/>
            <a:ext cx="93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volte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1640" y="2485307"/>
            <a:ext cx="57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3755" y="2485307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×</a:t>
            </a:r>
          </a:p>
        </p:txBody>
      </p:sp>
      <p:pic>
        <p:nvPicPr>
          <p:cNvPr id="22" name="acc_canto_quanto_4_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95632" y="1916885"/>
            <a:ext cx="538564" cy="538564"/>
          </a:xfrm>
          <a:prstGeom prst="rect">
            <a:avLst/>
          </a:prstGeom>
        </p:spPr>
      </p:pic>
      <p:pic>
        <p:nvPicPr>
          <p:cNvPr id="23" name="dea_canto_quanto_4_0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94381" y="3177805"/>
            <a:ext cx="439815" cy="4398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2961" y="5013176"/>
            <a:ext cx="793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Hörer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müssten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daher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mehr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canto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quattro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hören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wegen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Maskierung</a:t>
            </a:r>
            <a:r>
              <a:rPr lang="en-US" sz="2400" dirty="0" smtClean="0">
                <a:latin typeface="+mj-lt"/>
              </a:rPr>
              <a:t> in /</a:t>
            </a:r>
            <a:r>
              <a:rPr lang="en-US" sz="2400" dirty="0" err="1" smtClean="0">
                <a:latin typeface="+mj-lt"/>
              </a:rPr>
              <a:t>k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w</a:t>
            </a:r>
            <a:r>
              <a:rPr lang="en-US" sz="2400" dirty="0" err="1" smtClean="0">
                <a:latin typeface="+mj-lt"/>
              </a:rPr>
              <a:t>anto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w</a:t>
            </a:r>
            <a:r>
              <a:rPr lang="en-US" sz="2400" dirty="0" err="1" smtClean="0">
                <a:latin typeface="+mj-lt"/>
              </a:rPr>
              <a:t>atro</a:t>
            </a:r>
            <a:r>
              <a:rPr lang="en-US" sz="2400" dirty="0" smtClean="0">
                <a:latin typeface="+mj-lt"/>
              </a:rPr>
              <a:t>/)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850" y="4064065"/>
            <a:ext cx="846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Ohala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dirty="0" err="1" smtClean="0">
                <a:latin typeface="+mj-lt"/>
              </a:rPr>
              <a:t>ein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wiederholtes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w</a:t>
            </a:r>
            <a:r>
              <a:rPr lang="en-US" sz="2400" dirty="0" smtClean="0">
                <a:latin typeface="+mj-lt"/>
              </a:rPr>
              <a:t>/ </a:t>
            </a:r>
            <a:r>
              <a:rPr lang="en-US" sz="2400" dirty="0" err="1" smtClean="0">
                <a:latin typeface="+mj-lt"/>
              </a:rPr>
              <a:t>maskiert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perzeptiv</a:t>
            </a:r>
            <a:r>
              <a:rPr lang="en-US" sz="2400" dirty="0" smtClean="0">
                <a:latin typeface="+mj-lt"/>
              </a:rPr>
              <a:t> das </a:t>
            </a:r>
            <a:r>
              <a:rPr lang="en-US" sz="2400" dirty="0" err="1" smtClean="0">
                <a:latin typeface="+mj-lt"/>
              </a:rPr>
              <a:t>erste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</a:t>
            </a:r>
            <a:r>
              <a:rPr lang="en-US" sz="2400" dirty="0" smtClean="0">
                <a:latin typeface="+mj-lt"/>
              </a:rPr>
              <a:t>/ </a:t>
            </a:r>
            <a:r>
              <a:rPr lang="en-US" sz="2400" dirty="0" err="1" smtClean="0">
                <a:latin typeface="+mj-lt"/>
              </a:rPr>
              <a:t>weil</a:t>
            </a:r>
            <a:r>
              <a:rPr lang="en-US" sz="2400" dirty="0" smtClean="0">
                <a:latin typeface="+mj-lt"/>
              </a:rPr>
              <a:t> das </a:t>
            </a:r>
            <a:r>
              <a:rPr lang="en-US" sz="2400" dirty="0" err="1" smtClean="0">
                <a:latin typeface="+mj-lt"/>
              </a:rPr>
              <a:t>erste</a:t>
            </a:r>
            <a:r>
              <a:rPr lang="en-US" sz="2400" dirty="0" smtClean="0">
                <a:latin typeface="+mj-lt"/>
              </a:rPr>
              <a:t> /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</a:t>
            </a:r>
            <a:r>
              <a:rPr lang="en-US" sz="2400" dirty="0" smtClean="0">
                <a:latin typeface="+mj-lt"/>
              </a:rPr>
              <a:t>/ </a:t>
            </a:r>
            <a:r>
              <a:rPr lang="en-US" sz="2400" dirty="0" err="1" smtClean="0">
                <a:latin typeface="+mj-lt"/>
              </a:rPr>
              <a:t>als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koartikulatorischer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Effekt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interpretiert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wird</a:t>
            </a:r>
            <a:endParaRPr lang="en-US" sz="2400" dirty="0" smtClean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677" y="3602400"/>
            <a:ext cx="1616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Vorhersage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77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789254" y="55268"/>
            <a:ext cx="580708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Empirische</a:t>
            </a:r>
            <a:r>
              <a:rPr lang="en-US" sz="2400" dirty="0" smtClean="0"/>
              <a:t> </a:t>
            </a:r>
            <a:r>
              <a:rPr lang="en-US" sz="2400" dirty="0" err="1" smtClean="0"/>
              <a:t>Untersuchungen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Dissimilation</a:t>
            </a:r>
            <a:endParaRPr lang="en-US" sz="2400" dirty="0"/>
          </a:p>
        </p:txBody>
      </p:sp>
      <p:pic>
        <p:nvPicPr>
          <p:cNvPr id="71" name="Picture 70" descr="quattro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9"/>
          <a:stretch/>
        </p:blipFill>
        <p:spPr>
          <a:xfrm>
            <a:off x="1810667" y="2309714"/>
            <a:ext cx="5410200" cy="347002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371449" y="24899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_ </a:t>
            </a:r>
            <a:r>
              <a:rPr lang="en-US" sz="2400" dirty="0" err="1" smtClean="0">
                <a:latin typeface="+mj-lt"/>
              </a:rPr>
              <a:t>quattro</a:t>
            </a:r>
            <a:endParaRPr lang="en-US" sz="2400" dirty="0" smtClean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41001" y="297995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_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sette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02260" y="216902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quanto</a:t>
            </a:r>
            <a:endParaRPr lang="en-US" sz="2400" dirty="0" smtClean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03132" y="4611276"/>
            <a:ext cx="90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canto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45902" y="5172598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/kw/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63537" y="5072941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/k/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4686" y="3441619"/>
            <a:ext cx="132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response</a:t>
            </a:r>
          </a:p>
        </p:txBody>
      </p:sp>
      <p:cxnSp>
        <p:nvCxnSpPr>
          <p:cNvPr id="80" name="Straight Arrow Connector 79"/>
          <p:cNvCxnSpPr>
            <a:stCxn id="79" idx="0"/>
          </p:cNvCxnSpPr>
          <p:nvPr/>
        </p:nvCxnSpPr>
        <p:spPr>
          <a:xfrm flipV="1">
            <a:off x="1467037" y="2647183"/>
            <a:ext cx="0" cy="794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453932" y="3871319"/>
            <a:ext cx="0" cy="794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49734" y="5128123"/>
            <a:ext cx="132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acoustics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178343" y="5358956"/>
            <a:ext cx="10547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176257" y="5358956"/>
            <a:ext cx="6734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23" y="11763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Mehr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quanto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Antworten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vor</a:t>
            </a:r>
            <a:r>
              <a:rPr lang="en-US" sz="2400" dirty="0" smtClean="0">
                <a:latin typeface="+mj-lt"/>
              </a:rPr>
              <a:t> _</a:t>
            </a:r>
            <a:r>
              <a:rPr lang="en-US" sz="2400" dirty="0" err="1" smtClean="0">
                <a:latin typeface="+mj-lt"/>
              </a:rPr>
              <a:t>quattro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als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_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sette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2546" y="1675162"/>
            <a:ext cx="314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(Contra die Hypothese)</a:t>
            </a:r>
          </a:p>
        </p:txBody>
      </p:sp>
    </p:spTree>
    <p:extLst>
      <p:ext uri="{BB962C8B-B14F-4D97-AF65-F5344CB8AC3E}">
        <p14:creationId xmlns:p14="http://schemas.microsoft.com/office/powerpoint/2010/main" val="91153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32" y="200177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Halh</a:t>
            </a:r>
            <a:r>
              <a:rPr lang="de-DE" sz="2400" dirty="0" smtClean="0">
                <a:latin typeface="+mj-lt"/>
                <a:cs typeface="Arial"/>
              </a:rPr>
              <a:t> Variet</a:t>
            </a:r>
            <a:r>
              <a:rPr lang="de-DE" sz="2400" dirty="0" smtClean="0">
                <a:latin typeface="+mj-lt"/>
                <a:cs typeface="Arial"/>
              </a:rPr>
              <a:t>ät der mongolischen Sprache 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288" y="23488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+mj-lt"/>
                <a:cs typeface="Arial"/>
              </a:rPr>
              <a:t>Aspiration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de-DE" sz="2400" dirty="0">
                <a:solidFill>
                  <a:srgbClr val="FF0000"/>
                </a:solidFill>
                <a:latin typeface="+mj-lt"/>
                <a:cs typeface="Arial"/>
              </a:rPr>
              <a:t>vom ersten K </a:t>
            </a:r>
            <a:r>
              <a:rPr lang="de-DE" sz="2400" dirty="0" err="1">
                <a:latin typeface="+mj-lt"/>
                <a:cs typeface="Arial"/>
              </a:rPr>
              <a:t>is</a:t>
            </a:r>
            <a:r>
              <a:rPr lang="de-DE" sz="2400" dirty="0">
                <a:latin typeface="+mj-lt"/>
                <a:cs typeface="Arial"/>
              </a:rPr>
              <a:t> kürzer in </a:t>
            </a:r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err="1" smtClean="0">
                <a:latin typeface="+mj-lt"/>
                <a:cs typeface="Arial"/>
              </a:rPr>
              <a:t>t</a:t>
            </a:r>
            <a:r>
              <a:rPr lang="de-DE" sz="2400" baseline="30000" dirty="0" err="1" smtClean="0">
                <a:solidFill>
                  <a:srgbClr val="FF0000"/>
                </a:solidFill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o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Arial"/>
              </a:rPr>
              <a:t>s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Arial"/>
              </a:rPr>
              <a:t>/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>
                <a:latin typeface="+mj-lt"/>
                <a:cs typeface="Arial"/>
              </a:rPr>
              <a:t>oder </a:t>
            </a:r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err="1" smtClean="0">
                <a:latin typeface="+mj-lt"/>
                <a:cs typeface="Arial"/>
              </a:rPr>
              <a:t>t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baseline="30000" dirty="0" err="1" smtClean="0">
                <a:solidFill>
                  <a:srgbClr val="008000"/>
                </a:solidFill>
                <a:latin typeface="+mj-lt"/>
                <a:cs typeface="Arial"/>
              </a:rPr>
              <a:t>h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Arial"/>
              </a:rPr>
              <a:t>t</a:t>
            </a:r>
            <a:r>
              <a:rPr lang="de-DE" sz="2400" dirty="0" err="1" smtClean="0">
                <a:latin typeface="+mj-lt"/>
                <a:cs typeface="Arial"/>
              </a:rPr>
              <a:t>ex</a:t>
            </a:r>
            <a:r>
              <a:rPr lang="de-DE" sz="2400" dirty="0" smtClean="0">
                <a:latin typeface="+mj-lt"/>
                <a:cs typeface="Arial"/>
              </a:rPr>
              <a:t>/ im Vergleich zu  /</a:t>
            </a:r>
            <a:r>
              <a:rPr lang="de-DE" sz="2400" dirty="0" err="1" smtClean="0">
                <a:latin typeface="+mj-lt"/>
                <a:cs typeface="Arial"/>
              </a:rPr>
              <a:t>t</a:t>
            </a:r>
            <a:r>
              <a:rPr lang="de-DE" sz="2400" baseline="30000" dirty="0" err="1" smtClean="0"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aɮ</a:t>
            </a:r>
            <a:r>
              <a:rPr lang="de-DE" sz="2400" dirty="0" smtClean="0">
                <a:latin typeface="+mj-lt"/>
                <a:cs typeface="Arial"/>
              </a:rPr>
              <a:t>/  (Ausl</a:t>
            </a:r>
            <a:r>
              <a:rPr lang="de-DE" sz="2400" dirty="0" smtClean="0">
                <a:latin typeface="+mj-lt"/>
                <a:cs typeface="Arial"/>
              </a:rPr>
              <a:t>öser = finaler stimmloser K: </a:t>
            </a:r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Arial"/>
              </a:rPr>
              <a:t>s</a:t>
            </a:r>
            <a:r>
              <a:rPr lang="de-DE" sz="2400" dirty="0" smtClean="0">
                <a:latin typeface="+mj-lt"/>
                <a:cs typeface="Arial"/>
              </a:rPr>
              <a:t>,  </a:t>
            </a:r>
            <a:r>
              <a:rPr lang="de-DE" sz="2400" baseline="30000" dirty="0" err="1" smtClean="0">
                <a:solidFill>
                  <a:srgbClr val="008000"/>
                </a:solidFill>
                <a:cs typeface="Arial"/>
              </a:rPr>
              <a:t>h</a:t>
            </a:r>
            <a:r>
              <a:rPr lang="de-DE" sz="2400" dirty="0" err="1" smtClean="0">
                <a:solidFill>
                  <a:srgbClr val="008000"/>
                </a:solidFill>
                <a:cs typeface="Arial"/>
              </a:rPr>
              <a:t>t</a:t>
            </a:r>
            <a:r>
              <a:rPr lang="de-DE" sz="2400" dirty="0" smtClean="0">
                <a:cs typeface="Arial"/>
              </a:rPr>
              <a:t>/)</a:t>
            </a:r>
            <a:endParaRPr lang="de-DE" sz="2400" dirty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9865"/>
            <a:ext cx="67687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5. Dissimilation, Post-Aspiration und </a:t>
            </a:r>
            <a:r>
              <a:rPr lang="en-US" sz="2400" dirty="0" err="1" smtClean="0"/>
              <a:t>Präaspiration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504" y="49153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empirische Untersuchungen der Interaktionen zwischen Post- und Pr</a:t>
            </a:r>
            <a:r>
              <a:rPr lang="de-DE" sz="2400" dirty="0" smtClean="0">
                <a:latin typeface="+mj-lt"/>
                <a:cs typeface="Arial"/>
              </a:rPr>
              <a:t>äaspiration in </a:t>
            </a:r>
            <a:r>
              <a:rPr lang="de-DE" sz="2400" dirty="0" err="1">
                <a:cs typeface="Arial"/>
              </a:rPr>
              <a:t>Aberystwyth</a:t>
            </a:r>
            <a:r>
              <a:rPr lang="de-DE" sz="2400" dirty="0">
                <a:cs typeface="Arial"/>
              </a:rPr>
              <a:t> English </a:t>
            </a:r>
            <a:r>
              <a:rPr lang="de-DE" sz="2400" dirty="0" smtClean="0">
                <a:cs typeface="Arial"/>
              </a:rPr>
              <a:t> von </a:t>
            </a:r>
            <a:r>
              <a:rPr lang="de-DE" sz="2400" dirty="0" err="1" smtClean="0">
                <a:cs typeface="Arial"/>
              </a:rPr>
              <a:t>Jatteau</a:t>
            </a:r>
            <a:r>
              <a:rPr lang="de-DE" sz="2400" dirty="0" smtClean="0">
                <a:latin typeface="+mj-lt"/>
                <a:cs typeface="Arial"/>
              </a:rPr>
              <a:t> &amp; </a:t>
            </a:r>
            <a:r>
              <a:rPr lang="de-DE" sz="2400" dirty="0" err="1" smtClean="0">
                <a:latin typeface="+mj-lt"/>
                <a:cs typeface="Arial"/>
              </a:rPr>
              <a:t>Hejná</a:t>
            </a:r>
            <a:r>
              <a:rPr lang="de-DE" sz="2400" dirty="0" smtClean="0">
                <a:latin typeface="+mj-lt"/>
                <a:cs typeface="Arial"/>
              </a:rPr>
              <a:t> (2016)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04" y="1272533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Hintergrund/verwandte Studien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4" y="1543642"/>
            <a:ext cx="7992888" cy="45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  <a:cs typeface="Arial"/>
              </a:rPr>
              <a:t>1. Post-Aspiration </a:t>
            </a:r>
            <a:r>
              <a:rPr lang="de-DE" sz="2400" b="1" dirty="0" err="1" smtClean="0">
                <a:latin typeface="+mj-lt"/>
                <a:cs typeface="Arial"/>
              </a:rPr>
              <a:t>initial</a:t>
            </a:r>
            <a:r>
              <a:rPr lang="de-DE" sz="2400" b="1" dirty="0">
                <a:latin typeface="+mj-lt"/>
                <a:cs typeface="Arial"/>
              </a:rPr>
              <a:t> </a:t>
            </a:r>
            <a:r>
              <a:rPr lang="de-DE" sz="2400" dirty="0">
                <a:latin typeface="+mj-lt"/>
                <a:cs typeface="Arial"/>
              </a:rPr>
              <a:t>(</a:t>
            </a:r>
            <a:r>
              <a:rPr lang="de-DE" sz="2400" dirty="0" err="1">
                <a:latin typeface="+mj-lt"/>
                <a:cs typeface="Arial"/>
              </a:rPr>
              <a:t>Svantesson</a:t>
            </a:r>
            <a:r>
              <a:rPr lang="de-DE" sz="2400" dirty="0">
                <a:latin typeface="+mj-lt"/>
                <a:cs typeface="Arial"/>
              </a:rPr>
              <a:t> &amp; Karlsson 2012)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747" y="317987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  <a:cs typeface="Arial"/>
              </a:rPr>
              <a:t>2. Post-Aspiration final </a:t>
            </a:r>
            <a:r>
              <a:rPr lang="de-DE" sz="2400" dirty="0" smtClean="0">
                <a:latin typeface="+mj-lt"/>
                <a:cs typeface="Arial"/>
              </a:rPr>
              <a:t>(</a:t>
            </a:r>
            <a:r>
              <a:rPr lang="de-DE" sz="2400" dirty="0" err="1" smtClean="0">
                <a:latin typeface="+mj-lt"/>
                <a:cs typeface="Arial"/>
              </a:rPr>
              <a:t>Begus</a:t>
            </a:r>
            <a:r>
              <a:rPr lang="de-DE" sz="2400" dirty="0" smtClean="0">
                <a:latin typeface="+mj-lt"/>
                <a:cs typeface="Arial"/>
              </a:rPr>
              <a:t>, 2016)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988" y="3585788"/>
            <a:ext cx="1429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Georgisch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236" y="3827707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Post-Aspiration ist k</a:t>
            </a:r>
            <a:r>
              <a:rPr lang="de-DE" sz="2400" dirty="0" smtClean="0">
                <a:latin typeface="+mj-lt"/>
                <a:cs typeface="Arial"/>
              </a:rPr>
              <a:t>ürzer in /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Arial"/>
              </a:rPr>
              <a:t>t</a:t>
            </a:r>
            <a:r>
              <a:rPr lang="de-DE" sz="2400" dirty="0" err="1" smtClean="0">
                <a:latin typeface="+mj-lt"/>
                <a:cs typeface="Arial"/>
              </a:rPr>
              <a:t>VC</a:t>
            </a:r>
            <a:r>
              <a:rPr lang="de-DE" sz="2400" baseline="30000" dirty="0" err="1" smtClean="0">
                <a:solidFill>
                  <a:srgbClr val="FF0000"/>
                </a:solidFill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i</a:t>
            </a:r>
            <a:r>
              <a:rPr lang="de-DE" sz="2400" dirty="0" smtClean="0">
                <a:latin typeface="+mj-lt"/>
                <a:cs typeface="Arial"/>
              </a:rPr>
              <a:t>/ also in /</a:t>
            </a:r>
            <a:r>
              <a:rPr lang="de-DE" sz="2400" dirty="0" err="1" smtClean="0">
                <a:latin typeface="+mj-lt"/>
                <a:cs typeface="Arial"/>
              </a:rPr>
              <a:t>bVC</a:t>
            </a:r>
            <a:r>
              <a:rPr lang="de-DE" sz="2400" baseline="30000" dirty="0" err="1" smtClean="0"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i</a:t>
            </a:r>
            <a:r>
              <a:rPr lang="de-DE" sz="2400" dirty="0" smtClean="0">
                <a:latin typeface="+mj-lt"/>
                <a:cs typeface="Arial"/>
              </a:rPr>
              <a:t>/ </a:t>
            </a:r>
            <a:r>
              <a:rPr lang="de-DE" sz="2400" dirty="0">
                <a:latin typeface="+mj-lt"/>
                <a:cs typeface="Arial"/>
              </a:rPr>
              <a:t>(V = </a:t>
            </a:r>
            <a:r>
              <a:rPr lang="de-DE" sz="2400" dirty="0" smtClean="0">
                <a:latin typeface="+mj-lt"/>
                <a:cs typeface="Arial"/>
              </a:rPr>
              <a:t>/a</a:t>
            </a:r>
            <a:r>
              <a:rPr lang="de-DE" sz="2400" dirty="0">
                <a:latin typeface="+mj-lt"/>
                <a:cs typeface="Arial"/>
              </a:rPr>
              <a:t>, </a:t>
            </a:r>
            <a:r>
              <a:rPr lang="de-DE" sz="2400" dirty="0" err="1">
                <a:latin typeface="+mj-lt"/>
                <a:cs typeface="Arial"/>
              </a:rPr>
              <a:t>e</a:t>
            </a:r>
            <a:r>
              <a:rPr lang="de-DE" sz="2400" dirty="0">
                <a:latin typeface="+mj-lt"/>
                <a:cs typeface="Arial"/>
              </a:rPr>
              <a:t>, </a:t>
            </a:r>
            <a:r>
              <a:rPr lang="de-DE" sz="2400" dirty="0" smtClean="0">
                <a:latin typeface="+mj-lt"/>
                <a:cs typeface="Arial"/>
              </a:rPr>
              <a:t>o/)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988" y="427828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(Ausl</a:t>
            </a:r>
            <a:r>
              <a:rPr lang="de-DE" sz="2400" dirty="0" smtClean="0">
                <a:latin typeface="+mj-lt"/>
                <a:cs typeface="Arial"/>
              </a:rPr>
              <a:t>öser = </a:t>
            </a:r>
            <a:r>
              <a:rPr lang="de-DE" sz="2400" dirty="0" err="1" smtClean="0">
                <a:latin typeface="+mj-lt"/>
                <a:cs typeface="Arial"/>
              </a:rPr>
              <a:t>initial</a:t>
            </a:r>
            <a:r>
              <a:rPr lang="de-DE" sz="2400" dirty="0" err="1" smtClean="0">
                <a:latin typeface="+mj-lt"/>
                <a:cs typeface="Arial"/>
              </a:rPr>
              <a:t>er</a:t>
            </a:r>
            <a:r>
              <a:rPr lang="de-DE" sz="2400" dirty="0" smtClean="0">
                <a:latin typeface="+mj-lt"/>
                <a:cs typeface="Arial"/>
              </a:rPr>
              <a:t> stimmloser K)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996" y="4739951"/>
            <a:ext cx="869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  <a:cs typeface="Arial"/>
              </a:rPr>
              <a:t>3. Untersuchung der finalen Pr</a:t>
            </a:r>
            <a:r>
              <a:rPr lang="de-DE" sz="2400" b="1" dirty="0" smtClean="0">
                <a:latin typeface="+mj-lt"/>
                <a:cs typeface="Arial"/>
              </a:rPr>
              <a:t>äaspiration </a:t>
            </a:r>
            <a:r>
              <a:rPr lang="de-DE" sz="2400" dirty="0" smtClean="0">
                <a:latin typeface="+mj-lt"/>
                <a:cs typeface="Arial"/>
              </a:rPr>
              <a:t>(</a:t>
            </a:r>
            <a:r>
              <a:rPr lang="de-DE" sz="2400" dirty="0" err="1" smtClean="0">
                <a:latin typeface="+mj-lt"/>
                <a:cs typeface="Arial"/>
              </a:rPr>
              <a:t>Jatteau</a:t>
            </a:r>
            <a:r>
              <a:rPr lang="de-DE" sz="2400" dirty="0" smtClean="0">
                <a:latin typeface="+mj-lt"/>
                <a:cs typeface="Arial"/>
              </a:rPr>
              <a:t> &amp; </a:t>
            </a:r>
            <a:r>
              <a:rPr lang="de-DE" sz="2400" dirty="0" err="1" smtClean="0">
                <a:latin typeface="+mj-lt"/>
                <a:cs typeface="Arial"/>
              </a:rPr>
              <a:t>Hejn</a:t>
            </a:r>
            <a:r>
              <a:rPr lang="de-DE" sz="2400" dirty="0" err="1" smtClean="0">
                <a:latin typeface="+mj-lt"/>
                <a:cs typeface="Arial"/>
              </a:rPr>
              <a:t>á</a:t>
            </a:r>
            <a:r>
              <a:rPr lang="de-DE" sz="2400" dirty="0" smtClean="0">
                <a:latin typeface="+mj-lt"/>
                <a:cs typeface="Arial"/>
              </a:rPr>
              <a:t>, 2016)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997" y="5072896"/>
            <a:ext cx="598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in W</a:t>
            </a:r>
            <a:r>
              <a:rPr lang="de-DE" sz="2400" dirty="0" smtClean="0">
                <a:latin typeface="+mj-lt"/>
                <a:cs typeface="Arial"/>
              </a:rPr>
              <a:t>örtern wie </a:t>
            </a:r>
            <a:r>
              <a:rPr lang="de-DE" sz="2400" i="1" dirty="0" err="1" smtClean="0">
                <a:latin typeface="+mj-lt"/>
                <a:cs typeface="Arial"/>
              </a:rPr>
              <a:t>tap</a:t>
            </a:r>
            <a:r>
              <a:rPr lang="de-DE" sz="2400" dirty="0" smtClean="0">
                <a:latin typeface="+mj-lt"/>
                <a:cs typeface="Arial"/>
              </a:rPr>
              <a:t> = [</a:t>
            </a:r>
            <a:r>
              <a:rPr lang="de-DE" sz="2400" dirty="0" err="1" smtClean="0">
                <a:latin typeface="+mj-lt"/>
                <a:cs typeface="Arial"/>
              </a:rPr>
              <a:t>t</a:t>
            </a:r>
            <a:r>
              <a:rPr lang="de-DE" sz="2400" baseline="30000" dirty="0" err="1" smtClean="0">
                <a:solidFill>
                  <a:srgbClr val="008000"/>
                </a:solidFill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baseline="30000" dirty="0" err="1" smtClean="0">
                <a:solidFill>
                  <a:srgbClr val="FF0000"/>
                </a:solidFill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p</a:t>
            </a:r>
            <a:r>
              <a:rPr lang="de-DE" sz="2400" dirty="0" smtClean="0">
                <a:latin typeface="+mj-lt"/>
                <a:cs typeface="Arial"/>
              </a:rPr>
              <a:t>] in dieser Varietät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534561"/>
            <a:ext cx="6964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Arial"/>
              </a:rPr>
              <a:t>1. </a:t>
            </a:r>
            <a:r>
              <a:rPr lang="de-DE" sz="1600" dirty="0" err="1">
                <a:latin typeface="+mj-lt"/>
                <a:cs typeface="Arial"/>
              </a:rPr>
              <a:t>Jatteau</a:t>
            </a:r>
            <a:r>
              <a:rPr lang="de-DE" sz="1600" dirty="0">
                <a:latin typeface="+mj-lt"/>
                <a:cs typeface="Arial"/>
              </a:rPr>
              <a:t> &amp; </a:t>
            </a:r>
            <a:r>
              <a:rPr lang="de-DE" sz="1600" dirty="0" err="1">
                <a:latin typeface="+mj-lt"/>
                <a:cs typeface="Arial"/>
              </a:rPr>
              <a:t>Hejná</a:t>
            </a:r>
            <a:r>
              <a:rPr lang="de-DE" sz="1600" dirty="0">
                <a:latin typeface="+mj-lt"/>
                <a:cs typeface="Arial"/>
              </a:rPr>
              <a:t> (2016) </a:t>
            </a:r>
            <a:r>
              <a:rPr lang="de-DE" sz="1600" i="1" dirty="0">
                <a:latin typeface="+mj-lt"/>
                <a:cs typeface="Arial"/>
              </a:rPr>
              <a:t>Papers in Historical </a:t>
            </a:r>
            <a:r>
              <a:rPr lang="de-DE" sz="1600" i="1" dirty="0" err="1">
                <a:latin typeface="+mj-lt"/>
                <a:cs typeface="Arial"/>
              </a:rPr>
              <a:t>Phonology</a:t>
            </a:r>
            <a:r>
              <a:rPr lang="de-DE" sz="1600" dirty="0">
                <a:latin typeface="+mj-lt"/>
                <a:cs typeface="Arial"/>
              </a:rPr>
              <a:t>, 1, 359-386. </a:t>
            </a:r>
          </a:p>
          <a:p>
            <a:r>
              <a:rPr lang="de-DE" sz="1600" dirty="0">
                <a:latin typeface="+mj-lt"/>
                <a:cs typeface="Arial"/>
              </a:rPr>
              <a:t>2. </a:t>
            </a:r>
            <a:r>
              <a:rPr lang="de-DE" sz="1600" dirty="0" err="1">
                <a:latin typeface="+mj-lt"/>
                <a:cs typeface="Arial"/>
              </a:rPr>
              <a:t>Svantesson</a:t>
            </a:r>
            <a:r>
              <a:rPr lang="de-DE" sz="1600" dirty="0">
                <a:latin typeface="+mj-lt"/>
                <a:cs typeface="Arial"/>
              </a:rPr>
              <a:t> &amp; Karlsson. (2012). </a:t>
            </a:r>
            <a:r>
              <a:rPr lang="de-DE" sz="1600" dirty="0" err="1">
                <a:latin typeface="+mj-lt"/>
                <a:cs typeface="Arial"/>
              </a:rPr>
              <a:t>Preaspiration</a:t>
            </a:r>
            <a:r>
              <a:rPr lang="de-DE" sz="1600" dirty="0">
                <a:latin typeface="+mj-lt"/>
                <a:cs typeface="Arial"/>
              </a:rPr>
              <a:t> in </a:t>
            </a:r>
            <a:r>
              <a:rPr lang="de-DE" sz="1600" dirty="0" smtClean="0">
                <a:latin typeface="+mj-lt"/>
                <a:cs typeface="Arial"/>
              </a:rPr>
              <a:t>Modern </a:t>
            </a:r>
            <a:r>
              <a:rPr lang="de-DE" sz="1600" dirty="0" err="1">
                <a:latin typeface="+mj-lt"/>
                <a:cs typeface="Arial"/>
              </a:rPr>
              <a:t>and</a:t>
            </a:r>
            <a:r>
              <a:rPr lang="de-DE" sz="1600" dirty="0">
                <a:latin typeface="+mj-lt"/>
                <a:cs typeface="Arial"/>
              </a:rPr>
              <a:t> Old </a:t>
            </a:r>
            <a:r>
              <a:rPr lang="de-DE" sz="1600" dirty="0" err="1">
                <a:latin typeface="+mj-lt"/>
                <a:cs typeface="Arial"/>
              </a:rPr>
              <a:t>Mongolian</a:t>
            </a:r>
            <a:r>
              <a:rPr lang="de-DE" sz="1600" dirty="0">
                <a:latin typeface="+mj-lt"/>
                <a:cs typeface="Arial"/>
              </a:rPr>
              <a:t>. </a:t>
            </a:r>
            <a:endParaRPr lang="de-DE" sz="1600" dirty="0" smtClean="0">
              <a:latin typeface="+mj-lt"/>
              <a:cs typeface="Arial"/>
            </a:endParaRPr>
          </a:p>
          <a:p>
            <a:r>
              <a:rPr lang="de-DE" sz="1600" i="1" dirty="0" err="1" smtClean="0">
                <a:latin typeface="+mj-lt"/>
                <a:cs typeface="Arial"/>
              </a:rPr>
              <a:t>Suomalais</a:t>
            </a:r>
            <a:r>
              <a:rPr lang="de-DE" sz="1600" i="1" dirty="0" err="1">
                <a:latin typeface="+mj-lt"/>
                <a:cs typeface="Arial"/>
              </a:rPr>
              <a:t>-ugrilaisen</a:t>
            </a:r>
            <a:r>
              <a:rPr lang="de-DE" sz="1600" i="1" dirty="0">
                <a:latin typeface="+mj-lt"/>
                <a:cs typeface="Arial"/>
              </a:rPr>
              <a:t> </a:t>
            </a:r>
            <a:r>
              <a:rPr lang="de-DE" sz="1600" i="1" dirty="0" err="1">
                <a:latin typeface="+mj-lt"/>
                <a:cs typeface="Arial"/>
              </a:rPr>
              <a:t>seuran</a:t>
            </a:r>
            <a:r>
              <a:rPr lang="de-DE" sz="1600" i="1" dirty="0">
                <a:latin typeface="+mj-lt"/>
                <a:cs typeface="Arial"/>
              </a:rPr>
              <a:t> </a:t>
            </a:r>
            <a:r>
              <a:rPr lang="de-DE" sz="1600" i="1" dirty="0" err="1">
                <a:latin typeface="+mj-lt"/>
                <a:cs typeface="Arial"/>
              </a:rPr>
              <a:t>toimituksia</a:t>
            </a:r>
            <a:r>
              <a:rPr lang="de-DE" sz="1600" i="1" dirty="0">
                <a:latin typeface="+mj-lt"/>
                <a:cs typeface="Arial"/>
              </a:rPr>
              <a:t> </a:t>
            </a:r>
            <a:r>
              <a:rPr lang="de-DE" sz="1600" dirty="0">
                <a:latin typeface="+mj-lt"/>
                <a:cs typeface="Arial"/>
              </a:rPr>
              <a:t>264</a:t>
            </a:r>
            <a:r>
              <a:rPr lang="de-DE" sz="1600" dirty="0" smtClean="0">
                <a:latin typeface="+mj-lt"/>
                <a:cs typeface="Arial"/>
              </a:rPr>
              <a:t>, 453</a:t>
            </a:r>
            <a:r>
              <a:rPr lang="de-DE" sz="1600" dirty="0">
                <a:latin typeface="+mj-lt"/>
                <a:cs typeface="Arial"/>
              </a:rPr>
              <a:t>–464.</a:t>
            </a:r>
          </a:p>
          <a:p>
            <a:r>
              <a:rPr lang="de-DE" sz="1600" dirty="0">
                <a:latin typeface="+mj-lt"/>
                <a:cs typeface="Arial"/>
              </a:rPr>
              <a:t>3. </a:t>
            </a:r>
            <a:r>
              <a:rPr lang="de-DE" sz="1600" dirty="0" err="1">
                <a:latin typeface="+mj-lt"/>
                <a:cs typeface="Arial"/>
              </a:rPr>
              <a:t>Begus</a:t>
            </a:r>
            <a:r>
              <a:rPr lang="de-DE" sz="1600" dirty="0">
                <a:latin typeface="+mj-lt"/>
                <a:cs typeface="Arial"/>
              </a:rPr>
              <a:t> (2016). The </a:t>
            </a:r>
            <a:r>
              <a:rPr lang="de-DE" sz="1600" dirty="0" err="1">
                <a:latin typeface="+mj-lt"/>
                <a:cs typeface="Arial"/>
              </a:rPr>
              <a:t>phonetics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of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aspirate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dissimilation</a:t>
            </a:r>
            <a:r>
              <a:rPr lang="de-DE" sz="1600" dirty="0">
                <a:latin typeface="+mj-lt"/>
                <a:cs typeface="Arial"/>
              </a:rPr>
              <a:t>. </a:t>
            </a:r>
            <a:endParaRPr lang="de-DE" sz="1600" dirty="0" smtClean="0">
              <a:latin typeface="+mj-lt"/>
              <a:cs typeface="Arial"/>
            </a:endParaRPr>
          </a:p>
          <a:p>
            <a:r>
              <a:rPr lang="de-DE" sz="1600" i="1" dirty="0" smtClean="0">
                <a:latin typeface="+mj-lt"/>
                <a:cs typeface="Arial"/>
              </a:rPr>
              <a:t>Poster </a:t>
            </a:r>
            <a:r>
              <a:rPr lang="de-DE" sz="1600" i="1" dirty="0" err="1">
                <a:latin typeface="+mj-lt"/>
                <a:cs typeface="Arial"/>
              </a:rPr>
              <a:t>presented</a:t>
            </a:r>
            <a:r>
              <a:rPr lang="de-DE" sz="1600" i="1" dirty="0">
                <a:latin typeface="+mj-lt"/>
                <a:cs typeface="Arial"/>
              </a:rPr>
              <a:t> </a:t>
            </a:r>
            <a:r>
              <a:rPr lang="de-DE" sz="1600" i="1" dirty="0" err="1">
                <a:latin typeface="+mj-lt"/>
                <a:cs typeface="Arial"/>
              </a:rPr>
              <a:t>at</a:t>
            </a:r>
            <a:r>
              <a:rPr lang="de-DE" sz="1600" i="1" dirty="0">
                <a:latin typeface="+mj-lt"/>
                <a:cs typeface="Arial"/>
              </a:rPr>
              <a:t> The South </a:t>
            </a:r>
            <a:r>
              <a:rPr lang="de-DE" sz="1600" i="1" dirty="0" err="1">
                <a:latin typeface="+mj-lt"/>
                <a:cs typeface="Arial"/>
              </a:rPr>
              <a:t>Caucasian</a:t>
            </a:r>
            <a:r>
              <a:rPr lang="de-DE" sz="1600" i="1" dirty="0">
                <a:latin typeface="+mj-lt"/>
                <a:cs typeface="Arial"/>
              </a:rPr>
              <a:t> </a:t>
            </a:r>
            <a:r>
              <a:rPr lang="de-DE" sz="1600" i="1" dirty="0" err="1">
                <a:latin typeface="+mj-lt"/>
                <a:cs typeface="Arial"/>
              </a:rPr>
              <a:t>Chalk</a:t>
            </a:r>
            <a:r>
              <a:rPr lang="de-DE" sz="1600" i="1" dirty="0">
                <a:latin typeface="+mj-lt"/>
                <a:cs typeface="Arial"/>
              </a:rPr>
              <a:t> Circle</a:t>
            </a:r>
            <a:r>
              <a:rPr lang="de-DE" sz="1600" dirty="0">
                <a:latin typeface="+mj-lt"/>
                <a:cs typeface="Arial"/>
              </a:rPr>
              <a:t>, Paris</a:t>
            </a:r>
            <a:r>
              <a:rPr lang="de-DE" sz="1600" dirty="0" smtClean="0">
                <a:latin typeface="+mj-lt"/>
                <a:cs typeface="Arial"/>
              </a:rPr>
              <a:t>.</a:t>
            </a:r>
            <a:endParaRPr lang="de-DE" sz="16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16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936"/>
            <a:ext cx="3454400" cy="134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628800"/>
            <a:ext cx="52197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60697"/>
            <a:ext cx="67687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5. Dissimilation, Post-Aspiration und </a:t>
            </a:r>
            <a:r>
              <a:rPr lang="en-US" sz="2400" dirty="0" err="1" smtClean="0"/>
              <a:t>Präaspiration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39752" y="821903"/>
            <a:ext cx="3585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cs typeface="Arial"/>
              </a:rPr>
              <a:t>Aus </a:t>
            </a:r>
            <a:r>
              <a:rPr lang="de-DE" sz="2400" dirty="0" err="1" smtClean="0">
                <a:cs typeface="Arial"/>
              </a:rPr>
              <a:t>Jatteau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&amp; </a:t>
            </a:r>
            <a:r>
              <a:rPr lang="de-DE" sz="2400" dirty="0" err="1">
                <a:cs typeface="Arial"/>
              </a:rPr>
              <a:t>Hejná</a:t>
            </a:r>
            <a:r>
              <a:rPr lang="de-DE" sz="2400" dirty="0">
                <a:cs typeface="Arial"/>
              </a:rPr>
              <a:t> (2016)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1397967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Pr</a:t>
            </a:r>
            <a:r>
              <a:rPr lang="de-DE" sz="2400" dirty="0" smtClean="0">
                <a:latin typeface="+mj-lt"/>
                <a:cs typeface="Arial"/>
              </a:rPr>
              <a:t>äaspiration in </a:t>
            </a:r>
            <a:r>
              <a:rPr lang="de-DE" sz="2400" i="1" dirty="0" err="1" smtClean="0">
                <a:latin typeface="+mj-lt"/>
                <a:cs typeface="Arial"/>
              </a:rPr>
              <a:t>backing</a:t>
            </a:r>
            <a:r>
              <a:rPr lang="de-DE" sz="2400" i="1" dirty="0" smtClean="0">
                <a:latin typeface="+mj-lt"/>
                <a:cs typeface="Arial"/>
              </a:rPr>
              <a:t> </a:t>
            </a:r>
            <a:endParaRPr lang="de-DE" sz="2400" i="1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97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339752" y="129406"/>
            <a:ext cx="41044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Dissimilation und Assimilation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013" y="200332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ähnlicher (= Assimilation).  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232" y="90872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Wenn ein Laut einem anderen meistens in dem selben Wort: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0280" y="326201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unähnlicher (= </a:t>
            </a:r>
            <a:r>
              <a:rPr lang="de-DE" sz="2400" dirty="0" smtClean="0">
                <a:latin typeface="+mj-lt"/>
                <a:cs typeface="Arial"/>
              </a:rPr>
              <a:t>Dis</a:t>
            </a:r>
            <a:r>
              <a:rPr lang="de-DE" sz="2400" dirty="0" smtClean="0">
                <a:latin typeface="+mj-lt"/>
                <a:cs typeface="Arial"/>
              </a:rPr>
              <a:t>similation) wird.  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5013" y="2464989"/>
            <a:ext cx="494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anpassen [</a:t>
            </a:r>
            <a:r>
              <a:rPr lang="de-DE" sz="2400" dirty="0" err="1" smtClean="0">
                <a:latin typeface="+mj-lt"/>
                <a:cs typeface="Arial"/>
              </a:rPr>
              <a:t>amp.</a:t>
            </a:r>
            <a:r>
              <a:rPr lang="de-DE" sz="2400" dirty="0" smtClean="0">
                <a:latin typeface="+mj-lt"/>
                <a:cs typeface="Arial"/>
              </a:rPr>
              <a:t>..]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939" y="4149080"/>
            <a:ext cx="612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Assimilation ist viel h</a:t>
            </a:r>
            <a:r>
              <a:rPr lang="de-DE" sz="2400" dirty="0" smtClean="0">
                <a:latin typeface="+mj-lt"/>
                <a:cs typeface="Arial"/>
              </a:rPr>
              <a:t>äufiger als Dissimilation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219" y="486916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Dissimilation k</a:t>
            </a:r>
            <a:r>
              <a:rPr lang="de-DE" sz="2400" dirty="0" smtClean="0">
                <a:latin typeface="+mj-lt"/>
                <a:cs typeface="Arial"/>
              </a:rPr>
              <a:t>önnte vielleicht (?) nur in den Kontexten vorkommen, </a:t>
            </a:r>
            <a:r>
              <a:rPr lang="de-DE" sz="2400" dirty="0" smtClean="0">
                <a:latin typeface="+mj-lt"/>
                <a:cs typeface="Arial"/>
              </a:rPr>
              <a:t>in denen Assimilation vorkommen könnte ( ist Dissimilation das gleiche wie Assimilation, aber in die andere Richtung?)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23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0697"/>
            <a:ext cx="67687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5. Dissimilation, Post-Aspiration und </a:t>
            </a:r>
            <a:r>
              <a:rPr lang="en-US" sz="2400" dirty="0" err="1" smtClean="0"/>
              <a:t>Präaspiration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5187" y="908720"/>
            <a:ext cx="70567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Die Ergebnisse aus </a:t>
            </a:r>
            <a:r>
              <a:rPr lang="de-DE" sz="2400" dirty="0" err="1" smtClean="0">
                <a:latin typeface="+mj-lt"/>
                <a:cs typeface="Arial"/>
              </a:rPr>
              <a:t>Jatteau</a:t>
            </a:r>
            <a:r>
              <a:rPr lang="de-DE" sz="2400" dirty="0" smtClean="0">
                <a:latin typeface="+mj-lt"/>
                <a:cs typeface="Arial"/>
              </a:rPr>
              <a:t> &amp; </a:t>
            </a:r>
            <a:r>
              <a:rPr lang="de-DE" sz="2400" dirty="0" err="1" smtClean="0">
                <a:latin typeface="+mj-lt"/>
                <a:cs typeface="Arial"/>
              </a:rPr>
              <a:t>Hejn</a:t>
            </a:r>
            <a:r>
              <a:rPr lang="de-DE" sz="2400" dirty="0" err="1" smtClean="0">
                <a:latin typeface="+mj-lt"/>
                <a:cs typeface="Arial"/>
              </a:rPr>
              <a:t>á</a:t>
            </a:r>
            <a:r>
              <a:rPr lang="de-DE" sz="2400" dirty="0" smtClean="0">
                <a:latin typeface="+mj-lt"/>
                <a:cs typeface="Arial"/>
              </a:rPr>
              <a:t> (2016) zeigen eine geringere </a:t>
            </a:r>
            <a:r>
              <a:rPr lang="de-DE" sz="2400" dirty="0" err="1" smtClean="0">
                <a:latin typeface="+mj-lt"/>
                <a:cs typeface="Arial"/>
              </a:rPr>
              <a:t>Präspirationsdauer</a:t>
            </a:r>
            <a:r>
              <a:rPr lang="de-DE" sz="2400" dirty="0" smtClean="0">
                <a:latin typeface="+mj-lt"/>
                <a:cs typeface="Arial"/>
              </a:rPr>
              <a:t> in Wörtern wie </a:t>
            </a:r>
            <a:r>
              <a:rPr lang="de-DE" sz="2400" i="1" dirty="0" err="1" smtClean="0">
                <a:latin typeface="+mj-lt"/>
                <a:cs typeface="Arial"/>
              </a:rPr>
              <a:t>lark</a:t>
            </a:r>
            <a:r>
              <a:rPr lang="de-DE" sz="2400" dirty="0" smtClean="0">
                <a:latin typeface="+mj-lt"/>
                <a:cs typeface="Arial"/>
              </a:rPr>
              <a:t> [</a:t>
            </a:r>
            <a:r>
              <a:rPr lang="de-DE" sz="2400" dirty="0" err="1" smtClean="0">
                <a:latin typeface="+mj-lt"/>
                <a:cs typeface="Arial"/>
              </a:rPr>
              <a:t>la:</a:t>
            </a:r>
            <a:r>
              <a:rPr lang="de-DE" sz="2400" baseline="30000" dirty="0" err="1" smtClean="0"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k</a:t>
            </a:r>
            <a:r>
              <a:rPr lang="de-DE" sz="2400" dirty="0" smtClean="0">
                <a:latin typeface="+mj-lt"/>
                <a:cs typeface="Arial"/>
              </a:rPr>
              <a:t>] im Vergleich </a:t>
            </a:r>
            <a:r>
              <a:rPr lang="de-DE" sz="2400" dirty="0" err="1" smtClean="0">
                <a:latin typeface="+mj-lt"/>
                <a:cs typeface="Arial"/>
              </a:rPr>
              <a:t>to</a:t>
            </a:r>
            <a:r>
              <a:rPr lang="de-DE" sz="2400" dirty="0" smtClean="0">
                <a:latin typeface="+mj-lt"/>
                <a:cs typeface="Arial"/>
              </a:rPr>
              <a:t> [</a:t>
            </a:r>
            <a:r>
              <a:rPr lang="de-DE" sz="2400" dirty="0" err="1" smtClean="0">
                <a:latin typeface="+mj-lt"/>
                <a:cs typeface="Arial"/>
              </a:rPr>
              <a:t>p</a:t>
            </a:r>
            <a:r>
              <a:rPr lang="de-DE" sz="2400" baseline="30000" dirty="0" err="1" smtClean="0">
                <a:solidFill>
                  <a:srgbClr val="008000"/>
                </a:solidFill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a:</a:t>
            </a:r>
            <a:r>
              <a:rPr lang="de-DE" sz="2400" baseline="30000" dirty="0" err="1" smtClean="0">
                <a:solidFill>
                  <a:srgbClr val="FF0000"/>
                </a:solidFill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k</a:t>
            </a:r>
            <a:r>
              <a:rPr lang="de-DE" sz="2400" dirty="0" smtClean="0">
                <a:latin typeface="+mj-lt"/>
                <a:cs typeface="Arial"/>
              </a:rPr>
              <a:t>]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63279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Hauptschlussfolgerungen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92494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Dissimilation der Pr</a:t>
            </a:r>
            <a:r>
              <a:rPr lang="de-DE" sz="2400" dirty="0" smtClean="0">
                <a:latin typeface="+mj-lt"/>
                <a:cs typeface="Arial"/>
              </a:rPr>
              <a:t>äaspiration könnte nach </a:t>
            </a:r>
            <a:r>
              <a:rPr lang="de-DE" sz="2400" dirty="0" err="1" smtClean="0">
                <a:latin typeface="+mj-lt"/>
                <a:cs typeface="Arial"/>
              </a:rPr>
              <a:t>Ohala</a:t>
            </a:r>
            <a:r>
              <a:rPr lang="de-DE" sz="2400" dirty="0" smtClean="0">
                <a:latin typeface="+mj-lt"/>
                <a:cs typeface="Arial"/>
              </a:rPr>
              <a:t> nur vorkommen,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wenn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die</a:t>
            </a:r>
            <a:r>
              <a:rPr lang="de-DE" sz="2400" dirty="0" smtClean="0">
                <a:latin typeface="+mj-lt"/>
                <a:cs typeface="Arial"/>
              </a:rPr>
              <a:t> Aspiration sich durch den gesamten Vokal erstreckt (= der Vokal wird mit behauchter Stimme produziert): [</a:t>
            </a:r>
            <a:r>
              <a:rPr lang="de-DE" sz="2400" dirty="0" err="1" smtClean="0">
                <a:latin typeface="+mj-lt"/>
                <a:cs typeface="Arial"/>
              </a:rPr>
              <a:t>p</a:t>
            </a:r>
            <a:r>
              <a:rPr lang="de-DE" sz="2400" baseline="30000" dirty="0" err="1" smtClean="0">
                <a:solidFill>
                  <a:srgbClr val="0000FF"/>
                </a:solidFill>
                <a:latin typeface="+mj-lt"/>
                <a:cs typeface="Arial"/>
              </a:rPr>
              <a:t>h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a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̤</a:t>
            </a:r>
            <a:r>
              <a:rPr lang="de-DE" sz="2400" baseline="30000" dirty="0" smtClean="0">
                <a:solidFill>
                  <a:srgbClr val="0000FF"/>
                </a:solidFill>
                <a:latin typeface="+mj-lt"/>
                <a:cs typeface="Arial"/>
              </a:rPr>
              <a:t>̤</a:t>
            </a:r>
            <a:r>
              <a:rPr lang="de-DE" sz="2400" baseline="30000" dirty="0" err="1" smtClean="0">
                <a:solidFill>
                  <a:srgbClr val="0000FF"/>
                </a:solidFill>
                <a:latin typeface="+mj-lt"/>
                <a:cs typeface="Arial"/>
              </a:rPr>
              <a:t>h</a:t>
            </a:r>
            <a:r>
              <a:rPr lang="de-DE" sz="2400" dirty="0" err="1" smtClean="0">
                <a:latin typeface="+mj-lt"/>
                <a:cs typeface="Arial"/>
              </a:rPr>
              <a:t>k</a:t>
            </a:r>
            <a:r>
              <a:rPr lang="de-DE" sz="2400" dirty="0" smtClean="0">
                <a:latin typeface="+mj-lt"/>
                <a:cs typeface="Arial"/>
              </a:rPr>
              <a:t>] </a:t>
            </a:r>
            <a:r>
              <a:rPr lang="de-DE" sz="2400" dirty="0" smtClean="0">
                <a:latin typeface="+mj-lt"/>
                <a:cs typeface="Arial"/>
              </a:rPr>
              <a:t> (analog zu /</a:t>
            </a:r>
            <a:r>
              <a:rPr lang="de-DE" sz="2400" dirty="0" err="1" smtClean="0">
                <a:latin typeface="+mj-lt"/>
                <a:cs typeface="Arial"/>
              </a:rPr>
              <a:t>k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winkw</a:t>
            </a:r>
            <a:r>
              <a:rPr lang="de-DE" sz="2400" dirty="0" err="1" smtClean="0">
                <a:latin typeface="+mj-lt"/>
                <a:cs typeface="Arial"/>
              </a:rPr>
              <a:t>e</a:t>
            </a:r>
            <a:r>
              <a:rPr lang="de-DE" sz="2400" dirty="0" smtClean="0">
                <a:latin typeface="+mj-lt"/>
                <a:cs typeface="Arial"/>
              </a:rPr>
              <a:t>/ 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mit 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Lippenrunding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im gesamten Wort). Es gab keine Evidenzen, dass der Vokal in </a:t>
            </a:r>
            <a:r>
              <a:rPr lang="de-DE" sz="2400" dirty="0" smtClean="0">
                <a:latin typeface="+mj-lt"/>
                <a:cs typeface="Arial"/>
              </a:rPr>
              <a:t>der Gesamtheit behaucht war.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53912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2. Die Daten deuten auf einen allm</a:t>
            </a:r>
            <a:r>
              <a:rPr lang="de-DE" sz="2400" dirty="0" smtClean="0">
                <a:latin typeface="+mj-lt"/>
                <a:cs typeface="Arial"/>
              </a:rPr>
              <a:t>ählichen Lautwandel hin: vielleicht eine progressive Abnahme der Präaspiration. 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72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7116" y="6403220"/>
            <a:ext cx="286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http</a:t>
            </a:r>
            <a:r>
              <a:rPr lang="de-DE" sz="1600" dirty="0">
                <a:latin typeface="+mj-lt"/>
                <a:cs typeface="Arial"/>
              </a:rPr>
              <a:t>://</a:t>
            </a:r>
            <a:r>
              <a:rPr lang="de-DE" sz="1600" dirty="0" err="1">
                <a:latin typeface="+mj-lt"/>
                <a:cs typeface="Arial"/>
              </a:rPr>
              <a:t>dwb.uni-trier.de</a:t>
            </a:r>
            <a:r>
              <a:rPr lang="de-DE" sz="1600" dirty="0">
                <a:latin typeface="+mj-lt"/>
                <a:cs typeface="Arial"/>
              </a:rPr>
              <a:t>/de/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401132" y="23017"/>
            <a:ext cx="17656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1. Beispiele 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4460" y="6403220"/>
            <a:ext cx="3363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2. Einige Beispiele aus </a:t>
            </a:r>
            <a:r>
              <a:rPr lang="de-DE" sz="1600" dirty="0" err="1" smtClean="0">
                <a:latin typeface="+mj-lt"/>
                <a:cs typeface="Arial"/>
              </a:rPr>
              <a:t>Burridge</a:t>
            </a:r>
            <a:r>
              <a:rPr lang="de-DE" sz="1600" dirty="0" smtClean="0">
                <a:latin typeface="+mj-lt"/>
                <a:cs typeface="Arial"/>
              </a:rPr>
              <a:t> (2016)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647" y="448620"/>
            <a:ext cx="8288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Grassmannschesgesetz</a:t>
            </a:r>
            <a:r>
              <a:rPr lang="de-DE" sz="2400" dirty="0" smtClean="0"/>
              <a:t> (Hermann </a:t>
            </a:r>
            <a:r>
              <a:rPr lang="de-DE" sz="2400" dirty="0" err="1" smtClean="0"/>
              <a:t>Grammann</a:t>
            </a:r>
            <a:r>
              <a:rPr lang="de-DE" sz="2400" dirty="0" smtClean="0"/>
              <a:t> 19.J): bei einer Reihenfolge von 2 aspirierten </a:t>
            </a:r>
            <a:r>
              <a:rPr lang="de-DE" sz="2400" dirty="0" err="1" smtClean="0"/>
              <a:t>Ks</a:t>
            </a:r>
            <a:r>
              <a:rPr lang="de-DE" sz="2400" dirty="0" smtClean="0"/>
              <a:t> geht die Aspiration im ersten K verloren.</a:t>
            </a:r>
            <a:endParaRPr lang="de-DE" sz="2400" dirty="0" smtClean="0">
              <a:cs typeface="Arial"/>
            </a:endParaRPr>
          </a:p>
          <a:p>
            <a:r>
              <a:rPr lang="de-DE" sz="2400" dirty="0" err="1" smtClean="0">
                <a:latin typeface="+mj-lt"/>
                <a:cs typeface="Arial"/>
              </a:rPr>
              <a:t>Nom</a:t>
            </a:r>
            <a:r>
              <a:rPr lang="de-DE" sz="2400" dirty="0" smtClean="0">
                <a:latin typeface="+mj-lt"/>
                <a:cs typeface="Arial"/>
              </a:rPr>
              <a:t>. und Gen. </a:t>
            </a:r>
            <a:r>
              <a:rPr lang="de-DE" sz="2400" dirty="0" err="1" smtClean="0">
                <a:latin typeface="+mj-lt"/>
                <a:cs typeface="Arial"/>
              </a:rPr>
              <a:t>singular</a:t>
            </a:r>
            <a:r>
              <a:rPr lang="de-DE" sz="2400" dirty="0" smtClean="0">
                <a:latin typeface="+mj-lt"/>
                <a:cs typeface="Arial"/>
              </a:rPr>
              <a:t> in Alt-Griechisch </a:t>
            </a:r>
          </a:p>
          <a:p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err="1" smtClean="0"/>
              <a:t>t</a:t>
            </a:r>
            <a:r>
              <a:rPr lang="de-DE" sz="2400" baseline="30000" dirty="0" err="1" smtClean="0"/>
              <a:t>h</a:t>
            </a:r>
            <a:r>
              <a:rPr lang="de-DE" sz="2400" dirty="0" err="1" smtClean="0"/>
              <a:t>riks</a:t>
            </a:r>
            <a:r>
              <a:rPr lang="de-DE" sz="2400" dirty="0"/>
              <a:t>/ </a:t>
            </a:r>
            <a:r>
              <a:rPr lang="de-DE" sz="2400" dirty="0" smtClean="0"/>
              <a:t>(</a:t>
            </a:r>
            <a:r>
              <a:rPr lang="de-DE" sz="2400" dirty="0" err="1" smtClean="0"/>
              <a:t>Nom</a:t>
            </a:r>
            <a:r>
              <a:rPr lang="de-DE" sz="2400" dirty="0" smtClean="0"/>
              <a:t>) </a:t>
            </a:r>
            <a:r>
              <a:rPr lang="de-DE" sz="2400" dirty="0"/>
              <a:t>/</a:t>
            </a:r>
            <a:r>
              <a:rPr lang="de-DE" sz="2400" dirty="0" err="1"/>
              <a:t>trik</a:t>
            </a:r>
            <a:r>
              <a:rPr lang="de-DE" sz="2400" baseline="30000" dirty="0" err="1"/>
              <a:t>h</a:t>
            </a:r>
            <a:r>
              <a:rPr lang="de-DE" sz="2400" dirty="0" err="1"/>
              <a:t>os</a:t>
            </a:r>
            <a:r>
              <a:rPr lang="de-DE" sz="2400" dirty="0" smtClean="0"/>
              <a:t>/ (Gen) = Haar (aus /</a:t>
            </a:r>
            <a:r>
              <a:rPr lang="de-DE" sz="2400" dirty="0" err="1" smtClean="0"/>
              <a:t>t</a:t>
            </a:r>
            <a:r>
              <a:rPr lang="de-DE" sz="2400" baseline="30000" dirty="0" err="1" smtClean="0">
                <a:solidFill>
                  <a:srgbClr val="FF0000"/>
                </a:solidFill>
              </a:rPr>
              <a:t>h</a:t>
            </a:r>
            <a:r>
              <a:rPr lang="de-DE" sz="2400" dirty="0" err="1" smtClean="0"/>
              <a:t>rik</a:t>
            </a:r>
            <a:r>
              <a:rPr lang="de-DE" sz="2400" baseline="30000" dirty="0" err="1" smtClean="0">
                <a:solidFill>
                  <a:srgbClr val="008000"/>
                </a:solidFill>
              </a:rPr>
              <a:t>h</a:t>
            </a:r>
            <a:r>
              <a:rPr lang="de-DE" sz="2400" dirty="0" err="1" smtClean="0"/>
              <a:t>os</a:t>
            </a:r>
            <a:r>
              <a:rPr lang="de-DE" sz="2400" dirty="0" smtClean="0"/>
              <a:t>/)</a:t>
            </a:r>
            <a:endParaRPr lang="de-DE" sz="2400" dirty="0" smtClean="0">
              <a:latin typeface="+mj-lt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921" y="2565211"/>
            <a:ext cx="8894346" cy="3838009"/>
            <a:chOff x="147921" y="2565211"/>
            <a:chExt cx="8894346" cy="3838009"/>
          </a:xfrm>
        </p:grpSpPr>
        <p:sp>
          <p:nvSpPr>
            <p:cNvPr id="4" name="TextBox 3"/>
            <p:cNvSpPr txBox="1"/>
            <p:nvPr/>
          </p:nvSpPr>
          <p:spPr>
            <a:xfrm>
              <a:off x="221178" y="3261918"/>
              <a:ext cx="5502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Alt Franz. </a:t>
              </a:r>
              <a:r>
                <a:rPr lang="de-DE" sz="2400" dirty="0" err="1" smtClean="0">
                  <a:latin typeface="+mj-lt"/>
                  <a:cs typeface="Arial"/>
                </a:rPr>
                <a:t>ra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n</a:t>
              </a:r>
              <a:r>
                <a:rPr lang="de-DE" sz="2400" dirty="0" err="1" smtClean="0">
                  <a:latin typeface="+mj-lt"/>
                  <a:cs typeface="Arial"/>
                </a:rPr>
                <a:t>do</a:t>
              </a:r>
              <a:r>
                <a:rPr lang="de-DE" sz="2400" dirty="0" err="1" smtClean="0">
                  <a:solidFill>
                    <a:srgbClr val="FF0000"/>
                  </a:solidFill>
                  <a:latin typeface="+mj-lt"/>
                  <a:cs typeface="Arial"/>
                </a:rPr>
                <a:t>n</a:t>
              </a:r>
              <a:r>
                <a:rPr lang="de-DE" sz="2400" dirty="0">
                  <a:latin typeface="+mj-lt"/>
                  <a:cs typeface="Arial"/>
                </a:rPr>
                <a:t> </a:t>
              </a:r>
              <a:r>
                <a:rPr lang="de-DE" sz="2400" dirty="0" smtClean="0">
                  <a:latin typeface="+mj-lt"/>
                  <a:cs typeface="Arial"/>
                </a:rPr>
                <a:t>(hohe Geschwindigkeit)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116" y="3569320"/>
              <a:ext cx="2023498" cy="47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Franz. </a:t>
              </a:r>
              <a:r>
                <a:rPr lang="de-DE" sz="2400" dirty="0" err="1" smtClean="0">
                  <a:latin typeface="+mj-lt"/>
                  <a:cs typeface="Arial"/>
                </a:rPr>
                <a:t>ra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n</a:t>
              </a:r>
              <a:r>
                <a:rPr lang="de-DE" sz="2400" dirty="0" err="1" smtClean="0">
                  <a:latin typeface="+mj-lt"/>
                  <a:cs typeface="Arial"/>
                </a:rPr>
                <a:t>ço</a:t>
              </a:r>
              <a:r>
                <a:rPr lang="de-DE" sz="2400" dirty="0" err="1" smtClean="0">
                  <a:solidFill>
                    <a:srgbClr val="FF0000"/>
                  </a:solidFill>
                  <a:latin typeface="+mj-lt"/>
                  <a:cs typeface="Arial"/>
                </a:rPr>
                <a:t>n</a:t>
              </a:r>
              <a:endParaRPr lang="de-DE" sz="2400" dirty="0" smtClean="0">
                <a:solidFill>
                  <a:srgbClr val="FF0000"/>
                </a:solidFill>
                <a:latin typeface="+mj-lt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921" y="4509120"/>
              <a:ext cx="41380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MHD </a:t>
              </a:r>
              <a:r>
                <a:rPr lang="de-DE" sz="2400" dirty="0" err="1" smtClean="0">
                  <a:solidFill>
                    <a:srgbClr val="FF0000"/>
                  </a:solidFill>
                  <a:latin typeface="+mj-lt"/>
                  <a:cs typeface="Arial"/>
                </a:rPr>
                <a:t>T</a:t>
              </a:r>
              <a:r>
                <a:rPr lang="de-DE" sz="2400" dirty="0" err="1" smtClean="0">
                  <a:latin typeface="+mj-lt"/>
                  <a:cs typeface="Arial"/>
                </a:rPr>
                <a:t>ar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t</a:t>
              </a:r>
              <a:r>
                <a:rPr lang="de-DE" sz="2400" dirty="0" err="1" smtClean="0">
                  <a:latin typeface="+mj-lt"/>
                  <a:cs typeface="Arial"/>
                </a:rPr>
                <a:t>üffel</a:t>
              </a:r>
              <a:r>
                <a:rPr lang="de-DE" sz="2400" dirty="0" smtClean="0">
                  <a:latin typeface="+mj-lt"/>
                  <a:cs typeface="Arial"/>
                </a:rPr>
                <a:t> </a:t>
              </a:r>
            </a:p>
            <a:p>
              <a:r>
                <a:rPr lang="de-DE" sz="2400" dirty="0" smtClean="0">
                  <a:latin typeface="+mj-lt"/>
                  <a:cs typeface="Arial"/>
                </a:rPr>
                <a:t>(Grimm &amp; Grimm, 1854-1862</a:t>
              </a:r>
              <a:r>
                <a:rPr lang="de-DE" sz="2400" baseline="30000" dirty="0" smtClean="0">
                  <a:latin typeface="+mj-lt"/>
                  <a:cs typeface="Arial"/>
                </a:rPr>
                <a:t>1</a:t>
              </a:r>
              <a:r>
                <a:rPr lang="de-DE" sz="2400" dirty="0" smtClean="0">
                  <a:latin typeface="+mj-lt"/>
                  <a:cs typeface="Arial"/>
                </a:rPr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906" y="5202892"/>
              <a:ext cx="7901538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'ist </a:t>
              </a:r>
              <a:r>
                <a:rPr lang="de-DE" sz="2400" dirty="0">
                  <a:latin typeface="+mj-lt"/>
                  <a:cs typeface="Arial"/>
                </a:rPr>
                <a:t>nichts als der ital. </a:t>
              </a:r>
              <a:r>
                <a:rPr lang="de-DE" sz="2400" dirty="0" err="1">
                  <a:latin typeface="+mj-lt"/>
                  <a:cs typeface="Arial"/>
                </a:rPr>
                <a:t>name</a:t>
              </a:r>
              <a:r>
                <a:rPr lang="de-DE" sz="2400" dirty="0">
                  <a:latin typeface="+mj-lt"/>
                  <a:cs typeface="Arial"/>
                </a:rPr>
                <a:t> der </a:t>
              </a:r>
              <a:r>
                <a:rPr lang="de-DE" sz="2400" dirty="0" err="1">
                  <a:latin typeface="+mj-lt"/>
                  <a:cs typeface="Arial"/>
                </a:rPr>
                <a:t>trüffel</a:t>
              </a:r>
              <a:r>
                <a:rPr lang="de-DE" sz="2400" dirty="0">
                  <a:latin typeface="+mj-lt"/>
                  <a:cs typeface="Arial"/>
                </a:rPr>
                <a:t> (s. Diez 361), mit der man, wegen </a:t>
              </a:r>
              <a:r>
                <a:rPr lang="de-DE" sz="2400" dirty="0" err="1">
                  <a:latin typeface="+mj-lt"/>
                  <a:cs typeface="Arial"/>
                </a:rPr>
                <a:t>groszer</a:t>
              </a:r>
              <a:r>
                <a:rPr lang="de-DE" sz="2400" dirty="0">
                  <a:latin typeface="+mj-lt"/>
                  <a:cs typeface="Arial"/>
                </a:rPr>
                <a:t> </a:t>
              </a:r>
              <a:r>
                <a:rPr lang="de-DE" sz="2400" dirty="0" err="1">
                  <a:latin typeface="+mj-lt"/>
                  <a:cs typeface="Arial"/>
                </a:rPr>
                <a:t>ähnlichkeit</a:t>
              </a:r>
              <a:r>
                <a:rPr lang="de-DE" sz="2400" dirty="0">
                  <a:latin typeface="+mj-lt"/>
                  <a:cs typeface="Arial"/>
                </a:rPr>
                <a:t> in einigen arten, die neue </a:t>
              </a:r>
              <a:r>
                <a:rPr lang="de-DE" sz="2400" dirty="0" err="1">
                  <a:latin typeface="+mj-lt"/>
                  <a:cs typeface="Arial"/>
                </a:rPr>
                <a:t>frucht</a:t>
              </a:r>
              <a:r>
                <a:rPr lang="de-DE" sz="2400" dirty="0">
                  <a:latin typeface="+mj-lt"/>
                  <a:cs typeface="Arial"/>
                </a:rPr>
                <a:t> </a:t>
              </a:r>
              <a:r>
                <a:rPr lang="de-DE" sz="2400" dirty="0" smtClean="0">
                  <a:latin typeface="+mj-lt"/>
                  <a:cs typeface="Arial"/>
                </a:rPr>
                <a:t>zusammenwarf'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2268" y="3225588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ra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n</a:t>
              </a:r>
              <a:r>
                <a:rPr lang="de-DE" sz="2400" dirty="0" err="1" smtClean="0">
                  <a:latin typeface="+mj-lt"/>
                  <a:cs typeface="Arial"/>
                </a:rPr>
                <a:t>do</a:t>
              </a:r>
              <a:r>
                <a:rPr lang="de-DE" sz="2400" dirty="0" err="1" smtClean="0">
                  <a:solidFill>
                    <a:srgbClr val="FF0000"/>
                  </a:solidFill>
                  <a:latin typeface="+mj-lt"/>
                  <a:cs typeface="Arial"/>
                </a:rPr>
                <a:t>m</a:t>
              </a:r>
              <a:endParaRPr lang="de-DE" sz="2400" dirty="0" smtClean="0">
                <a:solidFill>
                  <a:srgbClr val="FF0000"/>
                </a:solidFill>
                <a:latin typeface="+mj-lt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30948" y="3606997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ra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n</a:t>
              </a:r>
              <a:r>
                <a:rPr lang="de-DE" sz="2400" dirty="0" err="1" smtClean="0">
                  <a:latin typeface="+mj-lt"/>
                  <a:cs typeface="Arial"/>
                </a:rPr>
                <a:t>so</a:t>
              </a:r>
              <a:r>
                <a:rPr lang="de-DE" sz="2400" dirty="0" err="1" smtClean="0">
                  <a:solidFill>
                    <a:srgbClr val="FF0000"/>
                  </a:solidFill>
                  <a:latin typeface="+mj-lt"/>
                  <a:cs typeface="Arial"/>
                </a:rPr>
                <a:t>m</a:t>
              </a:r>
              <a:endParaRPr lang="de-DE" sz="2400" dirty="0" smtClean="0">
                <a:solidFill>
                  <a:srgbClr val="FF0000"/>
                </a:solidFill>
                <a:latin typeface="+mj-lt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921" y="2565211"/>
              <a:ext cx="4799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Latein </a:t>
              </a:r>
              <a:r>
                <a:rPr lang="de-DE" sz="2400" dirty="0" err="1" smtClean="0">
                  <a:latin typeface="+mj-lt"/>
                  <a:cs typeface="Arial"/>
                </a:rPr>
                <a:t>ma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r</a:t>
              </a:r>
              <a:r>
                <a:rPr lang="de-DE" sz="2400" dirty="0" err="1" smtClean="0">
                  <a:latin typeface="+mj-lt"/>
                  <a:cs typeface="Arial"/>
                </a:rPr>
                <a:t>mo</a:t>
              </a:r>
              <a:r>
                <a:rPr lang="de-DE" sz="2400" dirty="0" err="1" smtClean="0">
                  <a:solidFill>
                    <a:srgbClr val="FF0000"/>
                  </a:solidFill>
                  <a:latin typeface="+mj-lt"/>
                  <a:cs typeface="Arial"/>
                </a:rPr>
                <a:t>r</a:t>
              </a:r>
              <a:r>
                <a:rPr lang="de-DE" sz="2400" dirty="0" smtClean="0">
                  <a:latin typeface="+mj-lt"/>
                  <a:cs typeface="Arial"/>
                </a:rPr>
                <a:t>, </a:t>
              </a:r>
              <a:r>
                <a:rPr lang="de-DE" sz="2400" dirty="0" err="1" smtClean="0">
                  <a:latin typeface="+mj-lt"/>
                  <a:cs typeface="Arial"/>
                </a:rPr>
                <a:t>pe</a:t>
              </a:r>
              <a:r>
                <a:rPr lang="de-DE" sz="2400" dirty="0" err="1" smtClean="0">
                  <a:solidFill>
                    <a:srgbClr val="FF0000"/>
                  </a:solidFill>
                  <a:latin typeface="+mj-lt"/>
                  <a:cs typeface="Arial"/>
                </a:rPr>
                <a:t>r</a:t>
              </a:r>
              <a:r>
                <a:rPr lang="de-DE" sz="2400" dirty="0" err="1" smtClean="0">
                  <a:latin typeface="+mj-lt"/>
                  <a:cs typeface="Arial"/>
                </a:rPr>
                <a:t>eg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r</a:t>
              </a:r>
              <a:r>
                <a:rPr lang="de-DE" sz="2400" dirty="0" err="1" smtClean="0">
                  <a:latin typeface="+mj-lt"/>
                  <a:cs typeface="Arial"/>
                </a:rPr>
                <a:t>ine</a:t>
              </a:r>
              <a:r>
                <a:rPr lang="de-DE" sz="2400" dirty="0" smtClean="0">
                  <a:latin typeface="+mj-lt"/>
                  <a:cs typeface="Arial"/>
                </a:rPr>
                <a:t>, </a:t>
              </a:r>
              <a:r>
                <a:rPr lang="de-DE" sz="2400" dirty="0" err="1" smtClean="0">
                  <a:latin typeface="+mj-lt"/>
                  <a:cs typeface="Arial"/>
                </a:rPr>
                <a:t>pu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r</a:t>
              </a:r>
              <a:r>
                <a:rPr lang="de-DE" sz="2400" dirty="0" err="1" smtClean="0">
                  <a:latin typeface="+mj-lt"/>
                  <a:cs typeface="Arial"/>
                </a:rPr>
                <a:t>pu</a:t>
              </a:r>
              <a:r>
                <a:rPr lang="de-DE" sz="2400" dirty="0" err="1" smtClean="0">
                  <a:solidFill>
                    <a:srgbClr val="FF0000"/>
                  </a:solidFill>
                  <a:latin typeface="+mj-lt"/>
                  <a:cs typeface="Arial"/>
                </a:rPr>
                <a:t>r</a:t>
              </a:r>
              <a:r>
                <a:rPr lang="de-DE" sz="2400" dirty="0" err="1" smtClean="0">
                  <a:latin typeface="+mj-lt"/>
                  <a:cs typeface="Arial"/>
                </a:rPr>
                <a:t>e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06371" y="2579955"/>
              <a:ext cx="3635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marble</a:t>
              </a:r>
              <a:r>
                <a:rPr lang="de-DE" sz="2400" dirty="0" smtClean="0">
                  <a:latin typeface="+mj-lt"/>
                  <a:cs typeface="Arial"/>
                </a:rPr>
                <a:t>, </a:t>
              </a:r>
              <a:r>
                <a:rPr lang="de-DE" sz="2400" dirty="0" err="1" smtClean="0">
                  <a:latin typeface="+mj-lt"/>
                  <a:cs typeface="Arial"/>
                </a:rPr>
                <a:t>pilgrim</a:t>
              </a:r>
              <a:r>
                <a:rPr lang="de-DE" sz="2400" dirty="0" smtClean="0">
                  <a:latin typeface="+mj-lt"/>
                  <a:cs typeface="Arial"/>
                </a:rPr>
                <a:t>, </a:t>
              </a:r>
              <a:r>
                <a:rPr lang="de-DE" sz="2400" dirty="0" err="1" smtClean="0">
                  <a:latin typeface="+mj-lt"/>
                  <a:cs typeface="Arial"/>
                </a:rPr>
                <a:t>purple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4228" y="4509120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+mj-lt"/>
                  <a:cs typeface="Arial"/>
                </a:rPr>
                <a:t>K</a:t>
              </a:r>
              <a:r>
                <a:rPr lang="de-DE" sz="2400" dirty="0" smtClean="0">
                  <a:latin typeface="+mj-lt"/>
                  <a:cs typeface="Arial"/>
                </a:rPr>
                <a:t>ar</a:t>
              </a:r>
              <a:r>
                <a:rPr lang="de-DE" sz="2400" dirty="0" smtClean="0">
                  <a:solidFill>
                    <a:srgbClr val="008000"/>
                  </a:solidFill>
                  <a:latin typeface="+mj-lt"/>
                  <a:cs typeface="Arial"/>
                </a:rPr>
                <a:t>t</a:t>
              </a:r>
              <a:r>
                <a:rPr lang="de-DE" sz="2400" dirty="0" smtClean="0">
                  <a:latin typeface="+mj-lt"/>
                  <a:cs typeface="Arial"/>
                </a:rPr>
                <a:t>offel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906" y="4047455"/>
              <a:ext cx="8826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Alt-Chinesisch</a:t>
              </a:r>
              <a:r>
                <a:rPr lang="de-DE" sz="2400" baseline="30000" dirty="0" smtClean="0">
                  <a:latin typeface="+mj-lt"/>
                  <a:cs typeface="Arial"/>
                </a:rPr>
                <a:t>3</a:t>
              </a:r>
              <a:r>
                <a:rPr lang="de-DE" sz="2400" dirty="0" smtClean="0">
                  <a:latin typeface="+mj-lt"/>
                  <a:cs typeface="Arial"/>
                </a:rPr>
                <a:t>: /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p</a:t>
              </a:r>
              <a:r>
                <a:rPr lang="de-DE" sz="2400" dirty="0" err="1" smtClean="0">
                  <a:latin typeface="+mj-lt"/>
                  <a:cs typeface="Arial"/>
                </a:rPr>
                <a:t>ja</a:t>
              </a:r>
              <a:r>
                <a:rPr lang="de-DE" sz="2400" dirty="0" err="1" smtClean="0">
                  <a:solidFill>
                    <a:srgbClr val="FF0000"/>
                  </a:solidFill>
                  <a:latin typeface="+mj-lt"/>
                  <a:cs typeface="Arial"/>
                </a:rPr>
                <a:t>m</a:t>
              </a:r>
              <a:r>
                <a:rPr lang="de-DE" sz="2400" dirty="0" smtClean="0">
                  <a:latin typeface="+mj-lt"/>
                  <a:cs typeface="Arial"/>
                </a:rPr>
                <a:t>/ (verringern)  &gt;  Kantonesisch /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p</a:t>
              </a:r>
              <a:r>
                <a:rPr lang="de-DE" sz="2400" dirty="0" err="1" smtClean="0">
                  <a:latin typeface="+mj-lt"/>
                  <a:cs typeface="Arial"/>
                </a:rPr>
                <a:t>i</a:t>
              </a:r>
              <a:r>
                <a:rPr lang="de-DE" sz="2400" dirty="0" err="1" smtClean="0">
                  <a:solidFill>
                    <a:srgbClr val="FF0000"/>
                  </a:solidFill>
                  <a:latin typeface="+mj-lt"/>
                  <a:cs typeface="Arial"/>
                </a:rPr>
                <a:t>n</a:t>
              </a:r>
              <a:r>
                <a:rPr lang="de-DE" sz="2400" dirty="0" smtClean="0">
                  <a:latin typeface="+mj-lt"/>
                  <a:cs typeface="Arial"/>
                </a:rPr>
                <a:t>/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15868" y="6431040"/>
            <a:ext cx="1640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3. ohala84c.pdf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3728" y="119675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8000"/>
                </a:solidFill>
                <a:latin typeface="+mj-lt"/>
                <a:cs typeface="Arial"/>
              </a:rPr>
              <a:t>Auslöser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dirty="0" smtClean="0">
                <a:solidFill>
                  <a:srgbClr val="FF0000"/>
                </a:solidFill>
                <a:latin typeface="+mj-lt"/>
                <a:cs typeface="Arial"/>
              </a:rPr>
              <a:t>dissimilierter Laut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58" t="4310" r="15358" b="46475"/>
          <a:stretch/>
        </p:blipFill>
        <p:spPr>
          <a:xfrm>
            <a:off x="326356" y="2488976"/>
            <a:ext cx="8519007" cy="3270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74" t="76763" r="47301" b="-1014"/>
          <a:stretch/>
        </p:blipFill>
        <p:spPr>
          <a:xfrm>
            <a:off x="478509" y="692696"/>
            <a:ext cx="5328592" cy="1800596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03848" y="76895"/>
            <a:ext cx="196443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1. Beispiele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858152"/>
            <a:ext cx="86630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Beispiele aus </a:t>
            </a:r>
            <a:r>
              <a:rPr lang="de-DE" sz="1600" dirty="0"/>
              <a:t>Garrett, A. &amp; Johnson, K. (2013). </a:t>
            </a:r>
            <a:r>
              <a:rPr lang="de-DE" sz="1600" dirty="0" err="1"/>
              <a:t>Phonetic</a:t>
            </a:r>
            <a:r>
              <a:rPr lang="de-DE" sz="1600" dirty="0"/>
              <a:t> </a:t>
            </a:r>
            <a:r>
              <a:rPr lang="de-DE" sz="1600" dirty="0" err="1"/>
              <a:t>bias</a:t>
            </a:r>
            <a:r>
              <a:rPr lang="de-DE" sz="1600" dirty="0"/>
              <a:t> in </a:t>
            </a:r>
            <a:r>
              <a:rPr lang="de-DE" sz="1600" dirty="0" err="1"/>
              <a:t>sound</a:t>
            </a:r>
            <a:r>
              <a:rPr lang="de-DE" sz="1600" dirty="0"/>
              <a:t> </a:t>
            </a:r>
            <a:r>
              <a:rPr lang="de-DE" sz="1600" dirty="0" err="1"/>
              <a:t>change</a:t>
            </a:r>
            <a:r>
              <a:rPr lang="de-DE" sz="1600" dirty="0"/>
              <a:t>. In A. </a:t>
            </a:r>
            <a:r>
              <a:rPr lang="de-DE" sz="1600" dirty="0" err="1"/>
              <a:t>Yu</a:t>
            </a:r>
            <a:r>
              <a:rPr lang="de-DE" sz="1600" dirty="0"/>
              <a:t> (Ed.) </a:t>
            </a:r>
            <a:r>
              <a:rPr lang="de-DE" sz="1600" i="1" dirty="0"/>
              <a:t>Origins </a:t>
            </a:r>
            <a:r>
              <a:rPr lang="de-DE" sz="1600" i="1" dirty="0" err="1"/>
              <a:t>of</a:t>
            </a:r>
            <a:r>
              <a:rPr lang="de-DE" sz="1600" i="1" dirty="0"/>
              <a:t> Sound Change</a:t>
            </a:r>
            <a:r>
              <a:rPr lang="de-DE" sz="1600" dirty="0"/>
              <a:t>. Oxford University Press: Oxford. (p. 51–97). 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03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43808" y="23357"/>
            <a:ext cx="23042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2, Eigenschaften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08" y="64652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A. meistens 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antizipatorisch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16" y="110819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  <a:cs typeface="Arial"/>
              </a:rPr>
              <a:t>(Kartoffel &lt; </a:t>
            </a:r>
            <a:r>
              <a:rPr lang="de-DE" sz="2400" dirty="0" err="1">
                <a:solidFill>
                  <a:srgbClr val="FF0000"/>
                </a:solidFill>
                <a:latin typeface="+mj-lt"/>
                <a:cs typeface="Arial"/>
              </a:rPr>
              <a:t>T</a:t>
            </a:r>
            <a:r>
              <a:rPr lang="de-DE" sz="2400" dirty="0" err="1">
                <a:latin typeface="+mj-lt"/>
                <a:cs typeface="Arial"/>
              </a:rPr>
              <a:t>ar</a:t>
            </a:r>
            <a:r>
              <a:rPr lang="de-DE" sz="2400" dirty="0" err="1">
                <a:solidFill>
                  <a:srgbClr val="008000"/>
                </a:solidFill>
                <a:latin typeface="+mj-lt"/>
                <a:cs typeface="Arial"/>
              </a:rPr>
              <a:t>t</a:t>
            </a:r>
            <a:r>
              <a:rPr lang="de-DE" sz="2400" dirty="0" err="1">
                <a:latin typeface="+mj-lt"/>
                <a:cs typeface="Arial"/>
              </a:rPr>
              <a:t>üffel</a:t>
            </a:r>
            <a:r>
              <a:rPr lang="de-DE" sz="2400" dirty="0">
                <a:latin typeface="+mj-lt"/>
                <a:cs typeface="Arial"/>
              </a:rPr>
              <a:t>; </a:t>
            </a:r>
            <a:r>
              <a:rPr lang="de-DE" sz="2400" dirty="0" err="1">
                <a:latin typeface="+mj-lt"/>
                <a:cs typeface="Arial"/>
              </a:rPr>
              <a:t>trik</a:t>
            </a:r>
            <a:r>
              <a:rPr lang="de-DE" sz="2400" baseline="30000" dirty="0" err="1">
                <a:latin typeface="+mj-lt"/>
                <a:cs typeface="Arial"/>
              </a:rPr>
              <a:t>h</a:t>
            </a:r>
            <a:r>
              <a:rPr lang="de-DE" sz="2400" dirty="0" err="1">
                <a:latin typeface="+mj-lt"/>
                <a:cs typeface="Arial"/>
              </a:rPr>
              <a:t>os</a:t>
            </a:r>
            <a:r>
              <a:rPr lang="de-DE" sz="2400" dirty="0">
                <a:latin typeface="+mj-lt"/>
                <a:cs typeface="Arial"/>
              </a:rPr>
              <a:t> &lt; </a:t>
            </a:r>
            <a:r>
              <a:rPr lang="de-DE" sz="2400" dirty="0" err="1">
                <a:latin typeface="+mj-lt"/>
                <a:cs typeface="Arial"/>
              </a:rPr>
              <a:t>t</a:t>
            </a:r>
            <a:r>
              <a:rPr lang="de-DE" sz="2400" baseline="30000" dirty="0" err="1">
                <a:solidFill>
                  <a:srgbClr val="FF0000"/>
                </a:solidFill>
                <a:latin typeface="+mj-lt"/>
                <a:cs typeface="Arial"/>
              </a:rPr>
              <a:t>h</a:t>
            </a:r>
            <a:r>
              <a:rPr lang="de-DE" sz="2400" dirty="0" err="1">
                <a:latin typeface="+mj-lt"/>
                <a:cs typeface="Arial"/>
              </a:rPr>
              <a:t>rik</a:t>
            </a:r>
            <a:r>
              <a:rPr lang="de-DE" sz="2400" baseline="30000" dirty="0" err="1">
                <a:solidFill>
                  <a:srgbClr val="008000"/>
                </a:solidFill>
                <a:latin typeface="+mj-lt"/>
                <a:cs typeface="Arial"/>
              </a:rPr>
              <a:t>h</a:t>
            </a:r>
            <a:r>
              <a:rPr lang="de-DE" sz="2400" dirty="0" err="1">
                <a:latin typeface="+mj-lt"/>
                <a:cs typeface="Arial"/>
              </a:rPr>
              <a:t>os</a:t>
            </a:r>
            <a:r>
              <a:rPr lang="de-DE" sz="2400" dirty="0">
                <a:latin typeface="+mj-lt"/>
                <a:cs typeface="Arial"/>
              </a:rPr>
              <a:t>) </a:t>
            </a:r>
            <a:r>
              <a:rPr lang="de-DE" sz="2400" dirty="0" smtClean="0">
                <a:latin typeface="+mj-lt"/>
                <a:cs typeface="Arial"/>
              </a:rPr>
              <a:t>seltener progressiv </a:t>
            </a:r>
            <a:r>
              <a:rPr lang="de-DE" sz="2400" dirty="0" err="1">
                <a:latin typeface="+mj-lt"/>
                <a:cs typeface="Arial"/>
              </a:rPr>
              <a:t>marble</a:t>
            </a:r>
            <a:r>
              <a:rPr lang="de-DE" sz="2400" dirty="0">
                <a:latin typeface="+mj-lt"/>
                <a:cs typeface="Arial"/>
              </a:rPr>
              <a:t> &lt; </a:t>
            </a:r>
            <a:r>
              <a:rPr lang="de-DE" sz="2400" dirty="0" err="1">
                <a:latin typeface="+mj-lt"/>
                <a:cs typeface="Arial"/>
              </a:rPr>
              <a:t>ma</a:t>
            </a:r>
            <a:r>
              <a:rPr lang="de-DE" sz="2400" dirty="0" err="1">
                <a:solidFill>
                  <a:srgbClr val="008000"/>
                </a:solidFill>
                <a:latin typeface="+mj-lt"/>
                <a:cs typeface="Arial"/>
              </a:rPr>
              <a:t>r</a:t>
            </a:r>
            <a:r>
              <a:rPr lang="de-DE" sz="2400" dirty="0" err="1">
                <a:latin typeface="+mj-lt"/>
                <a:cs typeface="Arial"/>
              </a:rPr>
              <a:t>mo</a:t>
            </a:r>
            <a:r>
              <a:rPr lang="de-DE" sz="2400" dirty="0" err="1">
                <a:solidFill>
                  <a:srgbClr val="FF0000"/>
                </a:solidFill>
                <a:latin typeface="+mj-lt"/>
                <a:cs typeface="Arial"/>
              </a:rPr>
              <a:t>r</a:t>
            </a:r>
            <a:r>
              <a:rPr lang="de-DE" sz="2400" dirty="0">
                <a:latin typeface="+mj-lt"/>
                <a:cs typeface="Arial"/>
              </a:rPr>
              <a:t>, </a:t>
            </a:r>
            <a:r>
              <a:rPr lang="de-DE" sz="2400" dirty="0" err="1">
                <a:latin typeface="+mj-lt"/>
                <a:cs typeface="Arial"/>
              </a:rPr>
              <a:t>random</a:t>
            </a:r>
            <a:r>
              <a:rPr lang="de-DE" sz="2400" dirty="0">
                <a:latin typeface="+mj-lt"/>
                <a:cs typeface="Arial"/>
              </a:rPr>
              <a:t> &lt; </a:t>
            </a:r>
            <a:r>
              <a:rPr lang="de-DE" sz="2400" dirty="0" err="1" smtClean="0">
                <a:latin typeface="+mj-lt"/>
                <a:cs typeface="Arial"/>
              </a:rPr>
              <a:t>ra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Arial"/>
              </a:rPr>
              <a:t>n</a:t>
            </a:r>
            <a:r>
              <a:rPr lang="de-DE" sz="2400" dirty="0" err="1" smtClean="0">
                <a:latin typeface="+mj-lt"/>
                <a:cs typeface="Arial"/>
              </a:rPr>
              <a:t>ço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n</a:t>
            </a:r>
            <a:r>
              <a:rPr lang="de-DE" sz="2400" dirty="0">
                <a:latin typeface="+mj-lt"/>
                <a:cs typeface="Arial"/>
              </a:rPr>
              <a:t>).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656" y="2136924"/>
            <a:ext cx="866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B. Betrifft Laute mit einem langem 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koartikulatorischen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 Fenster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456" y="260384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  <a:cs typeface="Arial"/>
              </a:rPr>
              <a:t>1. </a:t>
            </a:r>
            <a:r>
              <a:rPr lang="de-DE" sz="2400" b="1" dirty="0" err="1" smtClean="0">
                <a:latin typeface="+mj-lt"/>
                <a:cs typeface="Arial"/>
              </a:rPr>
              <a:t>Labialisierung</a:t>
            </a:r>
            <a:r>
              <a:rPr lang="de-DE" sz="2400" dirty="0" smtClean="0">
                <a:latin typeface="+mj-lt"/>
                <a:cs typeface="Arial"/>
              </a:rPr>
              <a:t>: Latein: /</a:t>
            </a:r>
            <a:r>
              <a:rPr lang="de-DE" sz="2400" dirty="0" err="1" smtClean="0">
                <a:latin typeface="+mj-lt"/>
                <a:cs typeface="Arial"/>
              </a:rPr>
              <a:t>kwinkwe</a:t>
            </a:r>
            <a:r>
              <a:rPr lang="de-DE" sz="2400" dirty="0" smtClean="0">
                <a:latin typeface="+mj-lt"/>
                <a:cs typeface="Arial"/>
              </a:rPr>
              <a:t>/ </a:t>
            </a:r>
            <a:r>
              <a:rPr lang="de-DE" sz="2400" dirty="0" smtClean="0">
                <a:latin typeface="+mj-lt"/>
                <a:cs typeface="Arial"/>
              </a:rPr>
              <a:t>&gt; </a:t>
            </a:r>
            <a:r>
              <a:rPr lang="de-DE" sz="2400" dirty="0" smtClean="0">
                <a:latin typeface="+mj-lt"/>
                <a:cs typeface="Arial"/>
              </a:rPr>
              <a:t>Ital. </a:t>
            </a:r>
            <a:r>
              <a:rPr lang="de-DE" sz="2400" dirty="0" err="1" smtClean="0">
                <a:latin typeface="+mj-lt"/>
                <a:cs typeface="Arial"/>
              </a:rPr>
              <a:t>cinque</a:t>
            </a:r>
            <a:r>
              <a:rPr lang="de-DE" sz="2400" dirty="0" smtClean="0">
                <a:latin typeface="+mj-lt"/>
                <a:cs typeface="Arial"/>
              </a:rPr>
              <a:t> /</a:t>
            </a:r>
            <a:r>
              <a:rPr lang="de-DE" sz="2400" dirty="0" err="1" smtClean="0">
                <a:latin typeface="+mj-lt"/>
                <a:cs typeface="Arial"/>
              </a:rPr>
              <a:t>tʃinkwe</a:t>
            </a:r>
            <a:r>
              <a:rPr lang="de-DE" sz="2400" dirty="0" smtClean="0">
                <a:latin typeface="+mj-lt"/>
                <a:cs typeface="Arial"/>
              </a:rPr>
              <a:t>/ 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620" y="4725144"/>
            <a:ext cx="71365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  <a:cs typeface="Arial"/>
              </a:rPr>
              <a:t>3. /l, </a:t>
            </a:r>
            <a:r>
              <a:rPr lang="de-DE" sz="2400" b="1" dirty="0" err="1" smtClean="0">
                <a:latin typeface="+mj-lt"/>
                <a:cs typeface="Arial"/>
              </a:rPr>
              <a:t>r</a:t>
            </a:r>
            <a:r>
              <a:rPr lang="de-DE" sz="2400" b="1" dirty="0" smtClean="0">
                <a:latin typeface="+mj-lt"/>
                <a:cs typeface="Arial"/>
              </a:rPr>
              <a:t>/</a:t>
            </a:r>
            <a:r>
              <a:rPr lang="de-DE" sz="2400" dirty="0" smtClean="0">
                <a:latin typeface="+mj-lt"/>
                <a:cs typeface="Arial"/>
              </a:rPr>
              <a:t>: </a:t>
            </a:r>
            <a:r>
              <a:rPr lang="de-DE" sz="2400" dirty="0" smtClean="0">
                <a:latin typeface="+mj-lt"/>
                <a:cs typeface="Arial"/>
              </a:rPr>
              <a:t>siehe oben</a:t>
            </a:r>
          </a:p>
          <a:p>
            <a:r>
              <a:rPr lang="de-DE" sz="2400" b="1" dirty="0" smtClean="0">
                <a:cs typeface="Arial"/>
              </a:rPr>
              <a:t>4. Artikulationsstelle</a:t>
            </a:r>
            <a:r>
              <a:rPr lang="de-DE" sz="2400" dirty="0" smtClean="0">
                <a:cs typeface="Arial"/>
              </a:rPr>
              <a:t> (</a:t>
            </a:r>
            <a:r>
              <a:rPr lang="de-DE" sz="2400" dirty="0" err="1" smtClean="0">
                <a:cs typeface="Arial"/>
              </a:rPr>
              <a:t>random</a:t>
            </a:r>
            <a:r>
              <a:rPr lang="de-DE" sz="2400" dirty="0" smtClean="0">
                <a:cs typeface="Arial"/>
              </a:rPr>
              <a:t>  </a:t>
            </a:r>
            <a:r>
              <a:rPr lang="de-DE" sz="2400" dirty="0" smtClean="0">
                <a:cs typeface="Arial"/>
              </a:rPr>
              <a:t>&lt; </a:t>
            </a:r>
            <a:r>
              <a:rPr lang="de-DE" sz="2400" dirty="0" err="1" smtClean="0">
                <a:cs typeface="Arial"/>
              </a:rPr>
              <a:t>rançon</a:t>
            </a:r>
            <a:r>
              <a:rPr lang="de-DE" sz="2400" dirty="0" smtClean="0">
                <a:cs typeface="Arial"/>
              </a:rPr>
              <a:t>)</a:t>
            </a:r>
            <a:endParaRPr lang="de-DE" sz="2400" dirty="0" smtClean="0">
              <a:cs typeface="Arial"/>
            </a:endParaRPr>
          </a:p>
          <a:p>
            <a:r>
              <a:rPr lang="de-DE" sz="2400" b="1" dirty="0" smtClean="0">
                <a:cs typeface="Arial"/>
              </a:rPr>
              <a:t>5. </a:t>
            </a:r>
            <a:r>
              <a:rPr lang="de-DE" sz="2400" b="1" dirty="0" err="1" smtClean="0">
                <a:cs typeface="Arial"/>
              </a:rPr>
              <a:t>Nasalisierung</a:t>
            </a:r>
            <a:r>
              <a:rPr lang="de-DE" sz="2400" dirty="0" smtClean="0">
                <a:cs typeface="Arial"/>
              </a:rPr>
              <a:t> (</a:t>
            </a:r>
            <a:r>
              <a:rPr lang="de-DE" sz="2400" dirty="0" err="1" smtClean="0">
                <a:cs typeface="Arial"/>
              </a:rPr>
              <a:t>Ital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 err="1" smtClean="0">
                <a:cs typeface="Arial"/>
              </a:rPr>
              <a:t>veleno</a:t>
            </a:r>
            <a:r>
              <a:rPr lang="de-DE" sz="2400" dirty="0" smtClean="0">
                <a:cs typeface="Arial"/>
              </a:rPr>
              <a:t> &lt; Lat. </a:t>
            </a:r>
            <a:r>
              <a:rPr lang="de-DE" sz="2400" dirty="0" err="1" smtClean="0">
                <a:cs typeface="Arial"/>
              </a:rPr>
              <a:t>venemum</a:t>
            </a:r>
            <a:r>
              <a:rPr lang="de-DE" sz="2400" dirty="0" smtClean="0">
                <a:cs typeface="Arial"/>
              </a:rPr>
              <a:t>)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3140" y="3065506"/>
            <a:ext cx="840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  <a:cs typeface="Arial"/>
              </a:rPr>
              <a:t>2. Laryngeal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(Aspiration im Alt-Griechischen, voriges Beispiel; auch </a:t>
            </a:r>
            <a:r>
              <a:rPr lang="de-DE" sz="2400" dirty="0" err="1" smtClean="0">
                <a:latin typeface="+mj-lt"/>
                <a:cs typeface="Arial"/>
              </a:rPr>
              <a:t>Indo</a:t>
            </a:r>
            <a:r>
              <a:rPr lang="de-DE" sz="2400" dirty="0" smtClean="0">
                <a:latin typeface="+mj-lt"/>
                <a:cs typeface="Arial"/>
              </a:rPr>
              <a:t>-Europäisch </a:t>
            </a:r>
            <a:r>
              <a:rPr lang="de-DE" sz="2400" b="1" dirty="0" err="1" smtClean="0">
                <a:solidFill>
                  <a:srgbClr val="FF0000"/>
                </a:solidFill>
                <a:latin typeface="+mj-lt"/>
                <a:cs typeface="Arial"/>
              </a:rPr>
              <a:t>b</a:t>
            </a:r>
            <a:r>
              <a:rPr lang="de-DE" sz="2400" b="1" dirty="0" err="1" smtClean="0">
                <a:latin typeface="+mj-lt"/>
                <a:cs typeface="Arial"/>
              </a:rPr>
              <a:t>̤</a:t>
            </a:r>
            <a:r>
              <a:rPr lang="de-DE" sz="2400" dirty="0" err="1" smtClean="0">
                <a:latin typeface="+mj-lt"/>
                <a:cs typeface="Arial"/>
              </a:rPr>
              <a:t>en</a:t>
            </a:r>
            <a:r>
              <a:rPr lang="de-DE" sz="2400" b="1" dirty="0" err="1" smtClean="0">
                <a:solidFill>
                  <a:srgbClr val="008000"/>
                </a:solidFill>
                <a:latin typeface="+mj-lt"/>
                <a:cs typeface="Arial"/>
              </a:rPr>
              <a:t>d</a:t>
            </a:r>
            <a:r>
              <a:rPr lang="de-DE" sz="2400" dirty="0" smtClean="0">
                <a:latin typeface="+mj-lt"/>
                <a:cs typeface="Arial"/>
              </a:rPr>
              <a:t>̤ &gt; Sanskrit </a:t>
            </a:r>
            <a:r>
              <a:rPr lang="de-DE" sz="2400" b="1" dirty="0" err="1" smtClean="0">
                <a:solidFill>
                  <a:srgbClr val="FF0000"/>
                </a:solidFill>
                <a:latin typeface="+mj-lt"/>
                <a:cs typeface="Arial"/>
              </a:rPr>
              <a:t>b</a:t>
            </a:r>
            <a:r>
              <a:rPr lang="de-DE" sz="2400" dirty="0" err="1" smtClean="0">
                <a:latin typeface="+mj-lt"/>
                <a:cs typeface="Arial"/>
              </a:rPr>
              <a:t>en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Arial"/>
              </a:rPr>
              <a:t>d</a:t>
            </a:r>
            <a:r>
              <a:rPr lang="de-DE" sz="2400" dirty="0" smtClean="0">
                <a:latin typeface="+mj-lt"/>
                <a:cs typeface="Arial"/>
              </a:rPr>
              <a:t>̤ (binden)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616530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ohala89.pdf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096" y="3750131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Kuria</a:t>
            </a:r>
            <a:r>
              <a:rPr lang="de-DE" sz="2400" dirty="0"/>
              <a:t> Sprache (Kenia/Tansania). Dissimilation der Stimmhaftigkeit </a:t>
            </a:r>
          </a:p>
          <a:p>
            <a:r>
              <a:rPr lang="de-DE" sz="2400" dirty="0"/>
              <a:t>/</a:t>
            </a:r>
            <a:r>
              <a:rPr lang="de-DE" sz="2400" dirty="0" err="1" smtClean="0"/>
              <a:t>o</a:t>
            </a:r>
            <a:r>
              <a:rPr lang="de-DE" sz="2200" dirty="0" err="1" smtClean="0">
                <a:solidFill>
                  <a:srgbClr val="FF0000"/>
                </a:solidFill>
                <a:latin typeface="Helvetica"/>
                <a:cs typeface="Helvetica"/>
              </a:rPr>
              <a:t>g</a:t>
            </a:r>
            <a:r>
              <a:rPr lang="de-DE" sz="2400" dirty="0" err="1" smtClean="0"/>
              <a:t>o</a:t>
            </a:r>
            <a:r>
              <a:rPr lang="de-DE" sz="2400" dirty="0" err="1"/>
              <a:t>-</a:t>
            </a:r>
            <a:r>
              <a:rPr lang="de-DE" sz="2400" dirty="0" err="1">
                <a:solidFill>
                  <a:srgbClr val="008000"/>
                </a:solidFill>
              </a:rPr>
              <a:t>t</a:t>
            </a:r>
            <a:r>
              <a:rPr lang="de-DE" sz="2400" dirty="0" err="1"/>
              <a:t>éma</a:t>
            </a:r>
            <a:r>
              <a:rPr lang="de-DE" sz="2400" dirty="0"/>
              <a:t>/ (schlagen) aber /</a:t>
            </a:r>
            <a:r>
              <a:rPr lang="de-DE" sz="2400" dirty="0" err="1"/>
              <a:t>o</a:t>
            </a:r>
            <a:r>
              <a:rPr lang="de-DE" sz="2400" dirty="0" err="1">
                <a:solidFill>
                  <a:srgbClr val="FF0000"/>
                </a:solidFill>
              </a:rPr>
              <a:t>k</a:t>
            </a:r>
            <a:r>
              <a:rPr lang="de-DE" sz="2400" dirty="0" err="1"/>
              <a:t>o-</a:t>
            </a:r>
            <a:r>
              <a:rPr lang="de-DE" sz="2400" dirty="0" err="1">
                <a:solidFill>
                  <a:srgbClr val="008000"/>
                </a:solidFill>
              </a:rPr>
              <a:t>b</a:t>
            </a:r>
            <a:r>
              <a:rPr lang="de-DE" sz="2400" dirty="0" err="1"/>
              <a:t>ára</a:t>
            </a:r>
            <a:r>
              <a:rPr lang="de-DE" sz="2400" dirty="0"/>
              <a:t>/ (zählen</a:t>
            </a:r>
            <a:r>
              <a:rPr lang="de-DE" sz="2400" dirty="0" smtClean="0"/>
              <a:t>)</a:t>
            </a:r>
            <a:r>
              <a:rPr lang="de-DE" sz="2400" baseline="30000" dirty="0" smtClean="0"/>
              <a:t>2</a:t>
            </a:r>
            <a:endParaRPr lang="de-DE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307856" y="6165304"/>
            <a:ext cx="278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alderete06.pdf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9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91680" y="23357"/>
            <a:ext cx="518457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2 Eigenschaften der Dissimilation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168" y="692696"/>
            <a:ext cx="63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C. kann durch intermediäre 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Ks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 geblockt werden</a:t>
            </a:r>
            <a:r>
              <a:rPr lang="de-DE" sz="2400" baseline="30000" dirty="0" smtClean="0">
                <a:solidFill>
                  <a:srgbClr val="0000FF"/>
                </a:solidFill>
                <a:latin typeface="+mj-lt"/>
                <a:cs typeface="Arial"/>
              </a:rPr>
              <a:t>1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844" y="3370353"/>
            <a:ext cx="679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D. kann post-lexikalisch zustande kommen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676" y="3779355"/>
            <a:ext cx="800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(voriges Beispiel der Mehrzahl-Bildung in </a:t>
            </a:r>
            <a:r>
              <a:rPr lang="de-DE" sz="2400" dirty="0" err="1" smtClean="0">
                <a:latin typeface="+mj-lt"/>
                <a:cs typeface="Arial"/>
              </a:rPr>
              <a:t>Sundanese</a:t>
            </a:r>
            <a:r>
              <a:rPr lang="de-DE" sz="2400" dirty="0" smtClean="0">
                <a:latin typeface="+mj-lt"/>
                <a:cs typeface="Arial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500" y="421601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Tashlhiyt</a:t>
            </a:r>
            <a:r>
              <a:rPr lang="en-US" sz="2400" dirty="0" smtClean="0"/>
              <a:t> Berber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9318" y="4243253"/>
            <a:ext cx="3505200" cy="46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m</a:t>
            </a:r>
            <a:r>
              <a:rPr lang="en-GB" sz="2400" dirty="0" smtClean="0">
                <a:latin typeface="+mj-lt"/>
                <a:cs typeface="Arial"/>
              </a:rPr>
              <a:t>- </a:t>
            </a:r>
            <a:r>
              <a:rPr lang="en-GB" sz="2400" dirty="0" err="1" smtClean="0">
                <a:latin typeface="+mj-lt"/>
                <a:cs typeface="Arial"/>
              </a:rPr>
              <a:t>oder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n</a:t>
            </a:r>
            <a:r>
              <a:rPr lang="en-GB" sz="2400" dirty="0" smtClean="0">
                <a:latin typeface="+mj-lt"/>
                <a:cs typeface="Arial"/>
              </a:rPr>
              <a:t>- </a:t>
            </a:r>
            <a:r>
              <a:rPr lang="en-GB" sz="2400" dirty="0" err="1" smtClean="0">
                <a:latin typeface="+mj-lt"/>
                <a:cs typeface="Arial"/>
              </a:rPr>
              <a:t>sind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Infinitiv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168" y="5165856"/>
            <a:ext cx="36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m-xazar</a:t>
            </a:r>
            <a:r>
              <a:rPr lang="en-US" sz="2400" dirty="0" smtClean="0"/>
              <a:t> </a:t>
            </a:r>
            <a:r>
              <a:rPr lang="en-US" sz="2400" dirty="0" err="1" smtClean="0"/>
              <a:t>verärgert</a:t>
            </a:r>
            <a:r>
              <a:rPr lang="en-US" sz="2400" dirty="0" smtClean="0"/>
              <a:t> </a:t>
            </a:r>
            <a:r>
              <a:rPr lang="en-US" sz="2400" dirty="0" err="1" smtClean="0"/>
              <a:t>schauen</a:t>
            </a:r>
            <a:r>
              <a:rPr lang="en-US" sz="2400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3444" y="5166972"/>
            <a:ext cx="440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n-</a:t>
            </a:r>
            <a:r>
              <a:rPr lang="en-GB" sz="2400" dirty="0" err="1" smtClean="0">
                <a:solidFill>
                  <a:srgbClr val="FF0000"/>
                </a:solidFill>
                <a:latin typeface="+mj-lt"/>
                <a:cs typeface="Arial"/>
              </a:rPr>
              <a:t>f</a:t>
            </a:r>
            <a:r>
              <a:rPr lang="en-GB" sz="2400" dirty="0" err="1" smtClean="0">
                <a:latin typeface="+mj-lt"/>
                <a:cs typeface="Arial"/>
              </a:rPr>
              <a:t>ara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auseinanderwickeln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844" y="559134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m-sa</a:t>
            </a:r>
            <a:r>
              <a:rPr lang="en-GB" sz="2200" dirty="0" err="1" smtClean="0">
                <a:latin typeface="Helvetica"/>
                <a:cs typeface="Helvetica"/>
              </a:rPr>
              <a:t>gg</a:t>
            </a:r>
            <a:r>
              <a:rPr lang="en-GB" sz="2400" dirty="0" err="1" smtClean="0">
                <a:latin typeface="+mj-lt"/>
                <a:cs typeface="Arial"/>
              </a:rPr>
              <a:t>al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suchen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1320" y="5628637"/>
            <a:ext cx="36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n-ħaʃ:a</a:t>
            </a:r>
            <a:r>
              <a:rPr lang="en-GB" sz="2400" dirty="0" err="1" smtClean="0">
                <a:solidFill>
                  <a:srgbClr val="FF0000"/>
                </a:solidFill>
                <a:latin typeface="+mj-lt"/>
                <a:cs typeface="Arial"/>
              </a:rPr>
              <a:t>m</a:t>
            </a:r>
            <a:r>
              <a:rPr lang="en-GB" sz="2400" dirty="0" smtClean="0">
                <a:latin typeface="+mj-lt"/>
                <a:cs typeface="Arial"/>
              </a:rPr>
              <a:t> (</a:t>
            </a:r>
            <a:r>
              <a:rPr lang="en-GB" sz="2400" dirty="0" err="1" smtClean="0">
                <a:latin typeface="+mj-lt"/>
                <a:cs typeface="Arial"/>
              </a:rPr>
              <a:t>schüchtern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sein</a:t>
            </a:r>
            <a:r>
              <a:rPr lang="en-GB" sz="2400" dirty="0" smtClean="0">
                <a:latin typeface="+mj-lt"/>
                <a:cs typeface="Arial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980" y="467767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err="1" smtClean="0">
                <a:latin typeface="+mj-lt"/>
                <a:cs typeface="Arial"/>
              </a:rPr>
              <a:t>n</a:t>
            </a:r>
            <a:r>
              <a:rPr lang="de-DE" sz="2400" dirty="0" smtClean="0">
                <a:latin typeface="+mj-lt"/>
                <a:cs typeface="Arial"/>
              </a:rPr>
              <a:t>/ Präfix wenn der Stamm /b, m, f/ enthält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8" y="6455072"/>
            <a:ext cx="187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2 alderete06.pdf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116518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Beispiele aus Bennett </a:t>
            </a:r>
            <a:r>
              <a:rPr lang="de-DE" sz="1600" dirty="0">
                <a:latin typeface="+mj-lt"/>
                <a:cs typeface="Arial"/>
              </a:rPr>
              <a:t>(2015) </a:t>
            </a:r>
            <a:r>
              <a:rPr lang="de-DE" sz="1600" i="1" dirty="0" err="1">
                <a:latin typeface="+mj-lt"/>
                <a:cs typeface="Arial"/>
              </a:rPr>
              <a:t>Consonants</a:t>
            </a:r>
            <a:r>
              <a:rPr lang="de-DE" sz="1600" i="1" dirty="0">
                <a:latin typeface="+mj-lt"/>
                <a:cs typeface="Arial"/>
              </a:rPr>
              <a:t>. </a:t>
            </a:r>
            <a:r>
              <a:rPr lang="de-DE" sz="1600" i="1" dirty="0" err="1">
                <a:latin typeface="+mj-lt"/>
                <a:cs typeface="Arial"/>
              </a:rPr>
              <a:t>Harmony</a:t>
            </a:r>
            <a:r>
              <a:rPr lang="de-DE" sz="1600" i="1" dirty="0">
                <a:latin typeface="+mj-lt"/>
                <a:cs typeface="Arial"/>
              </a:rPr>
              <a:t>, Dissimilation </a:t>
            </a:r>
            <a:r>
              <a:rPr lang="de-DE" sz="1600" i="1" dirty="0" err="1">
                <a:latin typeface="+mj-lt"/>
                <a:cs typeface="Arial"/>
              </a:rPr>
              <a:t>and</a:t>
            </a:r>
            <a:r>
              <a:rPr lang="de-DE" sz="1600" i="1" dirty="0">
                <a:latin typeface="+mj-lt"/>
                <a:cs typeface="Arial"/>
              </a:rPr>
              <a:t> </a:t>
            </a:r>
            <a:r>
              <a:rPr lang="de-DE" sz="1600" i="1" dirty="0" err="1">
                <a:latin typeface="+mj-lt"/>
                <a:cs typeface="Arial"/>
              </a:rPr>
              <a:t>Correspondence</a:t>
            </a:r>
            <a:r>
              <a:rPr lang="de-DE" sz="1600" dirty="0">
                <a:latin typeface="+mj-lt"/>
                <a:cs typeface="Arial"/>
              </a:rPr>
              <a:t>. CUP 2015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360" y="1154361"/>
            <a:ext cx="619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Latein Suffix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err="1" smtClean="0">
                <a:latin typeface="+mj-lt"/>
                <a:cs typeface="Arial"/>
              </a:rPr>
              <a:t>alis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autumnalis</a:t>
            </a:r>
            <a:r>
              <a:rPr lang="de-DE" sz="2400" dirty="0" smtClean="0">
                <a:latin typeface="+mj-lt"/>
                <a:cs typeface="Arial"/>
              </a:rPr>
              <a:t> (herbstlich)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161602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&gt; -</a:t>
            </a:r>
            <a:r>
              <a:rPr lang="de-DE" sz="2400" dirty="0" err="1" smtClean="0">
                <a:latin typeface="+mj-lt"/>
                <a:cs typeface="Arial"/>
              </a:rPr>
              <a:t>aris</a:t>
            </a:r>
            <a:r>
              <a:rPr lang="de-DE" sz="2400" dirty="0" smtClean="0">
                <a:latin typeface="+mj-lt"/>
                <a:cs typeface="Arial"/>
              </a:rPr>
              <a:t> wenn der Stamm einen /l/ hat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864" y="2077691"/>
            <a:ext cx="238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8000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una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r</a:t>
            </a:r>
            <a:r>
              <a:rPr lang="de-DE" sz="2400" dirty="0" err="1" smtClean="0">
                <a:latin typeface="+mj-lt"/>
                <a:cs typeface="Arial"/>
              </a:rPr>
              <a:t>is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dirty="0" err="1" smtClean="0">
                <a:latin typeface="+mj-lt"/>
                <a:cs typeface="Arial"/>
              </a:rPr>
              <a:t>so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Arial"/>
              </a:rPr>
              <a:t>l</a:t>
            </a:r>
            <a:r>
              <a:rPr lang="de-DE" sz="2400" dirty="0" err="1" smtClean="0">
                <a:latin typeface="+mj-lt"/>
                <a:cs typeface="Arial"/>
              </a:rPr>
              <a:t>a</a:t>
            </a:r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r</a:t>
            </a:r>
            <a:r>
              <a:rPr lang="de-DE" sz="2400" dirty="0" err="1" smtClean="0">
                <a:latin typeface="+mj-lt"/>
                <a:cs typeface="Arial"/>
              </a:rPr>
              <a:t>is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168" y="2539356"/>
            <a:ext cx="881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solange der </a:t>
            </a:r>
            <a:r>
              <a:rPr lang="de-DE" sz="2400" dirty="0" err="1" smtClean="0">
                <a:latin typeface="+mj-lt"/>
                <a:cs typeface="Arial"/>
              </a:rPr>
              <a:t>dazwischekommende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K </a:t>
            </a:r>
            <a:r>
              <a:rPr lang="de-DE" sz="2400" dirty="0" smtClean="0">
                <a:latin typeface="+mj-lt"/>
                <a:cs typeface="Arial"/>
              </a:rPr>
              <a:t>alveolar ist. Daher nicht in </a:t>
            </a:r>
            <a:r>
              <a:rPr lang="de-DE" sz="2400" dirty="0" err="1" smtClean="0">
                <a:latin typeface="+mj-lt"/>
                <a:cs typeface="Arial"/>
              </a:rPr>
              <a:t>plumalis</a:t>
            </a:r>
            <a:r>
              <a:rPr lang="de-DE" sz="2400" dirty="0" smtClean="0">
                <a:latin typeface="+mj-lt"/>
                <a:cs typeface="Arial"/>
              </a:rPr>
              <a:t> (aus Federn) oder </a:t>
            </a:r>
            <a:r>
              <a:rPr lang="de-DE" sz="2400" dirty="0" err="1" smtClean="0">
                <a:latin typeface="+mj-lt"/>
                <a:cs typeface="Arial"/>
              </a:rPr>
              <a:t>floralis</a:t>
            </a:r>
            <a:r>
              <a:rPr lang="de-DE" sz="2400" dirty="0" smtClean="0">
                <a:latin typeface="+mj-lt"/>
                <a:cs typeface="Arial"/>
              </a:rPr>
              <a:t> (aus Blumen).</a:t>
            </a:r>
          </a:p>
        </p:txBody>
      </p:sp>
    </p:spTree>
    <p:extLst>
      <p:ext uri="{BB962C8B-B14F-4D97-AF65-F5344CB8AC3E}">
        <p14:creationId xmlns:p14="http://schemas.microsoft.com/office/powerpoint/2010/main" val="314113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86731" y="485022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latin typeface="Calibri"/>
                <a:cs typeface="Calibri"/>
              </a:rPr>
              <a:t>G.</a:t>
            </a:r>
            <a:r>
              <a:rPr lang="en-GB" sz="2400" dirty="0" smtClean="0">
                <a:solidFill>
                  <a:srgbClr val="008000"/>
                </a:solidFill>
                <a:latin typeface="Calibri"/>
                <a:cs typeface="Calibri"/>
              </a:rPr>
              <a:t> Der </a:t>
            </a:r>
            <a:r>
              <a:rPr lang="en-GB" sz="2400" dirty="0" err="1" smtClean="0">
                <a:solidFill>
                  <a:srgbClr val="008000"/>
                </a:solidFill>
                <a:latin typeface="Calibri"/>
                <a:cs typeface="Calibri"/>
              </a:rPr>
              <a:t>Kontext</a:t>
            </a:r>
            <a:r>
              <a:rPr lang="en-GB" sz="2400" dirty="0" smtClean="0">
                <a:latin typeface="Calibri"/>
                <a:cs typeface="Calibri"/>
              </a:rPr>
              <a:t>, der f</a:t>
            </a:r>
            <a:r>
              <a:rPr lang="de-DE" sz="2400" dirty="0" err="1" smtClean="0">
                <a:latin typeface="Calibri"/>
                <a:cs typeface="Calibri"/>
              </a:rPr>
              <a:t>ü</a:t>
            </a:r>
            <a:r>
              <a:rPr lang="en-GB" sz="2400" dirty="0" smtClean="0">
                <a:latin typeface="Calibri"/>
                <a:cs typeface="Calibri"/>
              </a:rPr>
              <a:t>r </a:t>
            </a:r>
            <a:r>
              <a:rPr lang="en-GB" sz="2400" dirty="0">
                <a:latin typeface="Calibri"/>
                <a:cs typeface="Calibri"/>
              </a:rPr>
              <a:t>den </a:t>
            </a:r>
            <a:r>
              <a:rPr lang="en-GB" sz="2400" dirty="0" err="1">
                <a:latin typeface="Calibri"/>
                <a:cs typeface="Calibri"/>
              </a:rPr>
              <a:t>Lautwandel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verantwortlich</a:t>
            </a:r>
            <a:r>
              <a:rPr lang="en-GB" sz="2400" dirty="0">
                <a:latin typeface="Calibri"/>
                <a:cs typeface="Calibri"/>
              </a:rPr>
              <a:t> war:</a:t>
            </a:r>
            <a:endParaRPr lang="de-DE" sz="2400" dirty="0">
              <a:latin typeface="Calibri"/>
              <a:cs typeface="Calibri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601370" y="1049973"/>
            <a:ext cx="374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latin typeface="Calibri"/>
                <a:cs typeface="Calibri"/>
              </a:rPr>
              <a:t>kann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b="1" dirty="0" err="1">
                <a:latin typeface="Calibri"/>
                <a:cs typeface="Calibri"/>
              </a:rPr>
              <a:t>nie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verloren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gehen</a:t>
            </a:r>
            <a:endParaRPr lang="de-DE" sz="2400" dirty="0">
              <a:latin typeface="Calibri"/>
              <a:cs typeface="Calibri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680744" y="2234481"/>
            <a:ext cx="2954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/>
                <a:cs typeface="Calibri"/>
              </a:rPr>
              <a:t>k</a:t>
            </a:r>
            <a:r>
              <a:rPr lang="de-DE" sz="2400" b="1" dirty="0" err="1">
                <a:latin typeface="Calibri"/>
                <a:cs typeface="Calibri"/>
              </a:rPr>
              <a:t>w</a:t>
            </a:r>
            <a:r>
              <a:rPr lang="de-DE" sz="2400" dirty="0" err="1">
                <a:latin typeface="Calibri"/>
                <a:cs typeface="Calibri"/>
              </a:rPr>
              <a:t>ɪnk</a:t>
            </a:r>
            <a:r>
              <a:rPr lang="de-DE" sz="2400" b="1" dirty="0" err="1">
                <a:solidFill>
                  <a:srgbClr val="008000"/>
                </a:solidFill>
                <a:latin typeface="Calibri"/>
                <a:cs typeface="Calibri"/>
              </a:rPr>
              <a:t>w</a:t>
            </a:r>
            <a:r>
              <a:rPr lang="de-DE" sz="2400" dirty="0" err="1">
                <a:latin typeface="Calibri"/>
                <a:cs typeface="Calibri"/>
              </a:rPr>
              <a:t>e</a:t>
            </a:r>
            <a:r>
              <a:rPr lang="de-DE" sz="2400" dirty="0">
                <a:latin typeface="Calibri"/>
                <a:cs typeface="Calibri"/>
              </a:rPr>
              <a:t>/ -&gt; /</a:t>
            </a:r>
            <a:r>
              <a:rPr lang="de-DE" sz="2400" dirty="0" err="1">
                <a:latin typeface="Calibri"/>
                <a:cs typeface="Calibri"/>
              </a:rPr>
              <a:t>kɪnk</a:t>
            </a:r>
            <a:r>
              <a:rPr lang="de-DE" sz="2400" b="1" dirty="0" err="1">
                <a:solidFill>
                  <a:srgbClr val="008000"/>
                </a:solidFill>
                <a:latin typeface="Calibri"/>
                <a:cs typeface="Calibri"/>
              </a:rPr>
              <a:t>w</a:t>
            </a:r>
            <a:r>
              <a:rPr lang="de-DE" sz="2400" dirty="0" err="1">
                <a:latin typeface="Calibri"/>
                <a:cs typeface="Calibri"/>
              </a:rPr>
              <a:t>e</a:t>
            </a:r>
            <a:r>
              <a:rPr lang="de-DE" sz="2400" dirty="0">
                <a:latin typeface="Calibri"/>
                <a:cs typeface="Calibri"/>
              </a:rPr>
              <a:t>/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24658" y="3009599"/>
            <a:ext cx="7920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latin typeface="Calibri"/>
                <a:cs typeface="Calibri"/>
              </a:rPr>
              <a:t>H. </a:t>
            </a:r>
            <a:r>
              <a:rPr lang="en-GB" sz="2400" dirty="0" err="1" smtClean="0">
                <a:latin typeface="Calibri"/>
                <a:cs typeface="Calibri"/>
              </a:rPr>
              <a:t>Kann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Lautwandel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neue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Segmente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bilden</a:t>
            </a:r>
            <a:r>
              <a:rPr lang="en-GB" sz="2400" dirty="0">
                <a:latin typeface="Calibri"/>
                <a:cs typeface="Calibri"/>
              </a:rPr>
              <a:t>, die </a:t>
            </a:r>
            <a:r>
              <a:rPr lang="en-GB" sz="2400" dirty="0" err="1">
                <a:latin typeface="Calibri"/>
                <a:cs typeface="Calibri"/>
              </a:rPr>
              <a:t>noch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nicht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Bestandteil</a:t>
            </a:r>
            <a:r>
              <a:rPr lang="en-GB" sz="2400" dirty="0">
                <a:latin typeface="Calibri"/>
                <a:cs typeface="Calibri"/>
              </a:rPr>
              <a:t> des </a:t>
            </a:r>
            <a:r>
              <a:rPr lang="en-GB" sz="2400" dirty="0" err="1">
                <a:latin typeface="Calibri"/>
                <a:cs typeface="Calibri"/>
              </a:rPr>
              <a:t>Phoneminventars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sind</a:t>
            </a:r>
            <a:r>
              <a:rPr lang="en-GB" sz="2400" dirty="0">
                <a:latin typeface="Calibri"/>
                <a:cs typeface="Calibri"/>
              </a:rPr>
              <a:t>?</a:t>
            </a:r>
            <a:endParaRPr lang="de-DE" sz="2400" dirty="0">
              <a:latin typeface="Calibri"/>
              <a:cs typeface="Calibri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167413" y="4347566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/>
                <a:cs typeface="Calibri"/>
              </a:rPr>
              <a:t>Nein</a:t>
            </a:r>
            <a:endParaRPr lang="de-DE" sz="2400" dirty="0">
              <a:latin typeface="Calibri"/>
              <a:cs typeface="Calibri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691680" y="23357"/>
            <a:ext cx="496855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2. Eigenschaften der Dissimilation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9512" y="1034574"/>
            <a:ext cx="8614915" cy="5088339"/>
            <a:chOff x="179512" y="1034574"/>
            <a:chExt cx="8614915" cy="5088339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821532" y="5661248"/>
              <a:ext cx="38592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 err="1">
                  <a:solidFill>
                    <a:srgbClr val="000000"/>
                  </a:solidFill>
                  <a:latin typeface="Calibri"/>
                  <a:cs typeface="Calibri"/>
                </a:rPr>
                <a:t>Hypokorrektur-Lautwandel</a:t>
              </a:r>
              <a:endParaRPr lang="de-DE" sz="2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4832027" y="5637212"/>
              <a:ext cx="3962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 err="1">
                  <a:solidFill>
                    <a:srgbClr val="000000"/>
                  </a:solidFill>
                  <a:latin typeface="Calibri"/>
                  <a:cs typeface="Calibri"/>
                </a:rPr>
                <a:t>Hyperkorrektur-Lautwandel</a:t>
              </a:r>
              <a:endParaRPr lang="de-DE" sz="2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24657" y="1034574"/>
              <a:ext cx="32400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 err="1">
                  <a:latin typeface="Calibri"/>
                  <a:cs typeface="Calibri"/>
                </a:rPr>
                <a:t>geht</a:t>
              </a:r>
              <a:r>
                <a:rPr lang="en-GB" sz="2400" dirty="0">
                  <a:latin typeface="Calibri"/>
                  <a:cs typeface="Calibri"/>
                </a:rPr>
                <a:t> oft </a:t>
              </a:r>
              <a:r>
                <a:rPr lang="en-GB" sz="2400" dirty="0" err="1">
                  <a:latin typeface="Calibri"/>
                  <a:cs typeface="Calibri"/>
                </a:rPr>
                <a:t>verloren</a:t>
              </a:r>
              <a:endParaRPr lang="de-DE" sz="2400" dirty="0">
                <a:latin typeface="Calibri"/>
                <a:cs typeface="Calibri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24657" y="1772816"/>
              <a:ext cx="19034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 err="1">
                  <a:latin typeface="Calibri"/>
                  <a:cs typeface="Calibri"/>
                </a:rPr>
                <a:t>zB</a:t>
              </a:r>
              <a:r>
                <a:rPr lang="en-GB" sz="2400" dirty="0">
                  <a:latin typeface="Calibri"/>
                  <a:cs typeface="Calibri"/>
                </a:rPr>
                <a:t> </a:t>
              </a:r>
              <a:r>
                <a:rPr lang="en-GB" sz="2400" dirty="0" smtClean="0">
                  <a:latin typeface="Calibri"/>
                  <a:cs typeface="Calibri"/>
                </a:rPr>
                <a:t>/a</a:t>
              </a:r>
              <a:r>
                <a:rPr lang="en-GB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n</a:t>
              </a:r>
              <a:r>
                <a:rPr lang="en-GB" sz="2400" dirty="0">
                  <a:latin typeface="Calibri"/>
                  <a:cs typeface="Calibri"/>
                </a:rPr>
                <a:t>/ -&gt; </a:t>
              </a:r>
              <a:r>
                <a:rPr lang="en-GB" sz="2400" dirty="0" smtClean="0">
                  <a:latin typeface="Calibri"/>
                  <a:cs typeface="Calibri"/>
                </a:rPr>
                <a:t>/a/</a:t>
              </a:r>
              <a:endParaRPr lang="de-DE" sz="2400" dirty="0">
                <a:latin typeface="Calibri"/>
                <a:cs typeface="Calibri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566049" y="3885901"/>
              <a:ext cx="17620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 err="1">
                  <a:latin typeface="Calibri"/>
                  <a:cs typeface="Calibri"/>
                </a:rPr>
                <a:t>Ja</a:t>
              </a:r>
              <a:r>
                <a:rPr lang="en-GB" sz="2400" dirty="0">
                  <a:latin typeface="Calibri"/>
                  <a:cs typeface="Calibri"/>
                </a:rPr>
                <a:t>, </a:t>
              </a:r>
              <a:r>
                <a:rPr lang="en-GB" sz="2400" dirty="0" err="1">
                  <a:latin typeface="Calibri"/>
                  <a:cs typeface="Calibri"/>
                </a:rPr>
                <a:t>wie</a:t>
              </a:r>
              <a:r>
                <a:rPr lang="en-GB" sz="2400" dirty="0">
                  <a:solidFill>
                    <a:schemeClr val="hlink"/>
                  </a:solidFill>
                  <a:latin typeface="Calibri"/>
                  <a:cs typeface="Calibri"/>
                </a:rPr>
                <a:t> </a:t>
              </a:r>
              <a:r>
                <a:rPr lang="en-GB" sz="2400" dirty="0" smtClean="0">
                  <a:latin typeface="Calibri"/>
                  <a:cs typeface="Calibri"/>
                </a:rPr>
                <a:t>/</a:t>
              </a:r>
              <a:r>
                <a:rPr lang="en-GB" sz="2400" dirty="0" smtClean="0">
                  <a:latin typeface="Calibri"/>
                  <a:cs typeface="Calibri"/>
                </a:rPr>
                <a:t>ã, </a:t>
              </a:r>
              <a:r>
                <a:rPr lang="en-GB" sz="2400" dirty="0" err="1" smtClean="0">
                  <a:latin typeface="Calibri"/>
                  <a:cs typeface="Calibri"/>
                </a:rPr>
                <a:t>ɛ</a:t>
              </a:r>
              <a:r>
                <a:rPr lang="en-GB" sz="2400" dirty="0" smtClean="0">
                  <a:latin typeface="Calibri"/>
                  <a:cs typeface="Calibri"/>
                </a:rPr>
                <a:t>̃</a:t>
              </a:r>
              <a:r>
                <a:rPr lang="en-GB" sz="2400" dirty="0" smtClean="0">
                  <a:latin typeface="Calibri"/>
                  <a:cs typeface="Calibri"/>
                </a:rPr>
                <a:t>/</a:t>
              </a:r>
              <a:r>
                <a:rPr lang="en-GB" sz="2400" dirty="0" smtClean="0">
                  <a:solidFill>
                    <a:schemeClr val="hlink"/>
                  </a:solidFill>
                  <a:latin typeface="Calibri"/>
                  <a:cs typeface="Calibri"/>
                </a:rPr>
                <a:t> </a:t>
              </a:r>
              <a:endParaRPr lang="de-DE" sz="2400" dirty="0">
                <a:solidFill>
                  <a:schemeClr val="hlink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57154" y="4955976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Ohalas</a:t>
              </a:r>
              <a:r>
                <a:rPr lang="de-DE" sz="2400" dirty="0" smtClean="0">
                  <a:latin typeface="+mj-lt"/>
                  <a:cs typeface="Arial"/>
                </a:rPr>
                <a:t> Lautwandelmodell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9512" y="2234779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Lat. </a:t>
              </a:r>
              <a:r>
                <a:rPr lang="de-DE" sz="2400" dirty="0" err="1" smtClean="0">
                  <a:latin typeface="+mj-lt"/>
                  <a:cs typeface="Arial"/>
                </a:rPr>
                <a:t>ma</a:t>
              </a:r>
              <a:r>
                <a:rPr lang="de-DE" sz="2400" dirty="0" err="1" smtClean="0">
                  <a:solidFill>
                    <a:srgbClr val="008000"/>
                  </a:solidFill>
                  <a:latin typeface="+mj-lt"/>
                  <a:cs typeface="Arial"/>
                </a:rPr>
                <a:t>n</a:t>
              </a:r>
              <a:r>
                <a:rPr lang="de-DE" sz="2400" dirty="0" err="1" smtClean="0">
                  <a:latin typeface="+mj-lt"/>
                  <a:cs typeface="Arial"/>
                </a:rPr>
                <a:t>us</a:t>
              </a:r>
              <a:r>
                <a:rPr lang="de-DE" sz="2400" dirty="0" smtClean="0">
                  <a:latin typeface="+mj-lt"/>
                  <a:cs typeface="Arial"/>
                </a:rPr>
                <a:t> &gt; Fr. </a:t>
              </a:r>
              <a:r>
                <a:rPr lang="de-DE" sz="2400" dirty="0" err="1" smtClean="0">
                  <a:latin typeface="+mj-lt"/>
                  <a:cs typeface="Arial"/>
                </a:rPr>
                <a:t>main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4521" y="449431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main</a:t>
              </a:r>
              <a:r>
                <a:rPr lang="de-DE" sz="2400" dirty="0" smtClean="0">
                  <a:latin typeface="+mj-lt"/>
                  <a:cs typeface="Arial"/>
                </a:rPr>
                <a:t> = /m</a:t>
              </a:r>
              <a:r>
                <a:rPr lang="en-GB" sz="2400" dirty="0" err="1">
                  <a:cs typeface="Calibri"/>
                </a:rPr>
                <a:t>ɛ</a:t>
              </a:r>
              <a:r>
                <a:rPr lang="en-GB" sz="2400" dirty="0">
                  <a:cs typeface="Calibri"/>
                </a:rPr>
                <a:t>̃/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86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07704" y="23357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3. Dissimilation und Phonotaktik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17105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Einige neuere Studien zeigen, dass wiederholte Konsonanten im Lexikon oft vermieden werden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9984" y="219992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z.B. </a:t>
            </a:r>
            <a:r>
              <a:rPr lang="de-DE" sz="2400" dirty="0" err="1" smtClean="0">
                <a:latin typeface="+mj-lt"/>
                <a:cs typeface="Arial"/>
              </a:rPr>
              <a:t>Racz</a:t>
            </a:r>
            <a:r>
              <a:rPr lang="de-DE" sz="2400" dirty="0" smtClean="0">
                <a:latin typeface="+mj-lt"/>
                <a:cs typeface="Arial"/>
              </a:rPr>
              <a:t> et al (2016</a:t>
            </a:r>
            <a:r>
              <a:rPr lang="de-DE" sz="2400" dirty="0" smtClean="0">
                <a:latin typeface="+mj-lt"/>
                <a:cs typeface="Arial"/>
              </a:rPr>
              <a:t>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für Maori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9984" y="299695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Alderete</a:t>
            </a:r>
            <a:r>
              <a:rPr lang="de-DE" sz="2400" dirty="0" smtClean="0">
                <a:latin typeface="+mj-lt"/>
                <a:cs typeface="Arial"/>
              </a:rPr>
              <a:t> &amp; Frisch (2006</a:t>
            </a:r>
            <a:r>
              <a:rPr lang="de-DE" sz="2400" dirty="0" smtClean="0">
                <a:latin typeface="+mj-lt"/>
                <a:cs typeface="Arial"/>
              </a:rPr>
              <a:t>)</a:t>
            </a:r>
            <a:r>
              <a:rPr lang="de-DE" sz="2400" baseline="30000" dirty="0" smtClean="0">
                <a:latin typeface="+mj-lt"/>
                <a:cs typeface="Arial"/>
              </a:rPr>
              <a:t>2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für Arabisch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39330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(Werden in der deutschen Sprache wiederholte </a:t>
            </a:r>
            <a:r>
              <a:rPr lang="de-DE" sz="2400" dirty="0" err="1" smtClean="0">
                <a:latin typeface="+mj-lt"/>
                <a:cs typeface="Arial"/>
              </a:rPr>
              <a:t>Ks</a:t>
            </a:r>
            <a:r>
              <a:rPr lang="de-DE" sz="2400" dirty="0" smtClean="0">
                <a:latin typeface="+mj-lt"/>
                <a:cs typeface="Arial"/>
              </a:rPr>
              <a:t> vermieden?)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373216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</a:t>
            </a:r>
            <a:r>
              <a:rPr lang="en-US" sz="1600" dirty="0" err="1" smtClean="0"/>
              <a:t>Rácz</a:t>
            </a:r>
            <a:r>
              <a:rPr lang="en-US" sz="1600" dirty="0"/>
              <a:t>, P., Hay, J., Needle, J., King, J., and </a:t>
            </a:r>
            <a:r>
              <a:rPr lang="en-US" sz="1600" dirty="0" err="1"/>
              <a:t>Pierrehumbert</a:t>
            </a:r>
            <a:r>
              <a:rPr lang="en-US" sz="1600" dirty="0"/>
              <a:t>, J. (2016). Gradient Maori </a:t>
            </a:r>
            <a:r>
              <a:rPr lang="en-US" sz="1600" dirty="0" err="1"/>
              <a:t>phonotactics</a:t>
            </a:r>
            <a:r>
              <a:rPr lang="en-US" sz="1600" dirty="0"/>
              <a:t>. </a:t>
            </a:r>
            <a:r>
              <a:rPr lang="en-US" sz="1600" i="1" dirty="0" err="1"/>
              <a:t>Te</a:t>
            </a:r>
            <a:r>
              <a:rPr lang="en-US" sz="1600" i="1" dirty="0"/>
              <a:t> Reo</a:t>
            </a:r>
            <a:r>
              <a:rPr lang="en-US" sz="1600" dirty="0"/>
              <a:t>, 59, 3-21. </a:t>
            </a:r>
            <a:endParaRPr lang="en-US" sz="1600" dirty="0" smtClean="0"/>
          </a:p>
          <a:p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err="1"/>
              <a:t>www.phon.ox.ac.uk</a:t>
            </a:r>
            <a:r>
              <a:rPr lang="en-US" sz="1600" dirty="0"/>
              <a:t>/</a:t>
            </a:r>
            <a:r>
              <a:rPr lang="en-US" sz="1600" dirty="0" err="1"/>
              <a:t>jpierrehumbert</a:t>
            </a:r>
            <a:r>
              <a:rPr lang="en-US" sz="1600" dirty="0"/>
              <a:t>/publications/ </a:t>
            </a:r>
            <a:r>
              <a:rPr lang="en-US" sz="1600" dirty="0" err="1" smtClean="0"/>
              <a:t>gradient_maori_phonotactics_te_reo.pdf</a:t>
            </a:r>
            <a:endParaRPr lang="en-US" sz="1600" dirty="0" smtClean="0"/>
          </a:p>
          <a:p>
            <a:r>
              <a:rPr lang="en-US" sz="1600" dirty="0" smtClean="0"/>
              <a:t>2. alderete06.pdf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9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07704" y="23357"/>
            <a:ext cx="59046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0000"/>
                </a:solidFill>
                <a:latin typeface="+mj-lt"/>
              </a:rPr>
              <a:t>3. Dissimilation und Phonotaktik: Maori</a:t>
            </a:r>
            <a:endParaRPr lang="de-DE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006" y="54098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Maori hat CV Silben (V = lang, kurz, </a:t>
            </a:r>
            <a:r>
              <a:rPr lang="de-DE" sz="2400" dirty="0" err="1" smtClean="0">
                <a:latin typeface="+mj-lt"/>
                <a:cs typeface="Arial"/>
              </a:rPr>
              <a:t>diphthongisiert</a:t>
            </a:r>
            <a:r>
              <a:rPr lang="de-DE" sz="2400" dirty="0" smtClean="0">
                <a:latin typeface="+mj-lt"/>
                <a:cs typeface="Arial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006" y="100264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Wörter werden aus CVCVCV.. gebildet.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784" y="1388186"/>
            <a:ext cx="869861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Um festzustellen, ob z.B. /</a:t>
            </a:r>
            <a:r>
              <a:rPr lang="de-DE" sz="2400" dirty="0" err="1" smtClean="0">
                <a:latin typeface="+mj-lt"/>
                <a:cs typeface="Arial"/>
              </a:rPr>
              <a:t>pVk</a:t>
            </a:r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seltener als erwartet vorkommt, </a:t>
            </a:r>
            <a:r>
              <a:rPr lang="de-DE" sz="2400" dirty="0" smtClean="0">
                <a:latin typeface="+mj-lt"/>
                <a:cs typeface="Arial"/>
              </a:rPr>
              <a:t>werden von </a:t>
            </a:r>
            <a:r>
              <a:rPr lang="de-DE" sz="2400" dirty="0" err="1" smtClean="0">
                <a:latin typeface="+mj-lt"/>
                <a:cs typeface="Arial"/>
              </a:rPr>
              <a:t>Racz</a:t>
            </a:r>
            <a:r>
              <a:rPr lang="de-DE" sz="2400" dirty="0" smtClean="0">
                <a:latin typeface="+mj-lt"/>
                <a:cs typeface="Arial"/>
              </a:rPr>
              <a:t> et al (2016) beobachtete</a:t>
            </a:r>
            <a:r>
              <a:rPr lang="de-DE" sz="2400" dirty="0" smtClean="0">
                <a:latin typeface="+mj-lt"/>
                <a:cs typeface="Arial"/>
              </a:rPr>
              <a:t>/erwartete </a:t>
            </a:r>
            <a:r>
              <a:rPr lang="de-DE" sz="2400" dirty="0" smtClean="0">
                <a:latin typeface="+mj-lt"/>
                <a:cs typeface="Arial"/>
              </a:rPr>
              <a:t>Häufigkeiten </a:t>
            </a:r>
            <a:r>
              <a:rPr lang="de-DE" sz="2400" dirty="0" smtClean="0">
                <a:latin typeface="+mj-lt"/>
                <a:cs typeface="Arial"/>
              </a:rPr>
              <a:t>berechnet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016" y="2588514"/>
            <a:ext cx="53093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a. p</a:t>
            </a:r>
            <a:r>
              <a:rPr lang="de-DE" sz="2400" baseline="-25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Wahrscheinlichkeit von /p/in C1</a:t>
            </a:r>
          </a:p>
          <a:p>
            <a:r>
              <a:rPr lang="de-DE" sz="2400" dirty="0" smtClean="0">
                <a:latin typeface="+mj-lt"/>
                <a:cs typeface="Arial"/>
              </a:rPr>
              <a:t>b. p</a:t>
            </a:r>
            <a:r>
              <a:rPr lang="de-DE" sz="2400" baseline="-25000" dirty="0" smtClean="0">
                <a:latin typeface="+mj-lt"/>
                <a:cs typeface="Arial"/>
              </a:rPr>
              <a:t>2</a:t>
            </a:r>
            <a:r>
              <a:rPr lang="de-DE" sz="2400" dirty="0" smtClean="0">
                <a:latin typeface="+mj-lt"/>
                <a:cs typeface="Arial"/>
              </a:rPr>
              <a:t> Wahrscheinlichkeit von /</a:t>
            </a:r>
            <a:r>
              <a:rPr lang="de-DE" sz="2400" dirty="0" err="1" smtClean="0">
                <a:latin typeface="+mj-lt"/>
                <a:cs typeface="Arial"/>
              </a:rPr>
              <a:t>k</a:t>
            </a:r>
            <a:r>
              <a:rPr lang="de-DE" sz="2400" dirty="0" smtClean="0">
                <a:latin typeface="+mj-lt"/>
                <a:cs typeface="Arial"/>
              </a:rPr>
              <a:t>/ in C2</a:t>
            </a:r>
          </a:p>
          <a:p>
            <a:r>
              <a:rPr lang="de-DE" sz="2400" dirty="0" smtClean="0">
                <a:latin typeface="+mj-lt"/>
                <a:cs typeface="Arial"/>
              </a:rPr>
              <a:t>c. p</a:t>
            </a:r>
            <a:r>
              <a:rPr lang="de-DE" sz="2400" baseline="-25000" dirty="0" smtClean="0">
                <a:latin typeface="+mj-lt"/>
                <a:cs typeface="Arial"/>
              </a:rPr>
              <a:t>3</a:t>
            </a:r>
            <a:r>
              <a:rPr lang="de-DE" sz="2400" dirty="0" smtClean="0">
                <a:latin typeface="+mj-lt"/>
                <a:cs typeface="Arial"/>
              </a:rPr>
              <a:t> Wahrscheinlichkeit von /</a:t>
            </a:r>
            <a:r>
              <a:rPr lang="de-DE" sz="2400" dirty="0" err="1" smtClean="0">
                <a:latin typeface="+mj-lt"/>
                <a:cs typeface="Arial"/>
              </a:rPr>
              <a:t>pVk</a:t>
            </a:r>
            <a:r>
              <a:rPr lang="de-DE" sz="2400" dirty="0" smtClean="0">
                <a:latin typeface="+mj-lt"/>
                <a:cs typeface="Arial"/>
              </a:rPr>
              <a:t>/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372" y="4005064"/>
            <a:ext cx="471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Wenn /</a:t>
            </a:r>
            <a:r>
              <a:rPr lang="de-DE" sz="2400" dirty="0" err="1" smtClean="0">
                <a:latin typeface="+mj-lt"/>
                <a:cs typeface="Arial"/>
              </a:rPr>
              <a:t>pVk</a:t>
            </a:r>
            <a:r>
              <a:rPr lang="de-DE" sz="2400" dirty="0" smtClean="0">
                <a:latin typeface="+mj-lt"/>
                <a:cs typeface="Arial"/>
              </a:rPr>
              <a:t>/ so soft vorkommt wie erwartet, dann p</a:t>
            </a:r>
            <a:r>
              <a:rPr lang="de-DE" sz="2400" baseline="-25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× </a:t>
            </a:r>
            <a:r>
              <a:rPr lang="de-DE" sz="2400" dirty="0" smtClean="0">
                <a:latin typeface="+mj-lt"/>
                <a:cs typeface="Arial"/>
              </a:rPr>
              <a:t>p</a:t>
            </a:r>
            <a:r>
              <a:rPr lang="de-DE" sz="2400" baseline="-25000" dirty="0" smtClean="0">
                <a:latin typeface="+mj-lt"/>
                <a:cs typeface="Arial"/>
              </a:rPr>
              <a:t>2</a:t>
            </a:r>
            <a:r>
              <a:rPr lang="de-DE" sz="2400" dirty="0" smtClean="0">
                <a:latin typeface="+mj-lt"/>
                <a:cs typeface="Arial"/>
              </a:rPr>
              <a:t> / p</a:t>
            </a:r>
            <a:r>
              <a:rPr lang="de-DE" sz="2400" baseline="-25000" dirty="0" smtClean="0">
                <a:latin typeface="+mj-lt"/>
                <a:cs typeface="Arial"/>
              </a:rPr>
              <a:t>3</a:t>
            </a:r>
            <a:r>
              <a:rPr lang="de-DE" sz="2400" dirty="0" smtClean="0">
                <a:latin typeface="+mj-lt"/>
                <a:cs typeface="Arial"/>
              </a:rPr>
              <a:t> =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8901"/>
          <a:stretch/>
        </p:blipFill>
        <p:spPr>
          <a:xfrm>
            <a:off x="4821746" y="3429000"/>
            <a:ext cx="389322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18495</TotalTime>
  <Words>1814</Words>
  <Application>Microsoft Macintosh PowerPoint</Application>
  <PresentationFormat>On-screen Show (4:3)</PresentationFormat>
  <Paragraphs>193</Paragraphs>
  <Slides>20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Jonathan Harrington</cp:lastModifiedBy>
  <cp:revision>691</cp:revision>
  <cp:lastPrinted>2013-07-30T18:35:25Z</cp:lastPrinted>
  <dcterms:created xsi:type="dcterms:W3CDTF">2018-11-11T05:07:22Z</dcterms:created>
  <dcterms:modified xsi:type="dcterms:W3CDTF">2018-11-13T09:11:06Z</dcterms:modified>
</cp:coreProperties>
</file>