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31" r:id="rId2"/>
    <p:sldId id="256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71" r:id="rId11"/>
    <p:sldId id="272" r:id="rId12"/>
    <p:sldId id="273" r:id="rId13"/>
    <p:sldId id="274" r:id="rId14"/>
    <p:sldId id="276" r:id="rId15"/>
    <p:sldId id="342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8" r:id="rId24"/>
    <p:sldId id="343" r:id="rId25"/>
    <p:sldId id="291" r:id="rId26"/>
    <p:sldId id="318" r:id="rId27"/>
    <p:sldId id="317" r:id="rId28"/>
    <p:sldId id="285" r:id="rId29"/>
    <p:sldId id="320" r:id="rId30"/>
    <p:sldId id="321" r:id="rId31"/>
    <p:sldId id="293" r:id="rId32"/>
    <p:sldId id="295" r:id="rId33"/>
    <p:sldId id="298" r:id="rId34"/>
    <p:sldId id="322" r:id="rId35"/>
    <p:sldId id="323" r:id="rId36"/>
    <p:sldId id="344" r:id="rId37"/>
    <p:sldId id="345" r:id="rId38"/>
    <p:sldId id="346" r:id="rId39"/>
    <p:sldId id="347" r:id="rId40"/>
    <p:sldId id="348" r:id="rId41"/>
    <p:sldId id="308" r:id="rId42"/>
    <p:sldId id="309" r:id="rId43"/>
    <p:sldId id="310" r:id="rId44"/>
    <p:sldId id="330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pitchFamily="4" charset="0"/>
        <a:ea typeface="ヒラギノ角ゴ ProN W3" pitchFamily="4" charset="-128"/>
        <a:cs typeface="ヒラギノ角ゴ ProN W3" pitchFamily="4" charset="-128"/>
        <a:sym typeface="Arial" pitchFamily="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74"/>
  </p:normalViewPr>
  <p:slideViewPr>
    <p:cSldViewPr>
      <p:cViewPr varScale="1">
        <p:scale>
          <a:sx n="124" d="100"/>
          <a:sy n="124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CCC32D-4BED-E746-8035-43E34404BDD4}" type="datetimeFigureOut">
              <a:rPr lang="en-US"/>
              <a:pPr>
                <a:defRPr/>
              </a:pPr>
              <a:t>1/29/20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6F2C179-2CA7-4A42-A74B-56CA98BB5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3655DD3D-AE89-2742-8EE0-0EEFD4077CB3}" type="datetime1">
              <a:rPr lang="en-US"/>
              <a:pPr>
                <a:defRPr/>
              </a:pPr>
              <a:t>1/29/20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8" charset="0"/>
                <a:ea typeface="ヒラギノ角ゴ ProN W3" pitchFamily="8" charset="-128"/>
                <a:cs typeface="ヒラギノ角ゴ ProN W3" pitchFamily="8" charset="-128"/>
                <a:sym typeface="Arial" pitchFamily="8" charset="0"/>
              </a:defRPr>
            </a:lvl1pPr>
          </a:lstStyle>
          <a:p>
            <a:pPr>
              <a:defRPr/>
            </a:pPr>
            <a:fld id="{491A2B7D-48A8-4F46-93DA-EF3AEA861F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1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ＭＳ Ｐゴシック" pitchFamily="-10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1B2FAC-66E1-854A-9113-C74049097C0D}" type="slidenum">
              <a:rPr lang="de-DE" smtClean="0">
                <a:latin typeface="Arial" pitchFamily="4" charset="0"/>
                <a:ea typeface="ヒラギノ角ゴ ProN W3" pitchFamily="4" charset="-128"/>
                <a:cs typeface="ヒラギノ角ゴ ProN W3" pitchFamily="4" charset="-128"/>
                <a:sym typeface="Arial" pitchFamily="4" charset="0"/>
              </a:rPr>
              <a:pPr/>
              <a:t>12</a:t>
            </a:fld>
            <a:endParaRPr lang="de-DE">
              <a:latin typeface="Arial" pitchFamily="4" charset="0"/>
              <a:ea typeface="ヒラギノ角ゴ ProN W3" pitchFamily="4" charset="-128"/>
              <a:cs typeface="ヒラギノ角ゴ ProN W3" pitchFamily="4" charset="-128"/>
              <a:sym typeface="Arial" pitchFamily="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68E643-AD33-B449-9051-7DE64C4942D4}" type="slidenum">
              <a:rPr lang="de-DE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  <a:sym typeface="Arial" pitchFamily="4" charset="0"/>
              </a:rPr>
              <a:pPr/>
              <a:t>28</a:t>
            </a:fld>
            <a:endParaRPr lang="de-DE">
              <a:latin typeface="Arial" pitchFamily="4" charset="0"/>
              <a:ea typeface="ＭＳ Ｐゴシック" pitchFamily="4" charset="-128"/>
              <a:cs typeface="ＭＳ Ｐゴシック" pitchFamily="4" charset="-128"/>
              <a:sym typeface="Arial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F916-AB8E-4545-8021-5411161E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BCE1-31D0-604D-8C3F-F35C0FF3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53AD-2BE5-B84F-A258-B565A4E2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A4A2-525F-5145-9BF2-36C201EF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B657-FAA7-DA40-A8F7-435CDFD6B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6A8E0-2A45-F34F-A744-A78C48A92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D93C-2AA3-3248-B46B-5AA4EE997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FCA2-FE84-FE48-91F2-54EB029FE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340CA-4479-F441-860F-8BEDCC29E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A614-1D04-B447-AF24-888E582C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EA9B-756E-E44C-B16B-7517487B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pitchFamily="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4" charset="0"/>
              </a:rPr>
              <a:t>Second level</a:t>
            </a:r>
          </a:p>
          <a:p>
            <a:pPr lvl="2"/>
            <a:r>
              <a:rPr lang="en-US">
                <a:sym typeface="Arial" pitchFamily="4" charset="0"/>
              </a:rPr>
              <a:t>Third level</a:t>
            </a:r>
          </a:p>
          <a:p>
            <a:pPr lvl="3"/>
            <a:r>
              <a:rPr lang="en-US">
                <a:sym typeface="Arial" pitchFamily="4" charset="0"/>
              </a:rPr>
              <a:t>Fourth level</a:t>
            </a:r>
          </a:p>
          <a:p>
            <a:pPr lvl="4"/>
            <a:r>
              <a:rPr lang="en-US">
                <a:sym typeface="Arial" pitchFamily="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D8C628B-BAC4-AC40-8759-F06AD298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itchFamily="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pitchFamily="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itchFamily="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WAV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.nl/people/cutler-ann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9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8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image" Target="../media/image7.png"/><Relationship Id="rId5" Type="http://schemas.microsoft.com/office/2007/relationships/media" Target="../media/media10.wav"/><Relationship Id="rId10" Type="http://schemas.openxmlformats.org/officeDocument/2006/relationships/image" Target="../media/image6.png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localhost/Users/reubold/Desktop/ws1718/wavs/FTOBI/fig3.28.wav" TargetMode="External"/><Relationship Id="rId1" Type="http://schemas.microsoft.com/office/2007/relationships/media" Target="file://localhost/Users/reubold/Desktop/ws1718/wavs/FTOBI/fig3.28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wav"/><Relationship Id="rId7" Type="http://schemas.openxmlformats.org/officeDocument/2006/relationships/image" Target="../media/image13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wav"/><Relationship Id="rId7" Type="http://schemas.openxmlformats.org/officeDocument/2006/relationships/image" Target="../media/image15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8.wav"/><Relationship Id="rId7" Type="http://schemas.openxmlformats.org/officeDocument/2006/relationships/image" Target="../media/image17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2286000" y="1295400"/>
            <a:ext cx="38862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210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Prosodie</a:t>
            </a:r>
            <a:r>
              <a:rPr lang="en-US" dirty="0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Zusammenfassung</a:t>
            </a:r>
            <a:endParaRPr lang="en-US" dirty="0">
              <a:solidFill>
                <a:schemeClr val="tx1"/>
              </a:solidFill>
              <a:latin typeface="Calibri" pitchFamily="-100" charset="0"/>
              <a:ea typeface="Arial" pitchFamily="-100" charset="0"/>
              <a:cs typeface="Arial" pitchFamily="-100" charset="0"/>
              <a:sym typeface="Arial" pitchFamily="-100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19400" y="29718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Jonathan Harrington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8"/>
          <p:cNvSpPr txBox="1">
            <a:spLocks noChangeArrowheads="1"/>
          </p:cNvSpPr>
          <p:nvPr/>
        </p:nvSpPr>
        <p:spPr bwMode="auto">
          <a:xfrm>
            <a:off x="838200" y="762000"/>
            <a:ext cx="8077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4. Das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autosegmentelle-metrische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Modell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der</a:t>
            </a:r>
            <a:r>
              <a:rPr lang="en-GB" dirty="0">
                <a:solidFill>
                  <a:srgbClr val="000000"/>
                </a:solidFill>
                <a:latin typeface="Calibri" pitchFamily="8" charset="0"/>
                <a:sym typeface="Arial" pitchFamily="8" charset="0"/>
              </a:rPr>
              <a:t> Intonation</a:t>
            </a:r>
            <a:endParaRPr lang="de-DE" dirty="0">
              <a:solidFill>
                <a:srgbClr val="000000"/>
              </a:solidFill>
              <a:latin typeface="Calibri" pitchFamily="8" charset="0"/>
              <a:sym typeface="Arial" pitchFamily="8" charset="0"/>
            </a:endParaRPr>
          </a:p>
        </p:txBody>
      </p:sp>
      <p:sp>
        <p:nvSpPr>
          <p:cNvPr id="24579" name="Text Box 1029"/>
          <p:cNvSpPr txBox="1">
            <a:spLocks noChangeArrowheads="1"/>
          </p:cNvSpPr>
          <p:nvPr/>
        </p:nvSpPr>
        <p:spPr bwMode="auto">
          <a:xfrm>
            <a:off x="838200" y="32004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autosegmentell?</a:t>
            </a:r>
            <a:endParaRPr lang="de-DE">
              <a:latin typeface="Calibri" pitchFamily="4" charset="0"/>
            </a:endParaRPr>
          </a:p>
        </p:txBody>
      </p:sp>
      <p:sp>
        <p:nvSpPr>
          <p:cNvPr id="24580" name="Text Box 1029"/>
          <p:cNvSpPr txBox="1">
            <a:spLocks noChangeArrowheads="1"/>
          </p:cNvSpPr>
          <p:nvPr/>
        </p:nvSpPr>
        <p:spPr bwMode="auto">
          <a:xfrm>
            <a:off x="762000" y="4343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bedeutet metrisch?</a:t>
            </a:r>
            <a:endParaRPr lang="de-DE">
              <a:latin typeface="Calibri" pitchFamily="4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4114800" y="3200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4" charset="0"/>
              </a:rPr>
              <a:t>Was ist der Unterschied zwischen Tonakzent, Phrasenton,Grenzton?</a:t>
            </a:r>
            <a:endParaRPr lang="de-DE"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0" y="573405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Times New Roman" pitchFamily="4" charset="0"/>
              </a:rPr>
              <a:t>[(nur </a:t>
            </a:r>
            <a:r>
              <a:rPr lang="en-GB" sz="2000" u="sng">
                <a:latin typeface="Times New Roman" pitchFamily="4" charset="0"/>
              </a:rPr>
              <a:t>hier</a:t>
            </a:r>
            <a:r>
              <a:rPr lang="en-GB" sz="2000">
                <a:latin typeface="Times New Roman" pitchFamily="4" charset="0"/>
              </a:rPr>
              <a:t> und </a:t>
            </a:r>
            <a:r>
              <a:rPr lang="en-GB" sz="2000" u="sng">
                <a:latin typeface="Times New Roman" pitchFamily="4" charset="0"/>
              </a:rPr>
              <a:t>dort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</a:t>
            </a:r>
            <a:r>
              <a:rPr lang="en-GB" sz="2000">
                <a:latin typeface="Times New Roman" pitchFamily="4" charset="0"/>
              </a:rPr>
              <a:t> </a:t>
            </a:r>
            <a:r>
              <a:rPr lang="en-GB" sz="2200">
                <a:latin typeface="Calibri" pitchFamily="4" charset="0"/>
                <a:ea typeface="Calibri" pitchFamily="4" charset="0"/>
                <a:cs typeface="Calibri" pitchFamily="4" charset="0"/>
              </a:rPr>
              <a:t>]     </a:t>
            </a:r>
            <a:r>
              <a:rPr lang="en-GB" sz="2000">
                <a:latin typeface="Times New Roman" pitchFamily="4" charset="0"/>
              </a:rPr>
              <a:t>[(kann man noch </a:t>
            </a:r>
            <a:r>
              <a:rPr lang="en-GB" sz="2000" u="sng">
                <a:latin typeface="Times New Roman" pitchFamily="4" charset="0"/>
              </a:rPr>
              <a:t>ahnen</a:t>
            </a:r>
            <a:r>
              <a:rPr lang="en-GB" sz="2000">
                <a:latin typeface="Times New Roman" pitchFamily="4" charset="0"/>
              </a:rPr>
              <a:t>)</a:t>
            </a:r>
            <a:r>
              <a:rPr lang="en-GB">
                <a:latin typeface="Calibri" pitchFamily="4" charset="0"/>
                <a:ea typeface="Calibri" pitchFamily="4" charset="0"/>
                <a:cs typeface="Calibri" pitchFamily="4" charset="0"/>
              </a:rPr>
              <a:t>    </a:t>
            </a:r>
            <a:r>
              <a:rPr lang="en-GB" sz="2000">
                <a:latin typeface="Times New Roman" pitchFamily="4" charset="0"/>
              </a:rPr>
              <a:t>(wie </a:t>
            </a:r>
            <a:r>
              <a:rPr lang="en-GB" sz="2000" u="sng">
                <a:latin typeface="Times New Roman" pitchFamily="4" charset="0"/>
              </a:rPr>
              <a:t>sch</a:t>
            </a:r>
            <a:r>
              <a:rPr lang="de-DE" sz="2000" u="sng">
                <a:latin typeface="Times New Roman" pitchFamily="4" charset="0"/>
              </a:rPr>
              <a:t>ö</a:t>
            </a:r>
            <a:r>
              <a:rPr lang="en-GB" sz="2000" u="sng">
                <a:latin typeface="Times New Roman" pitchFamily="4" charset="0"/>
              </a:rPr>
              <a:t>n</a:t>
            </a:r>
            <a:r>
              <a:rPr lang="en-GB" sz="2000">
                <a:latin typeface="Times New Roman" pitchFamily="4" charset="0"/>
              </a:rPr>
              <a:t>   sie war)    ]</a:t>
            </a:r>
            <a:endParaRPr lang="de-DE" sz="2000">
              <a:latin typeface="Times New Roman" pitchFamily="4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050925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505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172200" y="45259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pic>
        <p:nvPicPr>
          <p:cNvPr id="6" name="Picture 8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468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066800" y="34591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4876800" y="3382963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Times New Roman" pitchFamily="4" charset="0"/>
              </a:rPr>
              <a:t>IP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514600" y="2392363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Times New Roman" pitchFamily="4" charset="0"/>
              </a:rPr>
              <a:t>Ä</a:t>
            </a:r>
            <a:r>
              <a:rPr lang="en-GB">
                <a:latin typeface="Times New Roman" pitchFamily="4" charset="0"/>
              </a:rPr>
              <a:t>u</a:t>
            </a:r>
            <a:r>
              <a:rPr lang="de-DE">
                <a:latin typeface="Times New Roman" pitchFamily="4" charset="0"/>
              </a:rPr>
              <a:t>ß</a:t>
            </a:r>
            <a:r>
              <a:rPr lang="en-GB">
                <a:latin typeface="Times New Roman" pitchFamily="4" charset="0"/>
              </a:rPr>
              <a:t>erung</a:t>
            </a:r>
            <a:endParaRPr lang="de-DE">
              <a:latin typeface="Times New Roman" pitchFamily="4" charset="0"/>
            </a:endParaRP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H="1">
            <a:off x="1447800" y="2925763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1" name="Line 13"/>
          <p:cNvSpPr>
            <a:spLocks noChangeShapeType="1"/>
          </p:cNvSpPr>
          <p:nvPr/>
        </p:nvSpPr>
        <p:spPr bwMode="auto">
          <a:xfrm>
            <a:off x="3200400" y="2925763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1219200" y="39163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 flipH="1">
            <a:off x="3581400" y="3763963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5029200" y="3763963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5" name="Line 17"/>
          <p:cNvSpPr>
            <a:spLocks noChangeShapeType="1"/>
          </p:cNvSpPr>
          <p:nvPr/>
        </p:nvSpPr>
        <p:spPr bwMode="auto">
          <a:xfrm flipH="1">
            <a:off x="381000" y="50593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6" name="Line 18"/>
          <p:cNvSpPr>
            <a:spLocks noChangeShapeType="1"/>
          </p:cNvSpPr>
          <p:nvPr/>
        </p:nvSpPr>
        <p:spPr bwMode="auto">
          <a:xfrm flipH="1">
            <a:off x="914400" y="5059363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7" name="Line 19"/>
          <p:cNvSpPr>
            <a:spLocks noChangeShapeType="1"/>
          </p:cNvSpPr>
          <p:nvPr/>
        </p:nvSpPr>
        <p:spPr bwMode="auto">
          <a:xfrm>
            <a:off x="1219200" y="5059363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8" name="Line 20"/>
          <p:cNvSpPr>
            <a:spLocks noChangeShapeType="1"/>
          </p:cNvSpPr>
          <p:nvPr/>
        </p:nvSpPr>
        <p:spPr bwMode="auto">
          <a:xfrm>
            <a:off x="1219200" y="50593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 flipH="1">
            <a:off x="3048000" y="50593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0" name="Line 22"/>
          <p:cNvSpPr>
            <a:spLocks noChangeShapeType="1"/>
          </p:cNvSpPr>
          <p:nvPr/>
        </p:nvSpPr>
        <p:spPr bwMode="auto">
          <a:xfrm>
            <a:off x="3733800" y="5059363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 flipH="1">
            <a:off x="3581400" y="505936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2" name="Line 24"/>
          <p:cNvSpPr>
            <a:spLocks noChangeShapeType="1"/>
          </p:cNvSpPr>
          <p:nvPr/>
        </p:nvSpPr>
        <p:spPr bwMode="auto">
          <a:xfrm>
            <a:off x="3733800" y="505936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3" name="Line 25"/>
          <p:cNvSpPr>
            <a:spLocks noChangeShapeType="1"/>
          </p:cNvSpPr>
          <p:nvPr/>
        </p:nvSpPr>
        <p:spPr bwMode="auto">
          <a:xfrm flipH="1">
            <a:off x="5638800" y="4983163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4" name="Line 26"/>
          <p:cNvSpPr>
            <a:spLocks noChangeShapeType="1"/>
          </p:cNvSpPr>
          <p:nvPr/>
        </p:nvSpPr>
        <p:spPr bwMode="auto">
          <a:xfrm>
            <a:off x="6324600" y="4983163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5" name="Line 27"/>
          <p:cNvSpPr>
            <a:spLocks noChangeShapeType="1"/>
          </p:cNvSpPr>
          <p:nvPr/>
        </p:nvSpPr>
        <p:spPr bwMode="auto">
          <a:xfrm flipH="1">
            <a:off x="6172200" y="4983163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26" name="Line 28"/>
          <p:cNvSpPr>
            <a:spLocks noChangeShapeType="1"/>
          </p:cNvSpPr>
          <p:nvPr/>
        </p:nvSpPr>
        <p:spPr bwMode="auto">
          <a:xfrm>
            <a:off x="6324600" y="498316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0" y="533400"/>
            <a:ext cx="8604250" cy="5734050"/>
            <a:chOff x="0" y="336"/>
            <a:chExt cx="5420" cy="3612"/>
          </a:xfrm>
        </p:grpSpPr>
        <p:grpSp>
          <p:nvGrpSpPr>
            <p:cNvPr id="25649" name="Group 59"/>
            <p:cNvGrpSpPr>
              <a:grpSpLocks/>
            </p:cNvGrpSpPr>
            <p:nvPr/>
          </p:nvGrpSpPr>
          <p:grpSpPr bwMode="auto">
            <a:xfrm>
              <a:off x="1429" y="3657"/>
              <a:ext cx="3991" cy="291"/>
              <a:chOff x="1429" y="3657"/>
              <a:chExt cx="3991" cy="291"/>
            </a:xfrm>
          </p:grpSpPr>
          <p:sp>
            <p:nvSpPr>
              <p:cNvPr id="25651" name="Text Box 46"/>
              <p:cNvSpPr txBox="1">
                <a:spLocks noChangeArrowheads="1"/>
              </p:cNvSpPr>
              <p:nvPr/>
            </p:nvSpPr>
            <p:spPr bwMode="auto">
              <a:xfrm>
                <a:off x="1429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  <p:sp>
            <p:nvSpPr>
              <p:cNvPr id="25652" name="Text Box 47"/>
              <p:cNvSpPr txBox="1">
                <a:spLocks noChangeArrowheads="1"/>
              </p:cNvSpPr>
              <p:nvPr/>
            </p:nvSpPr>
            <p:spPr bwMode="auto">
              <a:xfrm>
                <a:off x="4967" y="3657"/>
                <a:ext cx="45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8000"/>
                    </a:solidFill>
                    <a:latin typeface="Calibri" pitchFamily="4" charset="0"/>
                  </a:rPr>
                  <a:t>G%</a:t>
                </a:r>
              </a:p>
            </p:txBody>
          </p:sp>
        </p:grpSp>
        <p:sp>
          <p:nvSpPr>
            <p:cNvPr id="25650" name="Text Box 55"/>
            <p:cNvSpPr txBox="1">
              <a:spLocks noChangeArrowheads="1"/>
            </p:cNvSpPr>
            <p:nvPr/>
          </p:nvSpPr>
          <p:spPr bwMode="auto">
            <a:xfrm>
              <a:off x="0" y="33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Grenzton, </a:t>
              </a:r>
              <a:r>
                <a:rPr lang="en-GB">
                  <a:solidFill>
                    <a:srgbClr val="008000"/>
                  </a:solidFill>
                  <a:latin typeface="Calibri" pitchFamily="4" charset="0"/>
                </a:rPr>
                <a:t>G%</a:t>
              </a:r>
              <a:r>
                <a:rPr lang="en-GB">
                  <a:latin typeface="Calibri" pitchFamily="4" charset="0"/>
                </a:rPr>
                <a:t>,  wird mit jedem ] assoziiert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914400"/>
            <a:ext cx="8137525" cy="5353050"/>
            <a:chOff x="0" y="576"/>
            <a:chExt cx="5126" cy="3372"/>
          </a:xfrm>
        </p:grpSpPr>
        <p:grpSp>
          <p:nvGrpSpPr>
            <p:cNvPr id="25644" name="Group 60"/>
            <p:cNvGrpSpPr>
              <a:grpSpLocks/>
            </p:cNvGrpSpPr>
            <p:nvPr/>
          </p:nvGrpSpPr>
          <p:grpSpPr bwMode="auto">
            <a:xfrm>
              <a:off x="1247" y="3648"/>
              <a:ext cx="3784" cy="300"/>
              <a:chOff x="1247" y="3648"/>
              <a:chExt cx="3784" cy="300"/>
            </a:xfrm>
          </p:grpSpPr>
          <p:sp>
            <p:nvSpPr>
              <p:cNvPr id="25646" name="Text Box 43"/>
              <p:cNvSpPr txBox="1">
                <a:spLocks noChangeArrowheads="1"/>
              </p:cNvSpPr>
              <p:nvPr/>
            </p:nvSpPr>
            <p:spPr bwMode="auto">
              <a:xfrm>
                <a:off x="1247" y="3657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7" name="Text Box 44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  <p:sp>
            <p:nvSpPr>
              <p:cNvPr id="25648" name="Text Box 45"/>
              <p:cNvSpPr txBox="1">
                <a:spLocks noChangeArrowheads="1"/>
              </p:cNvSpPr>
              <p:nvPr/>
            </p:nvSpPr>
            <p:spPr bwMode="auto">
              <a:xfrm>
                <a:off x="4752" y="3648"/>
                <a:ext cx="27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  <a:latin typeface="Calibri" pitchFamily="4" charset="0"/>
                  </a:rPr>
                  <a:t>P-</a:t>
                </a:r>
              </a:p>
            </p:txBody>
          </p:sp>
        </p:grp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>
              <a:off x="0" y="576"/>
              <a:ext cx="51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Phrasenton, </a:t>
              </a:r>
              <a:r>
                <a:rPr lang="en-GB">
                  <a:solidFill>
                    <a:srgbClr val="FF0000"/>
                  </a:solidFill>
                  <a:latin typeface="Calibri" pitchFamily="4" charset="0"/>
                </a:rPr>
                <a:t>P</a:t>
              </a:r>
              <a:r>
                <a:rPr lang="en-GB">
                  <a:solidFill>
                    <a:schemeClr val="hlink"/>
                  </a:solidFill>
                  <a:latin typeface="Calibri" pitchFamily="4" charset="0"/>
                </a:rPr>
                <a:t>-</a:t>
              </a:r>
              <a:r>
                <a:rPr lang="en-GB">
                  <a:latin typeface="Calibri" pitchFamily="4" charset="0"/>
                </a:rPr>
                <a:t>,    mit jedem )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07950" y="1371600"/>
            <a:ext cx="9036050" cy="5183188"/>
            <a:chOff x="68" y="864"/>
            <a:chExt cx="5692" cy="3265"/>
          </a:xfrm>
        </p:grpSpPr>
        <p:grpSp>
          <p:nvGrpSpPr>
            <p:cNvPr id="25638" name="Group 61"/>
            <p:cNvGrpSpPr>
              <a:grpSpLocks/>
            </p:cNvGrpSpPr>
            <p:nvPr/>
          </p:nvGrpSpPr>
          <p:grpSpPr bwMode="auto">
            <a:xfrm>
              <a:off x="385" y="3838"/>
              <a:ext cx="3755" cy="291"/>
              <a:chOff x="385" y="3838"/>
              <a:chExt cx="3755" cy="291"/>
            </a:xfrm>
          </p:grpSpPr>
          <p:sp>
            <p:nvSpPr>
              <p:cNvPr id="25640" name="Text Box 50"/>
              <p:cNvSpPr txBox="1">
                <a:spLocks noChangeArrowheads="1"/>
              </p:cNvSpPr>
              <p:nvPr/>
            </p:nvSpPr>
            <p:spPr bwMode="auto">
              <a:xfrm>
                <a:off x="38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1" name="Text Box 52"/>
              <p:cNvSpPr txBox="1">
                <a:spLocks noChangeArrowheads="1"/>
              </p:cNvSpPr>
              <p:nvPr/>
            </p:nvSpPr>
            <p:spPr bwMode="auto">
              <a:xfrm>
                <a:off x="975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2" name="Text Box 53"/>
              <p:cNvSpPr txBox="1">
                <a:spLocks noChangeArrowheads="1"/>
              </p:cNvSpPr>
              <p:nvPr/>
            </p:nvSpPr>
            <p:spPr bwMode="auto">
              <a:xfrm>
                <a:off x="2744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  <p:sp>
            <p:nvSpPr>
              <p:cNvPr id="25643" name="Text Box 54"/>
              <p:cNvSpPr txBox="1">
                <a:spLocks noChangeArrowheads="1"/>
              </p:cNvSpPr>
              <p:nvPr/>
            </p:nvSpPr>
            <p:spPr bwMode="auto">
              <a:xfrm>
                <a:off x="3833" y="3838"/>
                <a:ext cx="30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0000FF"/>
                    </a:solidFill>
                    <a:latin typeface="Calibri" pitchFamily="4" charset="0"/>
                  </a:rPr>
                  <a:t>T*</a:t>
                </a:r>
              </a:p>
            </p:txBody>
          </p:sp>
        </p:grpSp>
        <p:sp>
          <p:nvSpPr>
            <p:cNvPr id="25639" name="Text Box 58"/>
            <p:cNvSpPr txBox="1">
              <a:spLocks noChangeArrowheads="1"/>
            </p:cNvSpPr>
            <p:nvPr/>
          </p:nvSpPr>
          <p:spPr bwMode="auto">
            <a:xfrm>
              <a:off x="68" y="864"/>
              <a:ext cx="5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alibri" pitchFamily="4" charset="0"/>
                </a:rPr>
                <a:t>Ein Tonakzent ,</a:t>
              </a:r>
              <a:r>
                <a:rPr lang="en-GB">
                  <a:solidFill>
                    <a:srgbClr val="0000FF"/>
                  </a:solidFill>
                  <a:latin typeface="Calibri" pitchFamily="4" charset="0"/>
                </a:rPr>
                <a:t>T*</a:t>
              </a:r>
              <a:r>
                <a:rPr lang="en-GB">
                  <a:latin typeface="Calibri" pitchFamily="4" charset="0"/>
                </a:rPr>
                <a:t>,  mit der prim</a:t>
              </a:r>
              <a:r>
                <a:rPr lang="de-DE">
                  <a:latin typeface="Calibri" pitchFamily="4" charset="0"/>
                </a:rPr>
                <a:t>ä</a:t>
              </a:r>
              <a:r>
                <a:rPr lang="en-GB">
                  <a:latin typeface="Calibri" pitchFamily="4" charset="0"/>
                </a:rPr>
                <a:t>r bet. Silbe des akz. Wortes</a:t>
              </a:r>
            </a:p>
          </p:txBody>
        </p:sp>
      </p:grp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371600" y="0"/>
            <a:ext cx="4876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Grenztöne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Phrasentöne</a:t>
            </a: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, Tonakzente</a:t>
            </a:r>
            <a:endParaRPr lang="en-GB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48400" y="2514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G%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H% oder L%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324600" y="2895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P-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H- oder L-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324600" y="32766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T*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= H*, L* und bitonale Möglichkeiten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72200" y="20574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Zwei-Ton Modell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548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5. Ton, Wortbetonung, Intonation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2057400"/>
            <a:ext cx="731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Unterschiede zwischen Ton- und Betonungssprachen (S. 3)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Anzahl der Betonungsebenen in deutsch und phonetische Unterschiede dazwischen (S. 13)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Phonetische, von der Satzprosodie unabhängige Unterschiede zwischen lexikalisch primär vs. sekundär betonte Silben.  (S. 12).</a:t>
            </a:r>
            <a:endParaRPr lang="en-US"/>
          </a:p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14400" y="6396038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Ton, ohne (Wort)betonung: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09600"/>
            <a:ext cx="8915400" cy="5791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" y="2971800"/>
            <a:ext cx="8153400" cy="3205163"/>
            <a:chOff x="381000" y="2971800"/>
            <a:chExt cx="8153400" cy="3205163"/>
          </a:xfrm>
        </p:grpSpPr>
        <p:sp>
          <p:nvSpPr>
            <p:cNvPr id="28699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* </a:t>
              </a:r>
              <a:r>
                <a:rPr lang="de-DE" sz="1600">
                  <a:latin typeface="Calibri" pitchFamily="4" charset="0"/>
                  <a:ea typeface="Calibri" pitchFamily="4" charset="0"/>
                  <a:cs typeface="Calibri" pitchFamily="4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28700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28701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Mandarin-Chinesisch </a:t>
                </a:r>
              </a:p>
            </p:txBody>
          </p:sp>
          <p:sp>
            <p:nvSpPr>
              <p:cNvPr id="28702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starke (die meisten) und schwache (tonlose) Silben</a:t>
                </a:r>
              </a:p>
            </p:txBody>
          </p:sp>
          <p:sp>
            <p:nvSpPr>
              <p:cNvPr id="28703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Tonsprachen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5486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Betonungssprachen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990600"/>
            <a:ext cx="19050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419600" y="990600"/>
            <a:ext cx="1981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76200" y="3352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ohne Betonung</a:t>
            </a: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152400" y="4114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71600" y="29718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682" idx="2"/>
          </p:cNvCxnSpPr>
          <p:nvPr/>
        </p:nvCxnSpPr>
        <p:spPr>
          <a:xfrm rot="5400000">
            <a:off x="1031875" y="4002088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2895600"/>
            <a:ext cx="3733800" cy="2887663"/>
            <a:chOff x="5181600" y="2895600"/>
            <a:chExt cx="3733800" cy="2887663"/>
          </a:xfrm>
        </p:grpSpPr>
        <p:sp>
          <p:nvSpPr>
            <p:cNvPr id="28691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Post-lexikalische Tonakzente</a:t>
              </a:r>
              <a:endParaRPr lang="de-DE" baseline="30000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28692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95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Schwedisch, Japanisch</a:t>
              </a:r>
            </a:p>
          </p:txBody>
        </p:sp>
        <p:sp>
          <p:nvSpPr>
            <p:cNvPr id="28696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87" name="TextBox 28"/>
          <p:cNvSpPr txBox="1">
            <a:spLocks noChangeArrowheads="1"/>
          </p:cNvSpPr>
          <p:nvPr/>
        </p:nvSpPr>
        <p:spPr bwMode="auto">
          <a:xfrm>
            <a:off x="152400" y="4724400"/>
            <a:ext cx="198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Kantonesisch, Thai...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99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</a:t>
            </a:r>
          </a:p>
        </p:txBody>
      </p: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29726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29727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sodass sich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– also wegen der Satzakzentuierung –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C. Phonetische Merkmale der Betonung: </a:t>
            </a:r>
            <a:r>
              <a:rPr lang="de-DE">
                <a:solidFill>
                  <a:schemeClr val="tx1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  <a:sym typeface="Arial" pitchFamily="8" charset="0"/>
            </a:endParaRPr>
          </a:p>
        </p:txBody>
      </p:sp>
      <p:sp>
        <p:nvSpPr>
          <p:cNvPr id="29703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übersetzen                                               übersetzen         </a:t>
            </a:r>
          </a:p>
        </p:txBody>
      </p:sp>
      <p:sp>
        <p:nvSpPr>
          <p:cNvPr id="29704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5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6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Primär            x 				x</a:t>
            </a:r>
          </a:p>
        </p:txBody>
      </p:sp>
      <p:sp>
        <p:nvSpPr>
          <p:cNvPr id="29707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(ins englische)</a:t>
            </a:r>
          </a:p>
        </p:txBody>
      </p:sp>
      <p:sp>
        <p:nvSpPr>
          <p:cNvPr id="29708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29713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Akzentuiert</a:t>
              </a:r>
            </a:p>
          </p:txBody>
        </p:sp>
        <p:sp>
          <p:nvSpPr>
            <p:cNvPr id="29714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5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29716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x</a:t>
              </a:r>
            </a:p>
          </p:txBody>
        </p:sp>
        <p:sp>
          <p:nvSpPr>
            <p:cNvPr id="29717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52400" y="39624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Der Unterschied primär vs. stark zeigt genau solche akustischen Unterschiede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Daher für die obigen Wortpaare: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 &gt; /</a:t>
            </a:r>
            <a:r>
              <a:rPr lang="de-DE">
                <a:solidFill>
                  <a:srgbClr val="FF9900"/>
                </a:solidFill>
                <a:latin typeface="Calibri" pitchFamily="4" charset="0"/>
                <a:ea typeface="ＭＳ Ｐゴシック" pitchFamily="4" charset="-128"/>
              </a:rPr>
              <a:t>e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und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rechts &gt; /</a:t>
            </a:r>
            <a:r>
              <a:rPr lang="de-DE">
                <a:solidFill>
                  <a:srgbClr val="009900"/>
                </a:solidFill>
                <a:latin typeface="Calibri" pitchFamily="4" charset="0"/>
                <a:ea typeface="ＭＳ Ｐゴシック" pitchFamily="4" charset="-128"/>
              </a:rPr>
              <a:t>y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/ links.   (&gt; bedeutet: ist kraftvoller)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2. Sluijter &amp; van Heuven (1996),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100, 2471-2485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primär vs. andere starke Silben</a:t>
            </a: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 kern="0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bers</a:t>
            </a:r>
            <a:r>
              <a:rPr lang="de-DE" kern="0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 kern="0">
                <a:solidFill>
                  <a:srgbClr val="000000"/>
                </a:solidFill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Silbe     x   x    x   x                                                 x   x   x    x    </a:t>
            </a: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Stark     x        x                                                      x        x    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Primär            x 				x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(ins englische)</a:t>
            </a:r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(mit der Fähre)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1981200"/>
            <a:ext cx="8077200" cy="1985963"/>
            <a:chOff x="152400" y="1981200"/>
            <a:chExt cx="8077200" cy="1985963"/>
          </a:xfrm>
        </p:grpSpPr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5410200" cy="19383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i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. Wenn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Vokale mit größerer physiologischer Kraft</a:t>
              </a:r>
              <a:r>
                <a:rPr lang="de-DE" kern="0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 produziert werden, schließen die Stimmlippen energischer, und dies </a:t>
              </a:r>
              <a:r>
                <a:rPr lang="de-DE" kern="0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bewirkt akustisch einen Anstieg der Energie in oberen Frequenzen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257801" y="2895600"/>
              <a:ext cx="1524000" cy="3175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/>
            <p:cNvCxnSpPr/>
            <p:nvPr/>
          </p:nvCxnSpPr>
          <p:spPr>
            <a:xfrm>
              <a:off x="6019800" y="3657600"/>
              <a:ext cx="22098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5" name="TextBox 18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53340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dB</a:t>
              </a:r>
            </a:p>
          </p:txBody>
        </p: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152400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Frequenz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37263" y="2489200"/>
              <a:ext cx="2184400" cy="569913"/>
            </a:xfrm>
            <a:custGeom>
              <a:avLst/>
              <a:gdLst>
                <a:gd name="connsiteX0" fmla="*/ 0 w 2184400"/>
                <a:gd name="connsiteY0" fmla="*/ 118533 h 569142"/>
                <a:gd name="connsiteX1" fmla="*/ 50800 w 2184400"/>
                <a:gd name="connsiteY1" fmla="*/ 110067 h 569142"/>
                <a:gd name="connsiteX2" fmla="*/ 93134 w 2184400"/>
                <a:gd name="connsiteY2" fmla="*/ 93133 h 569142"/>
                <a:gd name="connsiteX3" fmla="*/ 118534 w 2184400"/>
                <a:gd name="connsiteY3" fmla="*/ 84667 h 569142"/>
                <a:gd name="connsiteX4" fmla="*/ 143934 w 2184400"/>
                <a:gd name="connsiteY4" fmla="*/ 67733 h 569142"/>
                <a:gd name="connsiteX5" fmla="*/ 160867 w 2184400"/>
                <a:gd name="connsiteY5" fmla="*/ 42333 h 569142"/>
                <a:gd name="connsiteX6" fmla="*/ 211667 w 2184400"/>
                <a:gd name="connsiteY6" fmla="*/ 25400 h 569142"/>
                <a:gd name="connsiteX7" fmla="*/ 262467 w 2184400"/>
                <a:gd name="connsiteY7" fmla="*/ 0 h 569142"/>
                <a:gd name="connsiteX8" fmla="*/ 287867 w 2184400"/>
                <a:gd name="connsiteY8" fmla="*/ 16933 h 569142"/>
                <a:gd name="connsiteX9" fmla="*/ 296334 w 2184400"/>
                <a:gd name="connsiteY9" fmla="*/ 50800 h 569142"/>
                <a:gd name="connsiteX10" fmla="*/ 304800 w 2184400"/>
                <a:gd name="connsiteY10" fmla="*/ 76200 h 569142"/>
                <a:gd name="connsiteX11" fmla="*/ 321734 w 2184400"/>
                <a:gd name="connsiteY11" fmla="*/ 93133 h 569142"/>
                <a:gd name="connsiteX12" fmla="*/ 355600 w 2184400"/>
                <a:gd name="connsiteY12" fmla="*/ 135467 h 569142"/>
                <a:gd name="connsiteX13" fmla="*/ 381000 w 2184400"/>
                <a:gd name="connsiteY13" fmla="*/ 143933 h 569142"/>
                <a:gd name="connsiteX14" fmla="*/ 491067 w 2184400"/>
                <a:gd name="connsiteY14" fmla="*/ 135467 h 569142"/>
                <a:gd name="connsiteX15" fmla="*/ 508000 w 2184400"/>
                <a:gd name="connsiteY15" fmla="*/ 118533 h 569142"/>
                <a:gd name="connsiteX16" fmla="*/ 558800 w 2184400"/>
                <a:gd name="connsiteY16" fmla="*/ 101600 h 569142"/>
                <a:gd name="connsiteX17" fmla="*/ 575734 w 2184400"/>
                <a:gd name="connsiteY17" fmla="*/ 84667 h 569142"/>
                <a:gd name="connsiteX18" fmla="*/ 677334 w 2184400"/>
                <a:gd name="connsiteY18" fmla="*/ 84667 h 569142"/>
                <a:gd name="connsiteX19" fmla="*/ 702734 w 2184400"/>
                <a:gd name="connsiteY19" fmla="*/ 118533 h 569142"/>
                <a:gd name="connsiteX20" fmla="*/ 719667 w 2184400"/>
                <a:gd name="connsiteY20" fmla="*/ 169333 h 569142"/>
                <a:gd name="connsiteX21" fmla="*/ 753534 w 2184400"/>
                <a:gd name="connsiteY21" fmla="*/ 203200 h 569142"/>
                <a:gd name="connsiteX22" fmla="*/ 778934 w 2184400"/>
                <a:gd name="connsiteY22" fmla="*/ 228600 h 569142"/>
                <a:gd name="connsiteX23" fmla="*/ 838200 w 2184400"/>
                <a:gd name="connsiteY23" fmla="*/ 245533 h 569142"/>
                <a:gd name="connsiteX24" fmla="*/ 931334 w 2184400"/>
                <a:gd name="connsiteY24" fmla="*/ 237067 h 569142"/>
                <a:gd name="connsiteX25" fmla="*/ 956734 w 2184400"/>
                <a:gd name="connsiteY25" fmla="*/ 228600 h 569142"/>
                <a:gd name="connsiteX26" fmla="*/ 990600 w 2184400"/>
                <a:gd name="connsiteY26" fmla="*/ 220133 h 569142"/>
                <a:gd name="connsiteX27" fmla="*/ 1016000 w 2184400"/>
                <a:gd name="connsiteY27" fmla="*/ 228600 h 569142"/>
                <a:gd name="connsiteX28" fmla="*/ 1032934 w 2184400"/>
                <a:gd name="connsiteY28" fmla="*/ 254000 h 569142"/>
                <a:gd name="connsiteX29" fmla="*/ 1058334 w 2184400"/>
                <a:gd name="connsiteY29" fmla="*/ 270933 h 569142"/>
                <a:gd name="connsiteX30" fmla="*/ 1066800 w 2184400"/>
                <a:gd name="connsiteY30" fmla="*/ 296333 h 569142"/>
                <a:gd name="connsiteX31" fmla="*/ 1092200 w 2184400"/>
                <a:gd name="connsiteY31" fmla="*/ 304800 h 569142"/>
                <a:gd name="connsiteX32" fmla="*/ 1159934 w 2184400"/>
                <a:gd name="connsiteY32" fmla="*/ 330200 h 569142"/>
                <a:gd name="connsiteX33" fmla="*/ 1278467 w 2184400"/>
                <a:gd name="connsiteY33" fmla="*/ 321733 h 569142"/>
                <a:gd name="connsiteX34" fmla="*/ 1380067 w 2184400"/>
                <a:gd name="connsiteY34" fmla="*/ 347133 h 569142"/>
                <a:gd name="connsiteX35" fmla="*/ 1422400 w 2184400"/>
                <a:gd name="connsiteY35" fmla="*/ 372533 h 569142"/>
                <a:gd name="connsiteX36" fmla="*/ 1439334 w 2184400"/>
                <a:gd name="connsiteY36" fmla="*/ 389467 h 569142"/>
                <a:gd name="connsiteX37" fmla="*/ 1464734 w 2184400"/>
                <a:gd name="connsiteY37" fmla="*/ 397933 h 569142"/>
                <a:gd name="connsiteX38" fmla="*/ 1532467 w 2184400"/>
                <a:gd name="connsiteY38" fmla="*/ 414867 h 569142"/>
                <a:gd name="connsiteX39" fmla="*/ 1752600 w 2184400"/>
                <a:gd name="connsiteY39" fmla="*/ 406400 h 569142"/>
                <a:gd name="connsiteX40" fmla="*/ 1778000 w 2184400"/>
                <a:gd name="connsiteY40" fmla="*/ 440267 h 569142"/>
                <a:gd name="connsiteX41" fmla="*/ 1803400 w 2184400"/>
                <a:gd name="connsiteY41" fmla="*/ 465667 h 569142"/>
                <a:gd name="connsiteX42" fmla="*/ 1820334 w 2184400"/>
                <a:gd name="connsiteY42" fmla="*/ 491067 h 569142"/>
                <a:gd name="connsiteX43" fmla="*/ 1913467 w 2184400"/>
                <a:gd name="connsiteY43" fmla="*/ 499533 h 569142"/>
                <a:gd name="connsiteX44" fmla="*/ 1955800 w 2184400"/>
                <a:gd name="connsiteY44" fmla="*/ 508000 h 569142"/>
                <a:gd name="connsiteX45" fmla="*/ 1981200 w 2184400"/>
                <a:gd name="connsiteY45" fmla="*/ 524933 h 569142"/>
                <a:gd name="connsiteX46" fmla="*/ 2023534 w 2184400"/>
                <a:gd name="connsiteY46" fmla="*/ 533400 h 569142"/>
                <a:gd name="connsiteX47" fmla="*/ 2082800 w 2184400"/>
                <a:gd name="connsiteY47" fmla="*/ 558800 h 569142"/>
                <a:gd name="connsiteX48" fmla="*/ 2116667 w 2184400"/>
                <a:gd name="connsiteY48" fmla="*/ 567267 h 569142"/>
                <a:gd name="connsiteX49" fmla="*/ 2184400 w 2184400"/>
                <a:gd name="connsiteY49" fmla="*/ 567267 h 5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84400" h="569142">
                  <a:moveTo>
                    <a:pt x="0" y="118533"/>
                  </a:moveTo>
                  <a:cubicBezTo>
                    <a:pt x="16933" y="115711"/>
                    <a:pt x="34238" y="114584"/>
                    <a:pt x="50800" y="110067"/>
                  </a:cubicBezTo>
                  <a:cubicBezTo>
                    <a:pt x="65463" y="106068"/>
                    <a:pt x="78903" y="98469"/>
                    <a:pt x="93134" y="93133"/>
                  </a:cubicBezTo>
                  <a:cubicBezTo>
                    <a:pt x="101490" y="89999"/>
                    <a:pt x="110067" y="87489"/>
                    <a:pt x="118534" y="84667"/>
                  </a:cubicBezTo>
                  <a:cubicBezTo>
                    <a:pt x="127001" y="79022"/>
                    <a:pt x="136739" y="74928"/>
                    <a:pt x="143934" y="67733"/>
                  </a:cubicBezTo>
                  <a:cubicBezTo>
                    <a:pt x="151129" y="60538"/>
                    <a:pt x="152238" y="47726"/>
                    <a:pt x="160867" y="42333"/>
                  </a:cubicBezTo>
                  <a:cubicBezTo>
                    <a:pt x="176003" y="32873"/>
                    <a:pt x="196815" y="35301"/>
                    <a:pt x="211667" y="25400"/>
                  </a:cubicBezTo>
                  <a:cubicBezTo>
                    <a:pt x="244493" y="3517"/>
                    <a:pt x="227414" y="11685"/>
                    <a:pt x="262467" y="0"/>
                  </a:cubicBezTo>
                  <a:cubicBezTo>
                    <a:pt x="270934" y="5644"/>
                    <a:pt x="282223" y="8466"/>
                    <a:pt x="287867" y="16933"/>
                  </a:cubicBezTo>
                  <a:cubicBezTo>
                    <a:pt x="294322" y="26615"/>
                    <a:pt x="293137" y="39611"/>
                    <a:pt x="296334" y="50800"/>
                  </a:cubicBezTo>
                  <a:cubicBezTo>
                    <a:pt x="298786" y="59381"/>
                    <a:pt x="300208" y="68547"/>
                    <a:pt x="304800" y="76200"/>
                  </a:cubicBezTo>
                  <a:cubicBezTo>
                    <a:pt x="308907" y="83045"/>
                    <a:pt x="316747" y="86900"/>
                    <a:pt x="321734" y="93133"/>
                  </a:cubicBezTo>
                  <a:cubicBezTo>
                    <a:pt x="332382" y="106443"/>
                    <a:pt x="339876" y="126033"/>
                    <a:pt x="355600" y="135467"/>
                  </a:cubicBezTo>
                  <a:cubicBezTo>
                    <a:pt x="363253" y="140059"/>
                    <a:pt x="372533" y="141111"/>
                    <a:pt x="381000" y="143933"/>
                  </a:cubicBezTo>
                  <a:cubicBezTo>
                    <a:pt x="417689" y="141111"/>
                    <a:pt x="454984" y="142684"/>
                    <a:pt x="491067" y="135467"/>
                  </a:cubicBezTo>
                  <a:cubicBezTo>
                    <a:pt x="498895" y="133901"/>
                    <a:pt x="500860" y="122103"/>
                    <a:pt x="508000" y="118533"/>
                  </a:cubicBezTo>
                  <a:cubicBezTo>
                    <a:pt x="523965" y="110550"/>
                    <a:pt x="558800" y="101600"/>
                    <a:pt x="558800" y="101600"/>
                  </a:cubicBezTo>
                  <a:cubicBezTo>
                    <a:pt x="564445" y="95956"/>
                    <a:pt x="568594" y="88237"/>
                    <a:pt x="575734" y="84667"/>
                  </a:cubicBezTo>
                  <a:cubicBezTo>
                    <a:pt x="609300" y="67884"/>
                    <a:pt x="641806" y="80226"/>
                    <a:pt x="677334" y="84667"/>
                  </a:cubicBezTo>
                  <a:cubicBezTo>
                    <a:pt x="685801" y="95956"/>
                    <a:pt x="696423" y="105912"/>
                    <a:pt x="702734" y="118533"/>
                  </a:cubicBezTo>
                  <a:cubicBezTo>
                    <a:pt x="710716" y="134498"/>
                    <a:pt x="707046" y="156712"/>
                    <a:pt x="719667" y="169333"/>
                  </a:cubicBezTo>
                  <a:lnTo>
                    <a:pt x="753534" y="203200"/>
                  </a:lnTo>
                  <a:cubicBezTo>
                    <a:pt x="762001" y="211667"/>
                    <a:pt x="767318" y="225696"/>
                    <a:pt x="778934" y="228600"/>
                  </a:cubicBezTo>
                  <a:cubicBezTo>
                    <a:pt x="821458" y="239232"/>
                    <a:pt x="801761" y="233388"/>
                    <a:pt x="838200" y="245533"/>
                  </a:cubicBezTo>
                  <a:cubicBezTo>
                    <a:pt x="869245" y="242711"/>
                    <a:pt x="900475" y="241475"/>
                    <a:pt x="931334" y="237067"/>
                  </a:cubicBezTo>
                  <a:cubicBezTo>
                    <a:pt x="940169" y="235805"/>
                    <a:pt x="948153" y="231052"/>
                    <a:pt x="956734" y="228600"/>
                  </a:cubicBezTo>
                  <a:cubicBezTo>
                    <a:pt x="967922" y="225403"/>
                    <a:pt x="979311" y="222955"/>
                    <a:pt x="990600" y="220133"/>
                  </a:cubicBezTo>
                  <a:cubicBezTo>
                    <a:pt x="999067" y="222955"/>
                    <a:pt x="1009031" y="223025"/>
                    <a:pt x="1016000" y="228600"/>
                  </a:cubicBezTo>
                  <a:cubicBezTo>
                    <a:pt x="1023946" y="234957"/>
                    <a:pt x="1025739" y="246805"/>
                    <a:pt x="1032934" y="254000"/>
                  </a:cubicBezTo>
                  <a:cubicBezTo>
                    <a:pt x="1040129" y="261195"/>
                    <a:pt x="1049867" y="265289"/>
                    <a:pt x="1058334" y="270933"/>
                  </a:cubicBezTo>
                  <a:cubicBezTo>
                    <a:pt x="1061156" y="279400"/>
                    <a:pt x="1060489" y="290022"/>
                    <a:pt x="1066800" y="296333"/>
                  </a:cubicBezTo>
                  <a:cubicBezTo>
                    <a:pt x="1073111" y="302644"/>
                    <a:pt x="1084547" y="300208"/>
                    <a:pt x="1092200" y="304800"/>
                  </a:cubicBezTo>
                  <a:cubicBezTo>
                    <a:pt x="1148108" y="338344"/>
                    <a:pt x="1043551" y="310802"/>
                    <a:pt x="1159934" y="330200"/>
                  </a:cubicBezTo>
                  <a:cubicBezTo>
                    <a:pt x="1199445" y="327378"/>
                    <a:pt x="1238893" y="320012"/>
                    <a:pt x="1278467" y="321733"/>
                  </a:cubicBezTo>
                  <a:cubicBezTo>
                    <a:pt x="1311010" y="323148"/>
                    <a:pt x="1347945" y="336426"/>
                    <a:pt x="1380067" y="347133"/>
                  </a:cubicBezTo>
                  <a:cubicBezTo>
                    <a:pt x="1422970" y="390038"/>
                    <a:pt x="1367447" y="339562"/>
                    <a:pt x="1422400" y="372533"/>
                  </a:cubicBezTo>
                  <a:cubicBezTo>
                    <a:pt x="1429245" y="376640"/>
                    <a:pt x="1432489" y="385360"/>
                    <a:pt x="1439334" y="389467"/>
                  </a:cubicBezTo>
                  <a:cubicBezTo>
                    <a:pt x="1446987" y="394059"/>
                    <a:pt x="1456124" y="395585"/>
                    <a:pt x="1464734" y="397933"/>
                  </a:cubicBezTo>
                  <a:cubicBezTo>
                    <a:pt x="1487187" y="404056"/>
                    <a:pt x="1509889" y="409222"/>
                    <a:pt x="1532467" y="414867"/>
                  </a:cubicBezTo>
                  <a:cubicBezTo>
                    <a:pt x="1597475" y="405580"/>
                    <a:pt x="1685446" y="384015"/>
                    <a:pt x="1752600" y="406400"/>
                  </a:cubicBezTo>
                  <a:cubicBezTo>
                    <a:pt x="1765987" y="410862"/>
                    <a:pt x="1768817" y="429553"/>
                    <a:pt x="1778000" y="440267"/>
                  </a:cubicBezTo>
                  <a:cubicBezTo>
                    <a:pt x="1785792" y="449358"/>
                    <a:pt x="1795735" y="456469"/>
                    <a:pt x="1803400" y="465667"/>
                  </a:cubicBezTo>
                  <a:cubicBezTo>
                    <a:pt x="1809914" y="473484"/>
                    <a:pt x="1810608" y="488075"/>
                    <a:pt x="1820334" y="491067"/>
                  </a:cubicBezTo>
                  <a:cubicBezTo>
                    <a:pt x="1850128" y="500234"/>
                    <a:pt x="1882423" y="496711"/>
                    <a:pt x="1913467" y="499533"/>
                  </a:cubicBezTo>
                  <a:cubicBezTo>
                    <a:pt x="1927578" y="502355"/>
                    <a:pt x="1942326" y="502947"/>
                    <a:pt x="1955800" y="508000"/>
                  </a:cubicBezTo>
                  <a:cubicBezTo>
                    <a:pt x="1965328" y="511573"/>
                    <a:pt x="1971672" y="521360"/>
                    <a:pt x="1981200" y="524933"/>
                  </a:cubicBezTo>
                  <a:cubicBezTo>
                    <a:pt x="1994675" y="529986"/>
                    <a:pt x="2009423" y="530578"/>
                    <a:pt x="2023534" y="533400"/>
                  </a:cubicBezTo>
                  <a:cubicBezTo>
                    <a:pt x="2053636" y="548451"/>
                    <a:pt x="2053733" y="550495"/>
                    <a:pt x="2082800" y="558800"/>
                  </a:cubicBezTo>
                  <a:cubicBezTo>
                    <a:pt x="2093989" y="561997"/>
                    <a:pt x="2105071" y="566301"/>
                    <a:pt x="2116667" y="567267"/>
                  </a:cubicBezTo>
                  <a:cubicBezTo>
                    <a:pt x="2139167" y="569142"/>
                    <a:pt x="2161822" y="567267"/>
                    <a:pt x="2184400" y="567267"/>
                  </a:cubicBezTo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45200" y="2505075"/>
              <a:ext cx="2170113" cy="220663"/>
            </a:xfrm>
            <a:custGeom>
              <a:avLst/>
              <a:gdLst>
                <a:gd name="connsiteX0" fmla="*/ 0 w 2169734"/>
                <a:gd name="connsiteY0" fmla="*/ 127557 h 220691"/>
                <a:gd name="connsiteX1" fmla="*/ 50800 w 2169734"/>
                <a:gd name="connsiteY1" fmla="*/ 110624 h 220691"/>
                <a:gd name="connsiteX2" fmla="*/ 118533 w 2169734"/>
                <a:gd name="connsiteY2" fmla="*/ 93691 h 220691"/>
                <a:gd name="connsiteX3" fmla="*/ 160867 w 2169734"/>
                <a:gd name="connsiteY3" fmla="*/ 68291 h 220691"/>
                <a:gd name="connsiteX4" fmla="*/ 177800 w 2169734"/>
                <a:gd name="connsiteY4" fmla="*/ 51357 h 220691"/>
                <a:gd name="connsiteX5" fmla="*/ 228600 w 2169734"/>
                <a:gd name="connsiteY5" fmla="*/ 34424 h 220691"/>
                <a:gd name="connsiteX6" fmla="*/ 245533 w 2169734"/>
                <a:gd name="connsiteY6" fmla="*/ 9024 h 220691"/>
                <a:gd name="connsiteX7" fmla="*/ 296333 w 2169734"/>
                <a:gd name="connsiteY7" fmla="*/ 42891 h 220691"/>
                <a:gd name="connsiteX8" fmla="*/ 304800 w 2169734"/>
                <a:gd name="connsiteY8" fmla="*/ 68291 h 220691"/>
                <a:gd name="connsiteX9" fmla="*/ 338667 w 2169734"/>
                <a:gd name="connsiteY9" fmla="*/ 110624 h 220691"/>
                <a:gd name="connsiteX10" fmla="*/ 355600 w 2169734"/>
                <a:gd name="connsiteY10" fmla="*/ 136024 h 220691"/>
                <a:gd name="connsiteX11" fmla="*/ 533400 w 2169734"/>
                <a:gd name="connsiteY11" fmla="*/ 110624 h 220691"/>
                <a:gd name="connsiteX12" fmla="*/ 609600 w 2169734"/>
                <a:gd name="connsiteY12" fmla="*/ 85224 h 220691"/>
                <a:gd name="connsiteX13" fmla="*/ 635000 w 2169734"/>
                <a:gd name="connsiteY13" fmla="*/ 76757 h 220691"/>
                <a:gd name="connsiteX14" fmla="*/ 677333 w 2169734"/>
                <a:gd name="connsiteY14" fmla="*/ 85224 h 220691"/>
                <a:gd name="connsiteX15" fmla="*/ 702733 w 2169734"/>
                <a:gd name="connsiteY15" fmla="*/ 93691 h 220691"/>
                <a:gd name="connsiteX16" fmla="*/ 711200 w 2169734"/>
                <a:gd name="connsiteY16" fmla="*/ 119091 h 220691"/>
                <a:gd name="connsiteX17" fmla="*/ 745067 w 2169734"/>
                <a:gd name="connsiteY17" fmla="*/ 169891 h 220691"/>
                <a:gd name="connsiteX18" fmla="*/ 795867 w 2169734"/>
                <a:gd name="connsiteY18" fmla="*/ 203757 h 220691"/>
                <a:gd name="connsiteX19" fmla="*/ 821267 w 2169734"/>
                <a:gd name="connsiteY19" fmla="*/ 220691 h 220691"/>
                <a:gd name="connsiteX20" fmla="*/ 897467 w 2169734"/>
                <a:gd name="connsiteY20" fmla="*/ 212224 h 220691"/>
                <a:gd name="connsiteX21" fmla="*/ 922867 w 2169734"/>
                <a:gd name="connsiteY21" fmla="*/ 203757 h 220691"/>
                <a:gd name="connsiteX22" fmla="*/ 948267 w 2169734"/>
                <a:gd name="connsiteY22" fmla="*/ 178357 h 220691"/>
                <a:gd name="connsiteX23" fmla="*/ 999067 w 2169734"/>
                <a:gd name="connsiteY23" fmla="*/ 161424 h 220691"/>
                <a:gd name="connsiteX24" fmla="*/ 1024467 w 2169734"/>
                <a:gd name="connsiteY24" fmla="*/ 152957 h 220691"/>
                <a:gd name="connsiteX25" fmla="*/ 1049867 w 2169734"/>
                <a:gd name="connsiteY25" fmla="*/ 144491 h 220691"/>
                <a:gd name="connsiteX26" fmla="*/ 1168400 w 2169734"/>
                <a:gd name="connsiteY26" fmla="*/ 169891 h 220691"/>
                <a:gd name="connsiteX27" fmla="*/ 1244600 w 2169734"/>
                <a:gd name="connsiteY27" fmla="*/ 212224 h 220691"/>
                <a:gd name="connsiteX28" fmla="*/ 1405467 w 2169734"/>
                <a:gd name="connsiteY28" fmla="*/ 195291 h 220691"/>
                <a:gd name="connsiteX29" fmla="*/ 1456267 w 2169734"/>
                <a:gd name="connsiteY29" fmla="*/ 178357 h 220691"/>
                <a:gd name="connsiteX30" fmla="*/ 1481667 w 2169734"/>
                <a:gd name="connsiteY30" fmla="*/ 169891 h 220691"/>
                <a:gd name="connsiteX31" fmla="*/ 1532467 w 2169734"/>
                <a:gd name="connsiteY31" fmla="*/ 178357 h 220691"/>
                <a:gd name="connsiteX32" fmla="*/ 1557867 w 2169734"/>
                <a:gd name="connsiteY32" fmla="*/ 186824 h 220691"/>
                <a:gd name="connsiteX33" fmla="*/ 1591733 w 2169734"/>
                <a:gd name="connsiteY33" fmla="*/ 195291 h 220691"/>
                <a:gd name="connsiteX34" fmla="*/ 1710267 w 2169734"/>
                <a:gd name="connsiteY34" fmla="*/ 186824 h 220691"/>
                <a:gd name="connsiteX35" fmla="*/ 1761067 w 2169734"/>
                <a:gd name="connsiteY35" fmla="*/ 169891 h 220691"/>
                <a:gd name="connsiteX36" fmla="*/ 1896533 w 2169734"/>
                <a:gd name="connsiteY36" fmla="*/ 178357 h 220691"/>
                <a:gd name="connsiteX37" fmla="*/ 2048933 w 2169734"/>
                <a:gd name="connsiteY37" fmla="*/ 186824 h 220691"/>
                <a:gd name="connsiteX38" fmla="*/ 2133600 w 2169734"/>
                <a:gd name="connsiteY38" fmla="*/ 195291 h 2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69734" h="220691">
                  <a:moveTo>
                    <a:pt x="0" y="127557"/>
                  </a:moveTo>
                  <a:cubicBezTo>
                    <a:pt x="16933" y="121913"/>
                    <a:pt x="33297" y="114125"/>
                    <a:pt x="50800" y="110624"/>
                  </a:cubicBezTo>
                  <a:cubicBezTo>
                    <a:pt x="101884" y="100407"/>
                    <a:pt x="79481" y="106707"/>
                    <a:pt x="118533" y="93691"/>
                  </a:cubicBezTo>
                  <a:cubicBezTo>
                    <a:pt x="161442" y="50782"/>
                    <a:pt x="105909" y="101266"/>
                    <a:pt x="160867" y="68291"/>
                  </a:cubicBezTo>
                  <a:cubicBezTo>
                    <a:pt x="167712" y="64184"/>
                    <a:pt x="170660" y="54927"/>
                    <a:pt x="177800" y="51357"/>
                  </a:cubicBezTo>
                  <a:cubicBezTo>
                    <a:pt x="193765" y="43374"/>
                    <a:pt x="228600" y="34424"/>
                    <a:pt x="228600" y="34424"/>
                  </a:cubicBezTo>
                  <a:cubicBezTo>
                    <a:pt x="234244" y="25957"/>
                    <a:pt x="235880" y="12242"/>
                    <a:pt x="245533" y="9024"/>
                  </a:cubicBezTo>
                  <a:cubicBezTo>
                    <a:pt x="272606" y="0"/>
                    <a:pt x="287519" y="25262"/>
                    <a:pt x="296333" y="42891"/>
                  </a:cubicBezTo>
                  <a:cubicBezTo>
                    <a:pt x="300324" y="50873"/>
                    <a:pt x="300809" y="60309"/>
                    <a:pt x="304800" y="68291"/>
                  </a:cubicBezTo>
                  <a:cubicBezTo>
                    <a:pt x="322176" y="103042"/>
                    <a:pt x="317664" y="84371"/>
                    <a:pt x="338667" y="110624"/>
                  </a:cubicBezTo>
                  <a:cubicBezTo>
                    <a:pt x="345024" y="118570"/>
                    <a:pt x="349956" y="127557"/>
                    <a:pt x="355600" y="136024"/>
                  </a:cubicBezTo>
                  <a:cubicBezTo>
                    <a:pt x="500404" y="126370"/>
                    <a:pt x="442352" y="140973"/>
                    <a:pt x="533400" y="110624"/>
                  </a:cubicBezTo>
                  <a:lnTo>
                    <a:pt x="609600" y="85224"/>
                  </a:lnTo>
                  <a:lnTo>
                    <a:pt x="635000" y="76757"/>
                  </a:lnTo>
                  <a:cubicBezTo>
                    <a:pt x="649111" y="79579"/>
                    <a:pt x="663372" y="81734"/>
                    <a:pt x="677333" y="85224"/>
                  </a:cubicBezTo>
                  <a:cubicBezTo>
                    <a:pt x="685991" y="87389"/>
                    <a:pt x="696422" y="87380"/>
                    <a:pt x="702733" y="93691"/>
                  </a:cubicBezTo>
                  <a:cubicBezTo>
                    <a:pt x="709044" y="100002"/>
                    <a:pt x="706866" y="111289"/>
                    <a:pt x="711200" y="119091"/>
                  </a:cubicBezTo>
                  <a:cubicBezTo>
                    <a:pt x="721084" y="136881"/>
                    <a:pt x="728134" y="158602"/>
                    <a:pt x="745067" y="169891"/>
                  </a:cubicBezTo>
                  <a:lnTo>
                    <a:pt x="795867" y="203757"/>
                  </a:lnTo>
                  <a:lnTo>
                    <a:pt x="821267" y="220691"/>
                  </a:lnTo>
                  <a:cubicBezTo>
                    <a:pt x="846667" y="217869"/>
                    <a:pt x="872258" y="216426"/>
                    <a:pt x="897467" y="212224"/>
                  </a:cubicBezTo>
                  <a:cubicBezTo>
                    <a:pt x="906270" y="210757"/>
                    <a:pt x="915441" y="208708"/>
                    <a:pt x="922867" y="203757"/>
                  </a:cubicBezTo>
                  <a:cubicBezTo>
                    <a:pt x="932830" y="197115"/>
                    <a:pt x="937800" y="184172"/>
                    <a:pt x="948267" y="178357"/>
                  </a:cubicBezTo>
                  <a:cubicBezTo>
                    <a:pt x="963870" y="169689"/>
                    <a:pt x="982134" y="167068"/>
                    <a:pt x="999067" y="161424"/>
                  </a:cubicBezTo>
                  <a:lnTo>
                    <a:pt x="1024467" y="152957"/>
                  </a:lnTo>
                  <a:lnTo>
                    <a:pt x="1049867" y="144491"/>
                  </a:lnTo>
                  <a:cubicBezTo>
                    <a:pt x="1078532" y="148074"/>
                    <a:pt x="1140556" y="151329"/>
                    <a:pt x="1168400" y="169891"/>
                  </a:cubicBezTo>
                  <a:cubicBezTo>
                    <a:pt x="1226626" y="208707"/>
                    <a:pt x="1199893" y="197321"/>
                    <a:pt x="1244600" y="212224"/>
                  </a:cubicBezTo>
                  <a:cubicBezTo>
                    <a:pt x="1324565" y="206893"/>
                    <a:pt x="1346524" y="212974"/>
                    <a:pt x="1405467" y="195291"/>
                  </a:cubicBezTo>
                  <a:cubicBezTo>
                    <a:pt x="1422564" y="190162"/>
                    <a:pt x="1439334" y="184001"/>
                    <a:pt x="1456267" y="178357"/>
                  </a:cubicBezTo>
                  <a:lnTo>
                    <a:pt x="1481667" y="169891"/>
                  </a:lnTo>
                  <a:cubicBezTo>
                    <a:pt x="1498600" y="172713"/>
                    <a:pt x="1515709" y="174633"/>
                    <a:pt x="1532467" y="178357"/>
                  </a:cubicBezTo>
                  <a:cubicBezTo>
                    <a:pt x="1541179" y="180293"/>
                    <a:pt x="1549286" y="184372"/>
                    <a:pt x="1557867" y="186824"/>
                  </a:cubicBezTo>
                  <a:cubicBezTo>
                    <a:pt x="1569055" y="190021"/>
                    <a:pt x="1580444" y="192469"/>
                    <a:pt x="1591733" y="195291"/>
                  </a:cubicBezTo>
                  <a:cubicBezTo>
                    <a:pt x="1631244" y="192469"/>
                    <a:pt x="1671093" y="192700"/>
                    <a:pt x="1710267" y="186824"/>
                  </a:cubicBezTo>
                  <a:cubicBezTo>
                    <a:pt x="1727919" y="184176"/>
                    <a:pt x="1761067" y="169891"/>
                    <a:pt x="1761067" y="169891"/>
                  </a:cubicBezTo>
                  <a:lnTo>
                    <a:pt x="1896533" y="178357"/>
                  </a:lnTo>
                  <a:cubicBezTo>
                    <a:pt x="1947324" y="181345"/>
                    <a:pt x="1998217" y="182767"/>
                    <a:pt x="2048933" y="186824"/>
                  </a:cubicBezTo>
                  <a:cubicBezTo>
                    <a:pt x="2169734" y="196488"/>
                    <a:pt x="2065693" y="195291"/>
                    <a:pt x="2133600" y="195291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732" name="TextBox 4"/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1. Glave &amp; Rietveld (1975), </a:t>
            </a:r>
            <a:r>
              <a:rPr lang="de-DE" sz="1600" i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JASA</a:t>
            </a:r>
            <a:r>
              <a:rPr lang="de-DE" sz="16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, </a:t>
            </a:r>
            <a:r>
              <a:rPr lang="en-US" sz="1600">
                <a:solidFill>
                  <a:schemeClr val="tx1"/>
                </a:solidFill>
                <a:ea typeface="ＭＳ Ｐゴシック" pitchFamily="4" charset="-128"/>
              </a:rPr>
              <a:t>58, 875–879.</a:t>
            </a:r>
          </a:p>
        </p:txBody>
      </p:sp>
      <p:sp>
        <p:nvSpPr>
          <p:cNvPr id="40" name="TextBox 25"/>
          <p:cNvSpPr txBox="1">
            <a:spLocks noChangeArrowheads="1"/>
          </p:cNvSpPr>
          <p:nvPr/>
        </p:nvSpPr>
        <p:spPr bwMode="auto">
          <a:xfrm>
            <a:off x="152400" y="53340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Solche Unterschiede in 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ＭＳ Ｐゴシック" pitchFamily="4" charset="-128"/>
              </a:rPr>
              <a:t>ii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. kommen zustande,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auch wenn die Wörter nicht satzakzentuiert sind...</a:t>
            </a:r>
            <a:r>
              <a:rPr lang="de-DE" baseline="30000">
                <a:solidFill>
                  <a:schemeClr val="tx1"/>
                </a:solidFill>
                <a:latin typeface="Calibri" pitchFamily="4" charset="0"/>
                <a:ea typeface="ＭＳ Ｐゴシック" pitchFamily="4" charset="-128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7200" y="533401"/>
            <a:ext cx="838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6. Die phonetischen Grundlagen der Silbe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81000" y="1981200"/>
            <a:ext cx="807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6 </a:t>
            </a:r>
            <a:endParaRPr lang="en-US"/>
          </a:p>
          <a:p>
            <a:r>
              <a:rPr lang="en-US">
                <a:latin typeface="LMUCompatilFact" charset="0"/>
              </a:rPr>
              <a:t>Warum kommen KV-Silben öfters als VK-Silben vor? S. 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Was sind phonotaktische Beschränkung? S. 14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Die Basis der Silbenaufteilung: Psycholinguistische und phonologische Methoden . S. 23</a:t>
            </a:r>
            <a:endParaRPr lang="en-US"/>
          </a:p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Initialer vs. finaler K: Stabilität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1000" y="175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Assimilation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32787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Phonemische Kontraste werden eher final aufgehoben</a:t>
              </a:r>
            </a:p>
          </p:txBody>
        </p:sp>
        <p:sp>
          <p:nvSpPr>
            <p:cNvPr id="32788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z.B., Auslautverhärtung in deutsch: 'Rat'/'Rad‘ = /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  <a:sym typeface="SILDoulosIPA" pitchFamily="2" charset="2"/>
                </a:rPr>
                <a:t>ʁ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at/)</a:t>
              </a:r>
            </a:p>
          </p:txBody>
        </p:sp>
      </p:grp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32783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32785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tk</a:t>
                </a: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] kam</a:t>
                </a:r>
              </a:p>
            </p:txBody>
          </p:sp>
          <p:sp>
            <p:nvSpPr>
              <p:cNvPr id="32786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32784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empus)</a:t>
              </a:r>
            </a:p>
          </p:txBody>
        </p:sp>
      </p:grp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(K = Konsonant, V = Vokal)</a:t>
            </a:r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Plosiv → Frikativ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Beispiele </a:t>
            </a:r>
            <a:r>
              <a:rPr lang="de-DE" dirty="0" err="1">
                <a:latin typeface="Calibri"/>
                <a:cs typeface="Calibri"/>
                <a:sym typeface="Arial" pitchFamily="8" charset="0"/>
              </a:rPr>
              <a:t>phonotaktischer</a:t>
            </a:r>
            <a:r>
              <a:rPr lang="de-DE" dirty="0">
                <a:latin typeface="Calibri"/>
                <a:cs typeface="Calibri"/>
                <a:sym typeface="Arial" pitchFamily="8" charset="0"/>
              </a:rPr>
              <a:t> Beschränkungen in deutsch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nur /m/, nicht /n, ŋ/ vor /p/ ('Lampe')</a:t>
            </a: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Reim</a:t>
            </a:r>
          </a:p>
        </p:txBody>
      </p:sp>
      <p:sp>
        <p:nvSpPr>
          <p:cNvPr id="33800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33808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33809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33806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33807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sind dagegen freier kombinierbar (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blau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blass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bloß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Blume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,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blieb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...)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Silbenaufteilung: psycholinguistische Methoden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4832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Land-Landarzt.</a:t>
              </a:r>
            </a:p>
          </p:txBody>
        </p:sp>
        <p:sp>
          <p:nvSpPr>
            <p:cNvPr id="34833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Wenig -&gt; ? Lustig -&gt; ?</a:t>
              </a:r>
            </a:p>
          </p:txBody>
        </p:sp>
      </p:grp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363"/>
          </a:xfrm>
        </p:grpSpPr>
        <p:sp>
          <p:nvSpPr>
            <p:cNvPr id="34830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z.B. Landarzt -&gt; Arztland</a:t>
              </a:r>
            </a:p>
          </p:txBody>
        </p:sp>
        <p:sp>
          <p:nvSpPr>
            <p:cNvPr id="34831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19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Komma -&gt; ? Wenig-&gt; Kinder-&gt;</a:t>
              </a:r>
            </a:p>
          </p:txBody>
        </p:sp>
      </p:grp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  &amp; Danis (1988).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Memory </a:t>
            </a:r>
          </a:p>
          <a:p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and Language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27, 87–104.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Treiman, Bowey and Bourassa (2002). </a:t>
            </a:r>
            <a:r>
              <a:rPr lang="en-US" sz="1600" i="1">
                <a:latin typeface="Calibri" pitchFamily="4" charset="0"/>
                <a:ea typeface="Calibri" pitchFamily="4" charset="0"/>
                <a:cs typeface="Calibri" pitchFamily="4" charset="0"/>
              </a:rPr>
              <a:t>Journal of Experimental Child Psychology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83, 213-238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Im allgemeinen zeigen diese Ergebnisse sehr viel Variabilität: Sprecher sind sich in der Silbenaufteilung nicht einig.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447800" y="838200"/>
            <a:ext cx="6019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2100"/>
              </a:spcBef>
              <a:defRPr/>
            </a:pPr>
            <a:r>
              <a:rPr lang="en-US">
                <a:solidFill>
                  <a:schemeClr val="tx1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1. Prosodie und Intonation: ein Überblick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838200" y="24384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1 </a:t>
            </a:r>
            <a:endParaRPr lang="en-US"/>
          </a:p>
          <a:p>
            <a:r>
              <a:rPr lang="en-US">
                <a:latin typeface="LMUCompatilFact" charset="0"/>
              </a:rPr>
              <a:t>Unterschiede zwischen Wort- und Satzprosodie (Seiten 4 &amp; 5) 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4343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7. Deklination und Downstep</a:t>
            </a:r>
          </a:p>
        </p:txBody>
      </p:sp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71628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LMUCompatilFact" charset="0"/>
              </a:rPr>
              <a:t>Vorlesung 7 </a:t>
            </a:r>
            <a:endParaRPr lang="en-US"/>
          </a:p>
          <a:p>
            <a:r>
              <a:rPr lang="en-US">
                <a:latin typeface="LMUCompatilFact" charset="0"/>
              </a:rPr>
              <a:t>Eigenschaften von Deklination und Downstep: S. 2 </a:t>
            </a:r>
          </a:p>
          <a:p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Automatisch/nicht-automatisch x Lexikalisch vs. Post-lexikalisch </a:t>
            </a:r>
            <a:endParaRPr lang="en-US"/>
          </a:p>
          <a:p>
            <a:pPr>
              <a:spcBef>
                <a:spcPct val="50000"/>
              </a:spcBef>
            </a:pP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Deklination und: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36881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</a:t>
              </a:r>
            </a:p>
          </p:txBody>
        </p:sp>
        <p:sp>
          <p:nvSpPr>
            <p:cNvPr id="36882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36873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Planung</a:t>
              </a:r>
            </a:p>
          </p:txBody>
        </p:sp>
        <p:sp>
          <p:nvSpPr>
            <p:cNvPr id="36874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Finale Senkung</a:t>
              </a:r>
            </a:p>
          </p:txBody>
        </p:sp>
        <p:sp>
          <p:nvSpPr>
            <p:cNvPr id="36875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879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err="1">
                <a:latin typeface="Calibri"/>
                <a:cs typeface="Calibri"/>
                <a:sym typeface="Arial" pitchFamily="8" charset="0"/>
              </a:rPr>
              <a:t>Downstep</a:t>
            </a:r>
            <a:endParaRPr lang="de-DE" dirty="0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Automatischer oder phonetischer Downstep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Nicht-automatischer oder phonologischer Downstep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Lexikalischer Downstep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7900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7901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Downstep kann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7902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Tonsprachen oder Sprachen mit lexikalischem Tonakzent</a:t>
              </a:r>
            </a:p>
          </p:txBody>
        </p:sp>
        <p:sp>
          <p:nvSpPr>
            <p:cNvPr id="37903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Intonationssprachen (und beeinflusst die Intonation).</a:t>
              </a:r>
            </a:p>
          </p:txBody>
        </p:sp>
      </p:grp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Automatisch/nicht-automatisch × lexikal/post-lexikal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76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8. Die Synchronisierung der Grundfrequenz in akzentuierten Wörtern.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457200" y="22860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ob Synchronisierung phonetisch oder phonologisch gesteuert wird (S. 20)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 in der Synchronisierung: Lexikon, Syntax, Semantik (S21-25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)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Phonetische Faktoren</a:t>
            </a:r>
          </a:p>
        </p:txBody>
      </p:sp>
      <p:sp>
        <p:nvSpPr>
          <p:cNvPr id="3993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3997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selbe Melodie</a:t>
              </a:r>
            </a:p>
          </p:txBody>
        </p:sp>
        <p:sp>
          <p:nvSpPr>
            <p:cNvPr id="3997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 Melodien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3997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Änderung in der Bedeutung</a:t>
              </a:r>
            </a:p>
          </p:txBody>
        </p:sp>
        <p:sp>
          <p:nvSpPr>
            <p:cNvPr id="3997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Wechsel in der Bedeutung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3996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unterschiedlicher Melodien</a:t>
              </a:r>
            </a:p>
          </p:txBody>
        </p:sp>
        <p:grpSp>
          <p:nvGrpSpPr>
            <p:cNvPr id="3996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3996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L+H*</a:t>
                </a:r>
              </a:p>
            </p:txBody>
          </p:sp>
          <p:sp>
            <p:nvSpPr>
              <p:cNvPr id="3996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L*+H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22" name="Straight Connector 21"/>
              <p:cNvCxnSpPr>
                <a:stCxn id="21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</p:grp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-223975" y="2438400"/>
            <a:ext cx="4800600" cy="3814763"/>
            <a:chOff x="0" y="2438400"/>
            <a:chExt cx="4800600" cy="3814763"/>
          </a:xfrm>
        </p:grpSpPr>
        <p:sp>
          <p:nvSpPr>
            <p:cNvPr id="3994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entstehen wegen Kontext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. </a:t>
              </a:r>
            </a:p>
          </p:txBody>
        </p:sp>
        <p:grpSp>
          <p:nvGrpSpPr>
            <p:cNvPr id="3994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0" name="Straight Connector 29"/>
              <p:cNvCxnSpPr>
                <a:stCxn id="28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9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Vor einer Wortgrenze</a:t>
                </a:r>
              </a:p>
            </p:txBody>
          </p:sp>
          <p:sp>
            <p:nvSpPr>
              <p:cNvPr id="3995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Wortintern</a:t>
                </a:r>
              </a:p>
            </p:txBody>
          </p:sp>
          <p:sp>
            <p:nvSpPr>
              <p:cNvPr id="3995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V</a:t>
                </a:r>
              </a:p>
            </p:txBody>
          </p:sp>
          <p:sp>
            <p:nvSpPr>
              <p:cNvPr id="3995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5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H*</a:t>
                </a:r>
              </a:p>
            </p:txBody>
          </p:sp>
          <p:sp>
            <p:nvSpPr>
              <p:cNvPr id="3996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früher</a:t>
                </a:r>
              </a:p>
            </p:txBody>
          </p:sp>
          <p:sp>
            <p:nvSpPr>
              <p:cNvPr id="3996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4" charset="0"/>
                    <a:ea typeface="Calibri" pitchFamily="4" charset="0"/>
                    <a:cs typeface="Calibri" pitchFamily="4" charset="0"/>
                  </a:rPr>
                  <a:t>später</a:t>
                </a:r>
              </a:p>
            </p:txBody>
          </p:sp>
        </p:grpSp>
      </p:grpSp>
      <p:sp>
        <p:nvSpPr>
          <p:cNvPr id="3994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Synchronisierungen werden verursacht durch: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75D625-3F2C-3F4B-8AF1-D0ED9ED52C9B}"/>
              </a:ext>
            </a:extLst>
          </p:cNvPr>
          <p:cNvSpPr txBox="1"/>
          <p:nvPr/>
        </p:nvSpPr>
        <p:spPr>
          <a:xfrm>
            <a:off x="8153400" y="606954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990600" y="1219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Lexikalischer Wortakzent: Schwedisch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62000" y="1371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Lexikon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22</a:t>
            </a:r>
          </a:p>
        </p:txBody>
      </p:sp>
      <p:sp>
        <p:nvSpPr>
          <p:cNvPr id="40968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Ente = /anden/, Akzent 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5146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  <a:sym typeface="Arial" pitchFamily="-100" charset="0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  <a:sym typeface="Arial" pitchFamily="-100" charset="0"/>
              </a:rPr>
              <a:t>/, Akzent II</a:t>
            </a:r>
          </a:p>
        </p:txBody>
      </p:sp>
      <p:sp>
        <p:nvSpPr>
          <p:cNvPr id="40970" name="TextBox 6"/>
          <p:cNvSpPr txBox="1">
            <a:spLocks noChangeArrowheads="1"/>
          </p:cNvSpPr>
          <p:nvPr/>
        </p:nvSpPr>
        <p:spPr bwMode="auto">
          <a:xfrm>
            <a:off x="4648200" y="1981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im /a/</a:t>
            </a:r>
          </a:p>
        </p:txBody>
      </p:sp>
      <p:sp>
        <p:nvSpPr>
          <p:cNvPr id="40971" name="TextBox 7"/>
          <p:cNvSpPr txBox="1">
            <a:spLocks noChangeArrowheads="1"/>
          </p:cNvSpPr>
          <p:nvPr/>
        </p:nvSpPr>
        <p:spPr bwMode="auto">
          <a:xfrm>
            <a:off x="4648200" y="2438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H-Gipfel nach dem /a/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3352800"/>
            <a:ext cx="8702675" cy="3136900"/>
            <a:chOff x="228600" y="2895600"/>
            <a:chExt cx="8702675" cy="3136900"/>
          </a:xfrm>
        </p:grpSpPr>
        <p:pic>
          <p:nvPicPr>
            <p:cNvPr id="40975" name="Picture 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6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habe die Ente/den Geist im Nebel gesehen</a:t>
              </a:r>
              <a:r>
                <a:rPr lang="de-DE" baseline="30000">
                  <a:latin typeface="Calibri" pitchFamily="4" charset="0"/>
                  <a:ea typeface="Calibri" pitchFamily="4" charset="0"/>
                  <a:cs typeface="Calibri" pitchFamily="4" charset="0"/>
                </a:rPr>
                <a:t>2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nden-Ente_Sat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2564904"/>
            <a:ext cx="596776" cy="596776"/>
          </a:xfrm>
          <a:prstGeom prst="rect">
            <a:avLst/>
          </a:prstGeom>
        </p:spPr>
      </p:pic>
      <p:pic>
        <p:nvPicPr>
          <p:cNvPr id="5" name="Anden-Geist_Sat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52" y="1916832"/>
            <a:ext cx="622424" cy="62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8100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Syntax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Jejo zovut Jel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na/ </a:t>
            </a: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</a:t>
            </a:r>
          </a:p>
        </p:txBody>
      </p:sp>
      <p:pic>
        <p:nvPicPr>
          <p:cNvPr id="41990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Frage</a:t>
            </a:r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Aussage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6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9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j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</a:t>
            </a:r>
          </a:p>
        </p:txBody>
      </p:sp>
      <p:sp>
        <p:nvSpPr>
          <p:cNvPr id="42000" name="TextBox 22"/>
          <p:cNvSpPr txBox="1">
            <a:spLocks noChangeArrowheads="1"/>
          </p:cNvSpPr>
          <p:nvPr/>
        </p:nvSpPr>
        <p:spPr bwMode="auto">
          <a:xfrm>
            <a:off x="2667000" y="9144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Gipfel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in Fragen in Russisch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sp>
        <p:nvSpPr>
          <p:cNvPr id="42001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Ihr Name ist Helena?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0" y="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24</a:t>
            </a:r>
          </a:p>
        </p:txBody>
      </p:sp>
      <p:pic>
        <p:nvPicPr>
          <p:cNvPr id="24" name="russianquestion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4102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ussianstatement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Phonologische Faktoren in der Synchronisierung: Semantik</a:t>
            </a: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 überraschend, erwartet</a:t>
            </a:r>
          </a:p>
        </p:txBody>
      </p:sp>
      <p:sp>
        <p:nvSpPr>
          <p:cNvPr id="430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kongruent mit dem Kontext</a:t>
            </a:r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6"/>
              </a:rPr>
              <a:t>Niebuhr, O. (2003). Proc. ICPHS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. </a:t>
            </a:r>
            <a:r>
              <a:rPr lang="en-US" sz="1600" b="1">
                <a:latin typeface="Calibri" pitchFamily="4" charset="0"/>
                <a:ea typeface="Calibri" pitchFamily="4" charset="0"/>
                <a:cs typeface="Calibri" pitchFamily="4" charset="0"/>
              </a:rPr>
              <a:t>niebuhr03.icphs.pdf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in /vdata/Seminare/Prosody/lit </a:t>
            </a:r>
          </a:p>
        </p:txBody>
      </p:sp>
      <p:sp>
        <p:nvSpPr>
          <p:cNvPr id="43014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Früh</a:t>
            </a: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Mittel bis spät</a:t>
            </a: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hat Kunst immer gerne gehabt.  </a:t>
            </a:r>
          </a:p>
        </p:txBody>
      </p:sp>
      <p:sp>
        <p:nvSpPr>
          <p:cNvPr id="43017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lerin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1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43022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Und dann hatte ich es erfahren!</a:t>
            </a:r>
          </a:p>
        </p:txBody>
      </p:sp>
      <p:sp>
        <p:nvSpPr>
          <p:cNvPr id="43023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überraschend, unerwartet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-100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27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nicht-kongruent mit dem Kontext</a:t>
            </a:r>
          </a:p>
        </p:txBody>
      </p:sp>
      <p:sp>
        <p:nvSpPr>
          <p:cNvPr id="4302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a: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400" y="381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25</a:t>
            </a:r>
          </a:p>
        </p:txBody>
      </p:sp>
      <p:pic>
        <p:nvPicPr>
          <p:cNvPr id="24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28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95400" y="0"/>
            <a:ext cx="66294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>
                <a:solidFill>
                  <a:schemeClr val="tx1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9. Rhythmus in den Sprachen der Welt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2. Isochronie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838200" y="33528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3.  K und V Dauervariationen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838200" y="24384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Typologie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838200" y="4343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5. Spracherwerb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838200" y="48768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6. Dessen Funktion in der sprachlichen Kommunikation</a:t>
            </a:r>
          </a:p>
        </p:txBody>
      </p:sp>
      <p:sp>
        <p:nvSpPr>
          <p:cNvPr id="44040" name="TextBox 10"/>
          <p:cNvSpPr txBox="1">
            <a:spLocks noChangeArrowheads="1"/>
          </p:cNvSpPr>
          <p:nvPr/>
        </p:nvSpPr>
        <p:spPr bwMode="auto">
          <a:xfrm>
            <a:off x="685800" y="19050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Sprechrhythmus und:</a:t>
            </a: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838200" y="3810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4.  Stress-clash und stress-shift 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533400" y="762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Sprechrhythmus: die Tendenz, einen regelmäßigen Taktschlag in der gesprochen Sprache wahrzunehmen.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6108700" y="1905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382000" y="1219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22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763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6.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Funktion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Rhythmus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: die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Wahrnehmung</a:t>
            </a:r>
            <a:r>
              <a:rPr lang="en-GB" dirty="0">
                <a:latin typeface="Calibri"/>
                <a:ea typeface="+mn-ea"/>
                <a:cs typeface="Calibri"/>
                <a:sym typeface="Arial" pitchFamily="-100" charset="0"/>
              </a:rPr>
              <a:t> von </a:t>
            </a:r>
            <a:r>
              <a:rPr lang="en-GB" dirty="0" err="1">
                <a:latin typeface="Calibri"/>
                <a:ea typeface="+mn-ea"/>
                <a:cs typeface="Calibri"/>
                <a:sym typeface="Arial" pitchFamily="-100" charset="0"/>
              </a:rPr>
              <a:t>Grenzen</a:t>
            </a:r>
            <a:endParaRPr lang="en-GB" dirty="0">
              <a:latin typeface="Calibri"/>
              <a:ea typeface="+mn-ea"/>
              <a:cs typeface="Calibri"/>
              <a:sym typeface="Arial" pitchFamily="-100" charset="0"/>
            </a:endParaRPr>
          </a:p>
        </p:txBody>
      </p:sp>
      <p:sp>
        <p:nvSpPr>
          <p:cNvPr id="46086" name="TextBox 12"/>
          <p:cNvSpPr txBox="1">
            <a:spLocks noChangeArrowheads="1"/>
          </p:cNvSpPr>
          <p:nvPr/>
        </p:nvSpPr>
        <p:spPr bwMode="auto">
          <a:xfrm>
            <a:off x="304800" y="1219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Anne Cutler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prüfte in vielen Studien, ob Hörer Äußerungen in rhythmische Einheiten aufteilen. </a:t>
            </a:r>
          </a:p>
        </p:txBody>
      </p:sp>
      <p:sp>
        <p:nvSpPr>
          <p:cNvPr id="46087" name="TextBox 34"/>
          <p:cNvSpPr txBox="1">
            <a:spLocks noChangeArrowheads="1"/>
          </p:cNvSpPr>
          <p:nvPr/>
        </p:nvSpPr>
        <p:spPr bwMode="auto">
          <a:xfrm>
            <a:off x="304800" y="2743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Aufteilung könnte nützlich sein, um z.B. Wortgrenzen aufzudecken – da im Signal üblicherweise akustische Cues für Wortgrenzen kaum vorhanden sind.</a:t>
            </a:r>
          </a:p>
        </p:txBody>
      </p:sp>
      <p:sp>
        <p:nvSpPr>
          <p:cNvPr id="46088" name="TextBox 35"/>
          <p:cNvSpPr txBox="1">
            <a:spLocks noChangeArrowheads="1"/>
          </p:cNvSpPr>
          <p:nvPr/>
        </p:nvSpPr>
        <p:spPr bwMode="auto">
          <a:xfrm>
            <a:off x="381000" y="4419600"/>
            <a:ext cx="762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Wenn auf diese Weise rhythmische Einheiten Bestandteil der Sprachverarbeitung sind, dann müssten sie auch sprachbedingt sein (Stress-Füße, Silben, Morae in stress-/syllable-/mora-timed Sprachen).</a:t>
            </a:r>
          </a:p>
        </p:txBody>
      </p:sp>
      <p:sp>
        <p:nvSpPr>
          <p:cNvPr id="46089" name="TextBox 36"/>
          <p:cNvSpPr txBox="1">
            <a:spLocks noChangeArrowheads="1"/>
          </p:cNvSpPr>
          <p:nvPr/>
        </p:nvSpPr>
        <p:spPr bwMode="auto">
          <a:xfrm>
            <a:off x="228600" y="62738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1. 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  <a:hlinkClick r:id="rId2"/>
              </a:rPr>
              <a:t>http://www.mpi.nl/people/cutler-anne</a:t>
            </a:r>
            <a:r>
              <a:rPr lang="en-US" sz="1600">
                <a:latin typeface="Calibri" pitchFamily="4" charset="0"/>
                <a:ea typeface="Calibri" pitchFamily="4" charset="0"/>
                <a:cs typeface="Calibri" pitchFamily="4" charset="0"/>
              </a:rPr>
              <a:t>, http://www.westernsydney.edu.au/marcs/our_team/researchers/professor_anne_cutler</a:t>
            </a:r>
            <a:endParaRPr lang="de-DE" sz="160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600"/>
              </a:spcBef>
              <a:defRPr/>
            </a:pPr>
            <a:r>
              <a:rPr lang="de-DE" sz="2800">
                <a:solidFill>
                  <a:srgbClr val="000000"/>
                </a:solidFill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Wort und Satzprosodie</a:t>
            </a: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Wortprosodie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Satzprosodie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Phrasierung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Akzentuierung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Intonation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Satzbedeutung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 </a:t>
            </a:r>
          </a:p>
        </p:txBody>
      </p:sp>
      <p:sp>
        <p:nvSpPr>
          <p:cNvPr id="17414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Beitrag von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Quantität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Ton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, und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Betonung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 zur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 Bold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7415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Der Aufbau von Konsonanten und Vokalen in </a:t>
            </a: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Silben</a:t>
            </a:r>
            <a:r>
              <a:rPr lang="de-DE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.</a:t>
            </a:r>
          </a:p>
        </p:txBody>
      </p:sp>
      <p:sp>
        <p:nvSpPr>
          <p:cNvPr id="17416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de-DE" b="1">
                <a:solidFill>
                  <a:schemeClr val="tx1"/>
                </a:solidFill>
                <a:latin typeface="Calibri" pitchFamily="4" charset="0"/>
                <a:ea typeface="Arial" pitchFamily="4" charset="0"/>
                <a:cs typeface="Arial" pitchFamily="4" charset="0"/>
              </a:rPr>
              <a:t>Sprachrhythmus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4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Französische Hörer nehmen /bal/ schneller wahr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balcon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als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, weil  in </a:t>
            </a:r>
            <a:r>
              <a:rPr lang="de-DE" altLang="ja-JP" i="1">
                <a:latin typeface="Calibri" pitchFamily="4" charset="0"/>
                <a:ea typeface="Calibri" pitchFamily="4" charset="0"/>
                <a:cs typeface="Calibri" pitchFamily="4" charset="0"/>
              </a:rPr>
              <a:t>balance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 eine rhythmische (silbische) Grenze mitten in /bal/ vorkommt</a:t>
            </a:r>
            <a:r>
              <a:rPr lang="de-DE" altLang="ja-JP" baseline="30000">
                <a:latin typeface="Calibri" pitchFamily="4" charset="0"/>
                <a:ea typeface="Calibri" pitchFamily="4" charset="0"/>
                <a:cs typeface="Calibri" pitchFamily="4" charset="0"/>
              </a:rPr>
              <a:t>1, 2</a:t>
            </a:r>
            <a:r>
              <a:rPr lang="de-DE" altLang="ja-JP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4341813" y="2289175"/>
            <a:ext cx="135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bal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con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5853113" y="2289175"/>
            <a:ext cx="1522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ba </a:t>
            </a:r>
            <a:r>
              <a:rPr lang="de-DE" sz="2800" b="1">
                <a:solidFill>
                  <a:schemeClr val="hlink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|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lance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3352800"/>
            <a:ext cx="8443913" cy="2765425"/>
            <a:chOff x="249" y="2478"/>
            <a:chExt cx="5319" cy="1742"/>
          </a:xfrm>
        </p:grpSpPr>
        <p:sp>
          <p:nvSpPr>
            <p:cNvPr id="47116" name="Text Box 7"/>
            <p:cNvSpPr txBox="1">
              <a:spLocks noChangeArrowheads="1"/>
            </p:cNvSpPr>
            <p:nvPr/>
          </p:nvSpPr>
          <p:spPr bwMode="auto">
            <a:xfrm>
              <a:off x="249" y="2478"/>
              <a:ext cx="531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Englische Hörer reagieren jedoch genauso schnell auf  /bal/ in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und </a:t>
              </a:r>
              <a:r>
                <a:rPr lang="de-DE" altLang="ja-JP" i="1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, weil /bal/ in Englisch </a:t>
              </a:r>
              <a:r>
                <a:rPr lang="de-DE" altLang="ja-JP" b="1">
                  <a:latin typeface="Calibri" pitchFamily="4" charset="0"/>
                  <a:ea typeface="Calibri" pitchFamily="4" charset="0"/>
                  <a:cs typeface="Calibri" pitchFamily="4" charset="0"/>
                </a:rPr>
                <a:t>nicht</a:t>
              </a:r>
              <a:r>
                <a:rPr lang="de-DE" altLang="ja-JP">
                  <a:latin typeface="Calibri" pitchFamily="4" charset="0"/>
                  <a:ea typeface="Calibri" pitchFamily="4" charset="0"/>
                  <a:cs typeface="Calibri" pitchFamily="4" charset="0"/>
                </a:rPr>
                <a:t> durch eine rhythmische Grenze aufgeteilt wird</a:t>
              </a:r>
              <a:endParaRPr lang="de-DE">
                <a:latin typeface="Calibri" pitchFamily="4" charset="0"/>
                <a:ea typeface="Calibri" pitchFamily="4" charset="0"/>
                <a:cs typeface="Calibri" pitchFamily="4" charset="0"/>
              </a:endParaRPr>
            </a:p>
          </p:txBody>
        </p:sp>
        <p:sp>
          <p:nvSpPr>
            <p:cNvPr id="47117" name="Text Box 8"/>
            <p:cNvSpPr txBox="1">
              <a:spLocks noChangeArrowheads="1"/>
            </p:cNvSpPr>
            <p:nvPr/>
          </p:nvSpPr>
          <p:spPr bwMode="auto">
            <a:xfrm>
              <a:off x="839" y="3430"/>
              <a:ext cx="7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balcony</a:t>
              </a:r>
            </a:p>
          </p:txBody>
        </p:sp>
        <p:sp>
          <p:nvSpPr>
            <p:cNvPr id="47118" name="Text Box 9"/>
            <p:cNvSpPr txBox="1">
              <a:spLocks noChangeArrowheads="1"/>
            </p:cNvSpPr>
            <p:nvPr/>
          </p:nvSpPr>
          <p:spPr bwMode="auto">
            <a:xfrm>
              <a:off x="3016" y="3430"/>
              <a:ext cx="7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balance</a:t>
              </a:r>
            </a:p>
          </p:txBody>
        </p:sp>
        <p:sp>
          <p:nvSpPr>
            <p:cNvPr id="47119" name="Text Box 10"/>
            <p:cNvSpPr txBox="1">
              <a:spLocks noChangeArrowheads="1"/>
            </p:cNvSpPr>
            <p:nvPr/>
          </p:nvSpPr>
          <p:spPr bwMode="auto">
            <a:xfrm>
              <a:off x="839" y="3657"/>
              <a:ext cx="6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  w</a:t>
              </a:r>
            </a:p>
          </p:txBody>
        </p:sp>
        <p:sp>
          <p:nvSpPr>
            <p:cNvPr id="47120" name="Text Box 11"/>
            <p:cNvSpPr txBox="1">
              <a:spLocks noChangeArrowheads="1"/>
            </p:cNvSpPr>
            <p:nvPr/>
          </p:nvSpPr>
          <p:spPr bwMode="auto">
            <a:xfrm>
              <a:off x="3016" y="3657"/>
              <a:ext cx="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   w</a:t>
              </a:r>
            </a:p>
          </p:txBody>
        </p:sp>
        <p:sp>
          <p:nvSpPr>
            <p:cNvPr id="47121" name="Text Box 12"/>
            <p:cNvSpPr txBox="1">
              <a:spLocks noChangeArrowheads="1"/>
            </p:cNvSpPr>
            <p:nvPr/>
          </p:nvSpPr>
          <p:spPr bwMode="auto">
            <a:xfrm>
              <a:off x="249" y="3929"/>
              <a:ext cx="42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= ein prosodischer Fuß           = ein prosodischer Fuß</a:t>
              </a:r>
            </a:p>
          </p:txBody>
        </p:sp>
      </p:grpSp>
      <p:sp>
        <p:nvSpPr>
          <p:cNvPr id="47110" name="Text Box 13"/>
          <p:cNvSpPr txBox="1">
            <a:spLocks noChangeArrowheads="1"/>
          </p:cNvSpPr>
          <p:nvPr/>
        </p:nvSpPr>
        <p:spPr bwMode="auto">
          <a:xfrm>
            <a:off x="381000" y="23622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Wahrgenommen als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66800" y="0"/>
            <a:ext cx="7620000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latin typeface="Calibri" pitchFamily="-100" charset="0"/>
                <a:ea typeface="Arial" pitchFamily="-100" charset="0"/>
                <a:cs typeface="Arial" pitchFamily="-100" charset="0"/>
                <a:sym typeface="Arial" pitchFamily="-100" charset="0"/>
              </a:rPr>
              <a:t>6. Wahrnehmung von Rhythmus in Erwachsenen: Grenzen</a:t>
            </a:r>
          </a:p>
        </p:txBody>
      </p:sp>
      <p:sp>
        <p:nvSpPr>
          <p:cNvPr id="47112" name="TextBox 14"/>
          <p:cNvSpPr txBox="1">
            <a:spLocks noChangeArrowheads="1"/>
          </p:cNvSpPr>
          <p:nvPr/>
        </p:nvSpPr>
        <p:spPr bwMode="auto">
          <a:xfrm>
            <a:off x="228600" y="6172200"/>
            <a:ext cx="868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 Mehler, Dommergues, Frauenfelder, Segui (1981)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J. Verbal Learning and Verbal Behavior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20, 298-305. 2. Cutler, Mehler, Norris &amp; Segui (1986).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 Memory and Language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25, 385-400.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0" y="7620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057400" y="457200"/>
            <a:ext cx="541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10. Fokus, Akzentuierung, Intonation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Breiter und enger Fokus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85800" y="2438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2. Breiter Fokus und die Beziehung zur Akzentuierung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685800" y="3048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3. Verschiedene Bedeutungen von engem Fokus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685800" y="35814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4. Deakzentuierung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685800" y="41148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5. Die phonetische Differenzierung zwischen engem und breitem Fokus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90800" y="0"/>
            <a:ext cx="3200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Enger und breiter Fokus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Fokus kann mehrere Wörter oder sogar die gesamte Äußerung einschließen. In diesem Fall ist der Fokus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und die passenden Fragen dazu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sehr allgemein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 Je weniger Material im Fokus, umso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enger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der Fokus, und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umso spezifischer die Fragen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, z.B.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0" y="2209800"/>
            <a:ext cx="5486400" cy="919163"/>
            <a:chOff x="1524000" y="2209800"/>
            <a:chExt cx="5486400" cy="919163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2209800"/>
              <a:ext cx="32766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gibt's heute neues?</a:t>
              </a:r>
            </a:p>
          </p:txBody>
        </p:sp>
        <p:sp>
          <p:nvSpPr>
            <p:cNvPr id="49174" name="TextBox 5"/>
            <p:cNvSpPr txBox="1">
              <a:spLocks noChangeArrowheads="1"/>
            </p:cNvSpPr>
            <p:nvPr/>
          </p:nvSpPr>
          <p:spPr bwMode="auto">
            <a:xfrm>
              <a:off x="1524000" y="2667000"/>
              <a:ext cx="5486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[Maria 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3810000"/>
            <a:ext cx="6019800" cy="919163"/>
            <a:chOff x="1524000" y="3810000"/>
            <a:chExt cx="6019800" cy="919163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8100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Welche Fahrt macht heute Maria?</a:t>
              </a:r>
            </a:p>
          </p:txBody>
        </p:sp>
        <p:sp>
          <p:nvSpPr>
            <p:cNvPr id="49172" name="TextBox 7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6019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524000" y="3048000"/>
            <a:ext cx="5638800" cy="842963"/>
            <a:chOff x="1524000" y="3048000"/>
            <a:chExt cx="5638800" cy="842963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048000"/>
              <a:ext cx="533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macht heute Maria?</a:t>
              </a:r>
            </a:p>
          </p:txBody>
        </p:sp>
        <p:sp>
          <p:nvSpPr>
            <p:cNvPr id="49170" name="TextBox 9"/>
            <p:cNvSpPr txBox="1">
              <a:spLocks noChangeArrowheads="1"/>
            </p:cNvSpPr>
            <p:nvPr/>
          </p:nvSpPr>
          <p:spPr bwMode="auto">
            <a:xfrm>
              <a:off x="1524000" y="3429000"/>
              <a:ext cx="563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[fährt mit dem ICE nach 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24000" y="4648200"/>
            <a:ext cx="5638800" cy="919163"/>
            <a:chOff x="1524000" y="4648200"/>
            <a:chExt cx="5638800" cy="919163"/>
          </a:xfrm>
        </p:grpSpPr>
        <p:sp>
          <p:nvSpPr>
            <p:cNvPr id="49167" name="TextBox 10"/>
            <p:cNvSpPr txBox="1">
              <a:spLocks noChangeArrowheads="1"/>
            </p:cNvSpPr>
            <p:nvPr/>
          </p:nvSpPr>
          <p:spPr bwMode="auto">
            <a:xfrm>
              <a:off x="1524000" y="5105400"/>
              <a:ext cx="5410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Maria fährt mit dem ICE nach 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[Leipzig]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4648200"/>
              <a:ext cx="5638800" cy="457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Wohin fährt Maria heute mit dem ICE?</a:t>
              </a:r>
            </a:p>
          </p:txBody>
        </p:sp>
      </p:grpSp>
      <p:sp>
        <p:nvSpPr>
          <p:cNvPr id="49160" name="TextBox 12"/>
          <p:cNvSpPr txBox="1">
            <a:spLocks noChangeArrowheads="1"/>
          </p:cNvSpPr>
          <p:nvPr/>
        </p:nvSpPr>
        <p:spPr bwMode="auto">
          <a:xfrm>
            <a:off x="7239000" y="22098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</a:t>
            </a:r>
          </a:p>
        </p:txBody>
      </p:sp>
      <p:sp>
        <p:nvSpPr>
          <p:cNvPr id="49161" name="TextBox 13"/>
          <p:cNvSpPr txBox="1">
            <a:spLocks noChangeArrowheads="1"/>
          </p:cNvSpPr>
          <p:nvPr/>
        </p:nvSpPr>
        <p:spPr bwMode="auto">
          <a:xfrm>
            <a:off x="7391400" y="51054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475413" y="3962400"/>
            <a:ext cx="2439988" cy="15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3" name="TextBox 22"/>
          <p:cNvSpPr txBox="1">
            <a:spLocks noChangeArrowheads="1"/>
          </p:cNvSpPr>
          <p:nvPr/>
        </p:nvSpPr>
        <p:spPr bwMode="auto">
          <a:xfrm>
            <a:off x="1676400" y="6172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alte Information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64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  <a:sym typeface="Arial" pitchFamily="8" charset="0"/>
              </a:rPr>
              <a:t>Breiter Fokus und (Nuklear)-Akzentuierung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76200" y="457200"/>
            <a:ext cx="906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Um breiten Fokus zu vermitteln, wird (mit vielen Ausnahmen!) oft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das letzte Inhaltswort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nuklear-akzentuiert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95400" y="1295400"/>
            <a:ext cx="6553200" cy="2671763"/>
            <a:chOff x="1295400" y="1295400"/>
            <a:chExt cx="6553200" cy="2671763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295400"/>
              <a:ext cx="41148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ヒラギノ角ゴ ProN W3" pitchFamily="8" charset="-128"/>
                  <a:cs typeface="Calibri"/>
                  <a:sym typeface="Arial" pitchFamily="8" charset="0"/>
                </a:rPr>
                <a:t>Was passierte dann?</a:t>
              </a:r>
            </a:p>
          </p:txBody>
        </p:sp>
        <p:sp>
          <p:nvSpPr>
            <p:cNvPr id="50191" name="TextBox 4"/>
            <p:cNvSpPr txBox="1">
              <a:spLocks noChangeArrowheads="1"/>
            </p:cNvSpPr>
            <p:nvPr/>
          </p:nvSpPr>
          <p:spPr bwMode="auto">
            <a:xfrm>
              <a:off x="1447800" y="1676400"/>
              <a:ext cx="3657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Tee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2" name="TextBox 5"/>
            <p:cNvSpPr txBox="1">
              <a:spLocks noChangeArrowheads="1"/>
            </p:cNvSpPr>
            <p:nvPr/>
          </p:nvSpPr>
          <p:spPr bwMode="auto">
            <a:xfrm>
              <a:off x="1295400" y="3200400"/>
              <a:ext cx="6553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Milch und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Zucker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  <p:sp>
          <p:nvSpPr>
            <p:cNvPr id="50193" name="TextBox 6"/>
            <p:cNvSpPr txBox="1">
              <a:spLocks noChangeArrowheads="1"/>
            </p:cNvSpPr>
            <p:nvPr/>
          </p:nvSpPr>
          <p:spPr bwMode="auto">
            <a:xfrm>
              <a:off x="4191000" y="1981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4" name="TextBox 7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5" name="TextBox 8"/>
            <p:cNvSpPr txBox="1">
              <a:spLocks noChangeArrowheads="1"/>
            </p:cNvSpPr>
            <p:nvPr/>
          </p:nvSpPr>
          <p:spPr bwMode="auto">
            <a:xfrm>
              <a:off x="6324600" y="35052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  <p:sp>
          <p:nvSpPr>
            <p:cNvPr id="50196" name="TextBox 9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487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[Ich trank eine Tasse Tee mit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</a:p>
          </p:txBody>
        </p:sp>
      </p:grp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762000" y="46482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7F7F7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Du hattest eine Tasse Tee mit Zitrone und Zucker?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114800"/>
            <a:ext cx="8763000" cy="1833563"/>
            <a:chOff x="152400" y="4114800"/>
            <a:chExt cx="8763000" cy="1833563"/>
          </a:xfrm>
        </p:grpSpPr>
        <p:sp>
          <p:nvSpPr>
            <p:cNvPr id="50187" name="TextBox 11"/>
            <p:cNvSpPr txBox="1">
              <a:spLocks noChangeArrowheads="1"/>
            </p:cNvSpPr>
            <p:nvPr/>
          </p:nvSpPr>
          <p:spPr bwMode="auto">
            <a:xfrm>
              <a:off x="152400" y="4114800"/>
              <a:ext cx="8763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Andere Möglichkeiten vermitteln dagegen eine engere Fokussierung:</a:t>
              </a:r>
            </a:p>
          </p:txBody>
        </p:sp>
        <p:sp>
          <p:nvSpPr>
            <p:cNvPr id="50188" name="TextBox 14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670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Ich trank eine Tasse Tee mit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Milch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und Zucker</a:t>
              </a:r>
            </a:p>
          </p:txBody>
        </p:sp>
        <p:sp>
          <p:nvSpPr>
            <p:cNvPr id="50189" name="TextBox 15"/>
            <p:cNvSpPr txBox="1">
              <a:spLocks noChangeArrowheads="1"/>
            </p:cNvSpPr>
            <p:nvPr/>
          </p:nvSpPr>
          <p:spPr bwMode="auto">
            <a:xfrm>
              <a:off x="4800600" y="5486400"/>
              <a:ext cx="685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H*</a:t>
              </a:r>
            </a:p>
          </p:txBody>
        </p:sp>
      </p:grpSp>
      <p:sp>
        <p:nvSpPr>
          <p:cNvPr id="50183" name="TextBox 16"/>
          <p:cNvSpPr txBox="1">
            <a:spLocks noChangeArrowheads="1"/>
          </p:cNvSpPr>
          <p:nvPr/>
        </p:nvSpPr>
        <p:spPr bwMode="auto">
          <a:xfrm>
            <a:off x="685800" y="6248400"/>
            <a:ext cx="830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Siehe Ladd (2008, S. 259),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Intonational Phonology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. Bib.Lad3.2a</a:t>
            </a:r>
            <a:endParaRPr lang="de-DE" sz="1600" i="1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'Counter presuppositional focus'</a:t>
            </a:r>
          </a:p>
        </p:txBody>
      </p:sp>
      <p:sp>
        <p:nvSpPr>
          <p:cNvPr id="51203" name="TextBox 18"/>
          <p:cNvSpPr txBox="1">
            <a:spLocks noChangeArrowheads="1"/>
          </p:cNvSpPr>
          <p:nvPr/>
        </p:nvSpPr>
        <p:spPr bwMode="auto">
          <a:xfrm>
            <a:off x="457200" y="39624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Korrektur liegt in dem </a:t>
            </a:r>
            <a:r>
              <a:rPr lang="de-DE" b="1">
                <a:latin typeface="Calibri" pitchFamily="4" charset="0"/>
                <a:ea typeface="Calibri" pitchFamily="4" charset="0"/>
                <a:cs typeface="Calibri" pitchFamily="4" charset="0"/>
              </a:rPr>
              <a:t>angenommenen Hintergrund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4495800"/>
            <a:ext cx="8686800" cy="2278063"/>
            <a:chOff x="304800" y="3962401"/>
            <a:chExt cx="8686800" cy="2278062"/>
          </a:xfrm>
        </p:grpSpPr>
        <p:sp>
          <p:nvSpPr>
            <p:cNvPr id="51215" name="TextBox 19"/>
            <p:cNvSpPr txBox="1">
              <a:spLocks noChangeArrowheads="1"/>
            </p:cNvSpPr>
            <p:nvPr/>
          </p:nvSpPr>
          <p:spPr bwMode="auto">
            <a:xfrm>
              <a:off x="1371600" y="4572001"/>
              <a:ext cx="5257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A. Hat Hans schon </a:t>
              </a:r>
              <a:r>
                <a:rPr lang="de-DE" i="1"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1216" name="TextBox 20"/>
            <p:cNvSpPr txBox="1">
              <a:spLocks noChangeArrowheads="1"/>
            </p:cNvSpPr>
            <p:nvPr/>
          </p:nvSpPr>
          <p:spPr bwMode="auto">
            <a:xfrm>
              <a:off x="1371600" y="4953001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B. Hans [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kein]</a:t>
              </a:r>
              <a:r>
                <a:rPr lang="de-DE" baseline="-25000">
                  <a:latin typeface="Calibri" pitchFamily="4" charset="0"/>
                  <a:ea typeface="Calibri" pitchFamily="4" charset="0"/>
                  <a:cs typeface="Calibri" pitchFamily="4" charset="0"/>
                </a:rPr>
                <a:t>F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Goethe</a:t>
              </a:r>
            </a:p>
          </p:txBody>
        </p:sp>
        <p:sp>
          <p:nvSpPr>
            <p:cNvPr id="51217" name="TextBox 22"/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8305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Hintergrund-Annahme von A, die durch Bs Antwort korrigiert wird: 'Hans ist bereit Goethe zu lesen'</a:t>
              </a:r>
            </a:p>
          </p:txBody>
        </p:sp>
        <p:sp>
          <p:nvSpPr>
            <p:cNvPr id="51218" name="TextBox 24"/>
            <p:cNvSpPr txBox="1">
              <a:spLocks noChangeArrowheads="1"/>
            </p:cNvSpPr>
            <p:nvPr/>
          </p:nvSpPr>
          <p:spPr bwMode="auto">
            <a:xfrm>
              <a:off x="381000" y="3962401"/>
              <a:ext cx="861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In diesem Fall ist der Fokus (neue Information) das Verb + Negativ</a:t>
              </a:r>
            </a:p>
          </p:txBody>
        </p:sp>
      </p:grpSp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228600" y="7620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'Presentational (informational) focus'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685800" y="1981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'Corrective (contrastive) focus'</a:t>
            </a:r>
          </a:p>
        </p:txBody>
      </p:sp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381000" y="11430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Was ist die Hauptstadt von Norwegen?</a:t>
            </a:r>
          </a:p>
        </p:txBody>
      </p:sp>
      <p:sp>
        <p:nvSpPr>
          <p:cNvPr id="51208" name="TextBox 12"/>
          <p:cNvSpPr txBox="1">
            <a:spLocks noChangeArrowheads="1"/>
          </p:cNvSpPr>
          <p:nvPr/>
        </p:nvSpPr>
        <p:spPr bwMode="auto">
          <a:xfrm>
            <a:off x="381000" y="1600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51209" name="TextBox 13"/>
          <p:cNvSpPr txBox="1">
            <a:spLocks noChangeArrowheads="1"/>
          </p:cNvSpPr>
          <p:nvPr/>
        </p:nvSpPr>
        <p:spPr bwMode="auto">
          <a:xfrm>
            <a:off x="762000" y="2514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A. Die Hauptstadt von Norwegen ist Stockholm.</a:t>
            </a:r>
          </a:p>
        </p:txBody>
      </p:sp>
      <p:sp>
        <p:nvSpPr>
          <p:cNvPr id="51210" name="TextBox 12"/>
          <p:cNvSpPr txBox="1">
            <a:spLocks noChangeArrowheads="1"/>
          </p:cNvSpPr>
          <p:nvPr/>
        </p:nvSpPr>
        <p:spPr bwMode="auto">
          <a:xfrm>
            <a:off x="762000" y="29718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B. Nein, die Hauptstadt von Norwegen ist [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Os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lo]</a:t>
            </a:r>
            <a:r>
              <a:rPr lang="de-DE" baseline="-25000">
                <a:latin typeface="Calibri" pitchFamily="4" charset="0"/>
                <a:ea typeface="Calibri" pitchFamily="4" charset="0"/>
                <a:cs typeface="Calibri" pitchFamily="4" charset="0"/>
              </a:rPr>
              <a:t>F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3048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Enger Fokus und die Bedeutung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0"/>
            <a:ext cx="3352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4. </a:t>
            </a:r>
            <a:r>
              <a:rPr lang="de-DE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 pitchFamily="-100" charset="0"/>
              </a:rPr>
              <a:t>Deakzentuierung</a:t>
            </a:r>
            <a:endParaRPr lang="de-DE" baseline="30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Arial" pitchFamily="-100" charset="0"/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04800" y="4572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Deakzentuierung: ein Wort ist deakzentuiert wenn im Vergleich zum entsprechenden breit-fokussierten Kontext, es ohne Akzent produziert wird.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609600" y="19050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Breiter Fokus- Kontext</a:t>
            </a: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5334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Was hast Du gesagt? </a:t>
            </a: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609600" y="27432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1. Hans mag kein </a:t>
            </a:r>
            <a:r>
              <a:rPr lang="de-DE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Goethe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3352800"/>
            <a:ext cx="8001000" cy="2800350"/>
            <a:chOff x="381000" y="3352800"/>
            <a:chExt cx="8001000" cy="2800528"/>
          </a:xfrm>
        </p:grpSpPr>
        <p:sp>
          <p:nvSpPr>
            <p:cNvPr id="52235" name="TextBox 6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Hat Hans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Faust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gelesen?</a:t>
              </a:r>
            </a:p>
          </p:txBody>
        </p:sp>
        <p:sp>
          <p:nvSpPr>
            <p:cNvPr id="52236" name="TextBox 7"/>
            <p:cNvSpPr txBox="1">
              <a:spLocks noChangeArrowheads="1"/>
            </p:cNvSpPr>
            <p:nvPr/>
          </p:nvSpPr>
          <p:spPr bwMode="auto">
            <a:xfrm>
              <a:off x="533400" y="4267200"/>
              <a:ext cx="3276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2. Hans </a:t>
              </a:r>
              <a:r>
                <a:rPr lang="de-DE">
                  <a:solidFill>
                    <a:srgbClr val="FF0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mag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kein </a:t>
              </a:r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</a:p>
          </p:txBody>
        </p:sp>
        <p:sp>
          <p:nvSpPr>
            <p:cNvPr id="52237" name="TextBox 8"/>
            <p:cNvSpPr txBox="1">
              <a:spLocks noChangeArrowheads="1"/>
            </p:cNvSpPr>
            <p:nvPr/>
          </p:nvSpPr>
          <p:spPr bwMode="auto">
            <a:xfrm>
              <a:off x="533400" y="4953000"/>
              <a:ext cx="7848600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Goethe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ist in 2 deakzentuiert und ein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Anapher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oder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 in einer anaphorischen Beziehung</a:t>
              </a:r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 zu einem 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davor kommenden Wort/Phrase (</a:t>
              </a:r>
              <a:r>
                <a:rPr lang="de-DE" i="1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Faus</a:t>
              </a:r>
              <a:r>
                <a:rPr lang="de-DE">
                  <a:solidFill>
                    <a:srgbClr val="808080"/>
                  </a:solidFill>
                  <a:latin typeface="Calibri" pitchFamily="4" charset="0"/>
                  <a:ea typeface="Calibri" pitchFamily="4" charset="0"/>
                  <a:cs typeface="Calibri" pitchFamily="4" charset="0"/>
                </a:rPr>
                <a:t>t)</a:t>
              </a:r>
            </a:p>
          </p:txBody>
        </p:sp>
        <p:sp>
          <p:nvSpPr>
            <p:cNvPr id="52238" name="TextBox 10"/>
            <p:cNvSpPr txBox="1">
              <a:spLocks noChangeArrowheads="1"/>
            </p:cNvSpPr>
            <p:nvPr/>
          </p:nvSpPr>
          <p:spPr bwMode="auto">
            <a:xfrm>
              <a:off x="381000" y="3352800"/>
              <a:ext cx="6172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Enger Fokus-Kontext (counter-presuppositional)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7200" y="76201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8E4DC-A3E4-FF4C-92C2-B90273E3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88640"/>
            <a:ext cx="640303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12. Lexikalische Töne in fränkischen Sprachen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768DF76-3424-2743-B247-C4C43721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LMUCompatilFact" charset="0"/>
              </a:rPr>
              <a:t>Vorlesung</a:t>
            </a:r>
            <a:r>
              <a:rPr lang="en-US" b="1" dirty="0">
                <a:latin typeface="LMUCompatilFact" charset="0"/>
              </a:rPr>
              <a:t> 12 </a:t>
            </a:r>
            <a:endParaRPr lang="en-US" dirty="0"/>
          </a:p>
          <a:p>
            <a:endParaRPr lang="de-DE" dirty="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BD529-F5CA-034D-801F-B78FB5A3E7BF}"/>
              </a:ext>
            </a:extLst>
          </p:cNvPr>
          <p:cNvSpPr txBox="1"/>
          <p:nvPr/>
        </p:nvSpPr>
        <p:spPr>
          <a:xfrm>
            <a:off x="827584" y="2812197"/>
            <a:ext cx="623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Akzent 1 (tonlos), Akzent 2 mit lexikalischem 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FEE03-A1C3-0440-BD18-C3DBF69879EE}"/>
              </a:ext>
            </a:extLst>
          </p:cNvPr>
          <p:cNvSpPr txBox="1"/>
          <p:nvPr/>
        </p:nvSpPr>
        <p:spPr>
          <a:xfrm>
            <a:off x="826164" y="3584139"/>
            <a:ext cx="806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Der lexikalische Ton wird stark von der Satzprosodie beeinflusst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3DDDB-081B-6648-93D4-B812F5507709}"/>
              </a:ext>
            </a:extLst>
          </p:cNvPr>
          <p:cNvSpPr txBox="1"/>
          <p:nvPr/>
        </p:nvSpPr>
        <p:spPr>
          <a:xfrm>
            <a:off x="826164" y="429309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Phonologie des lexikalischen Tones variiert zwischen fränkischen Dialekten</a:t>
            </a:r>
          </a:p>
        </p:txBody>
      </p:sp>
    </p:spTree>
    <p:extLst>
      <p:ext uri="{BB962C8B-B14F-4D97-AF65-F5344CB8AC3E}">
        <p14:creationId xmlns:p14="http://schemas.microsoft.com/office/powerpoint/2010/main" val="393869412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23DD6-7CFE-9D4C-936E-20089AB1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7475"/>
            <a:ext cx="5316537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Akzent 1 und Akzent 2 in Fränkisch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751260F-FD58-2D4D-B856-FB657169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3935413"/>
            <a:ext cx="892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Venlo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E0636EA-0CC3-B443-9007-045D9F673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3810000"/>
            <a:ext cx="3538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/b </a:t>
            </a:r>
            <a:r>
              <a:rPr lang="de-DE" alt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altLang="de-DE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Bär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    /b </a:t>
            </a:r>
            <a:r>
              <a:rPr lang="de-DE" alt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altLang="de-DE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Bier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/b</a:t>
            </a:r>
            <a:r>
              <a:rPr lang="de-DE" altLang="de-D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Beine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	/b</a:t>
            </a:r>
            <a:r>
              <a:rPr lang="de-DE" altLang="de-D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Bein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6D4B8CC3-C361-F346-B3DF-81B07AD86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01332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Köln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3DBF192-C015-5C44-A143-F85A0937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992688"/>
            <a:ext cx="381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/k</a:t>
            </a:r>
            <a:r>
              <a:rPr lang="de-DE" altLang="de-DE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de-DE" altLang="de-DE" sz="2400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Krug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	/k</a:t>
            </a:r>
            <a:r>
              <a:rPr lang="de-DE" altLang="de-DE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de-DE" altLang="de-DE" sz="2400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er kann</a:t>
            </a: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B39F0B8D-CBD3-694C-B857-8364FDA9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30988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Akzent 1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68A4A557-2F72-CE4B-A41A-1F42547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071813"/>
            <a:ext cx="125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Akzent 2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624E001-8B3A-0242-9A65-CB8F5F2D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579438"/>
            <a:ext cx="6249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Akzent 1 auch Stoßton 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sind tonlos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Akzent 2 auch Schleifton  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mit lexikalischem Ton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E25CC509-F4ED-4145-BD4B-EBFD2A9D0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452813"/>
            <a:ext cx="96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tonlos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CFC19AEA-39EB-FA46-A3F5-5A77394C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335088"/>
            <a:ext cx="88931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In den meisten fränkischen Varietäten erscheint der lexikalische Ton Akzent 2 nur in Reimen </a:t>
            </a:r>
            <a:r>
              <a:rPr lang="de-DE" altLang="de-D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langem Vokal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Diphthong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 kurzem Vokal gefolgt von einem </a:t>
            </a:r>
            <a:r>
              <a:rPr lang="de-DE" altLang="de-D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Sonoranten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. Nicht in Wörtern </a:t>
            </a:r>
            <a:r>
              <a:rPr lang="de-DE" altLang="de-D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kurzem Vokal + </a:t>
            </a:r>
            <a:r>
              <a:rPr lang="de-DE" alt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Obstruent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 wie /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/ NL: </a:t>
            </a:r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</a:rPr>
              <a:t>Katze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– Ausnahme: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Hasselt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BAFEF46-984E-D64A-90BF-D3B87AA3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6008688"/>
            <a:ext cx="109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Hasselt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302E87F-5BA2-ED4D-8E29-C6863D89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5816600"/>
            <a:ext cx="343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Essig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     /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e: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Eiche</a:t>
            </a: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9D4F8CB-9AA8-1A4E-81A3-03D63D95A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345281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+Ton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C9850C1-382A-FC46-AFEE-AB34F1F82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618648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/b</a:t>
            </a:r>
            <a:r>
              <a:rPr lang="de-DE" altLang="de-DE" sz="24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ɔs</a:t>
            </a:r>
            <a:r>
              <a:rPr lang="de-DE" altLang="de-DE" sz="2400" baseline="300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Wald</a:t>
            </a: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A586229-07A2-A247-A98A-61B13FBB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6207125"/>
            <a:ext cx="2360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/b</a:t>
            </a:r>
            <a:r>
              <a:rPr lang="de-DE" altLang="de-DE" sz="24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ɔs</a:t>
            </a:r>
            <a:r>
              <a:rPr lang="de-DE" altLang="de-DE" sz="2400" baseline="3000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Geldbeutel</a:t>
            </a: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345EA01-8445-C44A-BA62-98FE7551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3084513"/>
            <a:ext cx="33909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In mehrsilbigen  Wörtern kommt Akzent 2 meistens nur in Silben mit 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primärer lexikalischen Betonung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vor z.B. Venlo: /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ɛ:r</a:t>
            </a:r>
            <a:r>
              <a:rPr lang="de-DE" altLang="de-DE" sz="2400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ɣəRə/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verärgern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. Ausnahme ist Hasselt z.B. /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de-DE" altLang="de-DE" sz="2400" b="1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u="sng">
                <a:latin typeface="Calibri" panose="020F0502020204030204" pitchFamily="34" charset="0"/>
                <a:cs typeface="Calibri" panose="020F0502020204030204" pitchFamily="34" charset="0"/>
              </a:rPr>
              <a:t>te:t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immer</a:t>
            </a: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2FEA3-ABA5-AC47-8628-133489E6BDD0}"/>
              </a:ext>
            </a:extLst>
          </p:cNvPr>
          <p:cNvSpPr txBox="1"/>
          <p:nvPr/>
        </p:nvSpPr>
        <p:spPr>
          <a:xfrm>
            <a:off x="8077200" y="457200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4</a:t>
            </a:r>
          </a:p>
        </p:txBody>
      </p:sp>
    </p:spTree>
    <p:extLst>
      <p:ext uri="{BB962C8B-B14F-4D97-AF65-F5344CB8AC3E}">
        <p14:creationId xmlns:p14="http://schemas.microsoft.com/office/powerpoint/2010/main" val="400594518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D32E49-DD1A-3F45-922B-4638757F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175"/>
            <a:ext cx="8531225" cy="460375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Der lexikalische Ton wird eindeutig durch die Intonation festgelegt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5CF8DA59-968A-0A4B-9DD5-791AD03F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18198" r="43347" b="53677"/>
          <a:stretch>
            <a:fillRect/>
          </a:stretch>
        </p:blipFill>
        <p:spPr bwMode="auto">
          <a:xfrm>
            <a:off x="95250" y="4246563"/>
            <a:ext cx="388937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F648E3D7-9651-1745-82D3-1500E10A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54785" r="44145" b="17325"/>
          <a:stretch>
            <a:fillRect/>
          </a:stretch>
        </p:blipFill>
        <p:spPr bwMode="auto">
          <a:xfrm>
            <a:off x="5116513" y="4143375"/>
            <a:ext cx="38163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hlinkClick r:id="" action="ppaction://media"/>
            <a:extLst>
              <a:ext uri="{FF2B5EF4-FFF2-40B4-BE49-F238E27FC236}">
                <a16:creationId xmlns:a16="http://schemas.microsoft.com/office/drawing/2014/main" id="{035BFBFF-ED7F-2A48-920F-A67B1E501E90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3148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hlinkClick r:id="" action="ppaction://media"/>
            <a:extLst>
              <a:ext uri="{FF2B5EF4-FFF2-40B4-BE49-F238E27FC236}">
                <a16:creationId xmlns:a16="http://schemas.microsoft.com/office/drawing/2014/main" id="{BEB50521-B060-5A48-8CDA-8D3FFF921F7B}"/>
              </a:ext>
            </a:extLst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443706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1EA38F69-2B51-554F-85B5-03AD37C8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965700"/>
            <a:ext cx="1030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3E84FA1-8416-E749-BE55-129725DA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1" t="20357" r="44218" b="52592"/>
          <a:stretch>
            <a:fillRect/>
          </a:stretch>
        </p:blipFill>
        <p:spPr bwMode="auto">
          <a:xfrm>
            <a:off x="684213" y="1662113"/>
            <a:ext cx="30972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hlinkClick r:id="" action="ppaction://media"/>
            <a:extLst>
              <a:ext uri="{FF2B5EF4-FFF2-40B4-BE49-F238E27FC236}">
                <a16:creationId xmlns:a16="http://schemas.microsoft.com/office/drawing/2014/main" id="{2FC50316-BAE1-6E44-AD3D-8B41F43A4D40}"/>
              </a:ext>
            </a:extLst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0224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B6AB650-4169-7642-95EA-591C8BA0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51144" r="42578" b="21465"/>
          <a:stretch>
            <a:fillRect/>
          </a:stretch>
        </p:blipFill>
        <p:spPr bwMode="auto">
          <a:xfrm>
            <a:off x="5332413" y="1671638"/>
            <a:ext cx="36004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hlinkClick r:id="" action="ppaction://media"/>
            <a:extLst>
              <a:ext uri="{FF2B5EF4-FFF2-40B4-BE49-F238E27FC236}">
                <a16:creationId xmlns:a16="http://schemas.microsoft.com/office/drawing/2014/main" id="{8ECE3DCB-29D8-D540-98C8-04ECE7EB784B}"/>
              </a:ext>
            </a:extLst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19002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05493EA9-28C6-2B49-A6B0-D7ADA0C2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546100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Akzent 1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8E50CDCB-8162-734A-978C-BD6CAB0A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5683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Akzent 2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71E6303D-7502-DB4C-924A-70380E68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881063"/>
            <a:ext cx="4103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Länger, f0 fällt nicht so steil ab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66EC518-D72E-CF4C-A95C-429EFB12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262063"/>
            <a:ext cx="155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/lu:s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klug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54B87E49-B74C-5743-A8F5-906146AB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1293813"/>
            <a:ext cx="186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/lu:s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/ =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Laus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E36A204B-4A59-F24D-A404-C31D519F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113088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   Klein   es   lus 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1B760DFA-F34F-304E-8C5E-A810CB7D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067050"/>
            <a:ext cx="1958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wor en Luus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CA281699-0963-7546-A67F-A613C6F7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2136775"/>
            <a:ext cx="1370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Aussagen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7DAD746B-B6AC-6442-A891-46DADF33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5880100"/>
            <a:ext cx="2141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 dat Klein    lus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29C102A-9AB9-7B4A-A96F-F2103B413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2168525"/>
            <a:ext cx="37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A46FB8AF-A888-8049-9D7E-6D580BCA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5062538"/>
            <a:ext cx="31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684820DF-6113-A14A-8E4E-9D7C0DE3C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5880100"/>
            <a:ext cx="2452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do en  Luus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80C22F-7F1D-1046-9533-B3F324FB794D}"/>
              </a:ext>
            </a:extLst>
          </p:cNvPr>
          <p:cNvSpPr txBox="1"/>
          <p:nvPr/>
        </p:nvSpPr>
        <p:spPr>
          <a:xfrm>
            <a:off x="8077200" y="457200"/>
            <a:ext cx="1066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8</a:t>
            </a:r>
          </a:p>
        </p:txBody>
      </p:sp>
    </p:spTree>
    <p:extLst>
      <p:ext uri="{BB962C8B-B14F-4D97-AF65-F5344CB8AC3E}">
        <p14:creationId xmlns:p14="http://schemas.microsoft.com/office/powerpoint/2010/main" val="365912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25AC6-335C-B34F-8FC0-2A069EF5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5400"/>
            <a:ext cx="4956175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Akzent 2 Wörter: Köln, </a:t>
            </a:r>
            <a:r>
              <a:rPr lang="de-DE" kern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Hasselt</a:t>
            </a: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Venlo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574C81B-3BF9-DC45-844F-D687052B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444500"/>
            <a:ext cx="6935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Venlo (wie Köln) hat 2 Morae aber der lexikalische Ton ist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und mit dem 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zweiten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Mora in Venlo jedoch mit dem </a:t>
            </a:r>
            <a:r>
              <a:rPr lang="de-DE" altLang="de-DE" sz="2400" b="1">
                <a:latin typeface="Calibri" panose="020F0502020204030204" pitchFamily="34" charset="0"/>
                <a:cs typeface="Calibri" panose="020F0502020204030204" pitchFamily="34" charset="0"/>
              </a:rPr>
              <a:t>ersten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in Köln verbunden.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D9F9E94-DA50-5A45-8F58-0D12F695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1684338"/>
            <a:ext cx="6802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Hasselt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hat keine </a:t>
            </a:r>
            <a:r>
              <a:rPr lang="de-DE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Morae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 Der lexikalische Ton ist </a:t>
            </a:r>
            <a:r>
              <a:rPr lang="de-DE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und wird mit dem Reim (</a:t>
            </a:r>
            <a:r>
              <a:rPr lang="de-DE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 verbunden.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674B173-9168-7E47-8F34-9E471272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4470400"/>
            <a:ext cx="89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Venlo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0EA606-5C19-7C4C-95FF-9069854A7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451802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Köln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8E1F7CB-0251-4C4D-868A-9F56A542A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4484688"/>
            <a:ext cx="109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Hasselt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BF694B2-0ED4-0845-A638-698D2903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4030663"/>
            <a:ext cx="2217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Akzent 2 Wörter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0F3900C-1600-7F42-9848-195467CB9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40385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m m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A716A63-520D-7D45-8E15-55F4F022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736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m m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8D816DC-B923-AD45-873A-AB9FDD81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5327650"/>
            <a:ext cx="29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C9A1823-9019-B24A-8BBE-CCB5E317E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57546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1C7B66C-095F-E648-B20B-7034E67EB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5759450"/>
            <a:ext cx="334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3F588A11-728D-DF42-924A-4F9BAE56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57277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CD46288-AF98-7141-8ED7-CA6B434C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76825"/>
            <a:ext cx="87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09CA775-A46C-7A4F-8632-BD40109C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5072063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ADDA81D-0469-2249-A300-8D35A3170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4981575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6253E-4538-3B48-A30F-DC96FEC57E25}"/>
              </a:ext>
            </a:extLst>
          </p:cNvPr>
          <p:cNvCxnSpPr/>
          <p:nvPr/>
        </p:nvCxnSpPr>
        <p:spPr>
          <a:xfrm>
            <a:off x="906463" y="5435600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47D189-916C-6A48-8A20-34453459E5D3}"/>
              </a:ext>
            </a:extLst>
          </p:cNvPr>
          <p:cNvCxnSpPr/>
          <p:nvPr/>
        </p:nvCxnSpPr>
        <p:spPr>
          <a:xfrm>
            <a:off x="1214438" y="5768975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353896-1B9D-ED45-8495-C4BCE11ED351}"/>
              </a:ext>
            </a:extLst>
          </p:cNvPr>
          <p:cNvCxnSpPr>
            <a:cxnSpLocks/>
          </p:cNvCxnSpPr>
          <p:nvPr/>
        </p:nvCxnSpPr>
        <p:spPr>
          <a:xfrm>
            <a:off x="4054475" y="5413375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7DDBA5-4EEE-B84B-840D-45A1735F743C}"/>
              </a:ext>
            </a:extLst>
          </p:cNvPr>
          <p:cNvCxnSpPr>
            <a:cxnSpLocks/>
          </p:cNvCxnSpPr>
          <p:nvPr/>
        </p:nvCxnSpPr>
        <p:spPr>
          <a:xfrm>
            <a:off x="4186238" y="5413375"/>
            <a:ext cx="176212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7A41B7-CD35-384B-AEAF-8CFDF534B2D0}"/>
              </a:ext>
            </a:extLst>
          </p:cNvPr>
          <p:cNvCxnSpPr>
            <a:cxnSpLocks/>
          </p:cNvCxnSpPr>
          <p:nvPr/>
        </p:nvCxnSpPr>
        <p:spPr>
          <a:xfrm>
            <a:off x="4054475" y="5716588"/>
            <a:ext cx="0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8272C0-DC95-BC42-AE58-C5D6A17D5BFE}"/>
              </a:ext>
            </a:extLst>
          </p:cNvPr>
          <p:cNvCxnSpPr>
            <a:cxnSpLocks/>
          </p:cNvCxnSpPr>
          <p:nvPr/>
        </p:nvCxnSpPr>
        <p:spPr>
          <a:xfrm>
            <a:off x="1038225" y="5432425"/>
            <a:ext cx="176213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7C5850-1B66-F342-AA8F-C95390BB66BA}"/>
              </a:ext>
            </a:extLst>
          </p:cNvPr>
          <p:cNvCxnSpPr>
            <a:cxnSpLocks/>
          </p:cNvCxnSpPr>
          <p:nvPr/>
        </p:nvCxnSpPr>
        <p:spPr>
          <a:xfrm>
            <a:off x="6777038" y="5708650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0D03F9-1B1C-7449-8BE9-C6757FD0E21B}"/>
              </a:ext>
            </a:extLst>
          </p:cNvPr>
          <p:cNvCxnSpPr/>
          <p:nvPr/>
        </p:nvCxnSpPr>
        <p:spPr>
          <a:xfrm>
            <a:off x="6738938" y="5327650"/>
            <a:ext cx="38100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07A54F-238C-EF4F-A9F1-752FD439EA1E}"/>
              </a:ext>
            </a:extLst>
          </p:cNvPr>
          <p:cNvCxnSpPr>
            <a:cxnSpLocks/>
          </p:cNvCxnSpPr>
          <p:nvPr/>
        </p:nvCxnSpPr>
        <p:spPr>
          <a:xfrm flipH="1">
            <a:off x="6777038" y="5327650"/>
            <a:ext cx="38100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4">
            <a:extLst>
              <a:ext uri="{FF2B5EF4-FFF2-40B4-BE49-F238E27FC236}">
                <a16:creationId xmlns:a16="http://schemas.microsoft.com/office/drawing/2014/main" id="{B29B0275-5936-5541-BD1A-421924FF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2646363"/>
            <a:ext cx="708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Reime mit kurzem Vokal + Obstruent können in Hasselt  Akzent 2 haben. Nicht jedoch in Köln &amp; Venlo – hier können nur Reime mit 2 Morae einen Akzent 2 haben.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2B3393EE-7C93-FF43-8516-4E4F4E8C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4951413"/>
            <a:ext cx="70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bɔs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4D20C2-E8A4-E546-86B3-AFE52EBCC859}"/>
              </a:ext>
            </a:extLst>
          </p:cNvPr>
          <p:cNvCxnSpPr>
            <a:cxnSpLocks/>
          </p:cNvCxnSpPr>
          <p:nvPr/>
        </p:nvCxnSpPr>
        <p:spPr>
          <a:xfrm>
            <a:off x="7885113" y="5343525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14">
            <a:extLst>
              <a:ext uri="{FF2B5EF4-FFF2-40B4-BE49-F238E27FC236}">
                <a16:creationId xmlns:a16="http://schemas.microsoft.com/office/drawing/2014/main" id="{E13E72B1-3E2D-5E4F-A00F-B1FE111A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5716588"/>
            <a:ext cx="31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AD772E-A8DA-9C4C-9B85-56CBCF7FFD9F}"/>
              </a:ext>
            </a:extLst>
          </p:cNvPr>
          <p:cNvCxnSpPr>
            <a:cxnSpLocks/>
          </p:cNvCxnSpPr>
          <p:nvPr/>
        </p:nvCxnSpPr>
        <p:spPr>
          <a:xfrm>
            <a:off x="7880350" y="5697538"/>
            <a:ext cx="0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11">
            <a:extLst>
              <a:ext uri="{FF2B5EF4-FFF2-40B4-BE49-F238E27FC236}">
                <a16:creationId xmlns:a16="http://schemas.microsoft.com/office/drawing/2014/main" id="{2CC05118-33EE-DE4B-A6C0-293ECC17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5314950"/>
            <a:ext cx="29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36893C0-8EE6-2B47-AE8D-0FFCE20F393B}"/>
              </a:ext>
            </a:extLst>
          </p:cNvPr>
          <p:cNvSpPr/>
          <p:nvPr/>
        </p:nvSpPr>
        <p:spPr>
          <a:xfrm>
            <a:off x="803275" y="533400"/>
            <a:ext cx="230188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95AA79-BB35-3B46-9425-37AD20C3F121}"/>
              </a:ext>
            </a:extLst>
          </p:cNvPr>
          <p:cNvSpPr/>
          <p:nvPr/>
        </p:nvSpPr>
        <p:spPr>
          <a:xfrm>
            <a:off x="842963" y="1773238"/>
            <a:ext cx="230187" cy="215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62EC9B-6C25-904E-B8FA-52614A00F5EA}"/>
              </a:ext>
            </a:extLst>
          </p:cNvPr>
          <p:cNvSpPr/>
          <p:nvPr/>
        </p:nvSpPr>
        <p:spPr>
          <a:xfrm>
            <a:off x="842963" y="2782888"/>
            <a:ext cx="230187" cy="2174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54BD20-E0B0-2347-8CEC-57CD9F1BE195}"/>
              </a:ext>
            </a:extLst>
          </p:cNvPr>
          <p:cNvSpPr txBox="1"/>
          <p:nvPr/>
        </p:nvSpPr>
        <p:spPr>
          <a:xfrm>
            <a:off x="8077200" y="457200"/>
            <a:ext cx="8509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  <p:extLst>
      <p:ext uri="{BB962C8B-B14F-4D97-AF65-F5344CB8AC3E}">
        <p14:creationId xmlns:p14="http://schemas.microsoft.com/office/powerpoint/2010/main" val="24458311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2. Einflüsse auf die Grundfrequenz (f0)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7239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LMUCompatilFact" charset="0"/>
              </a:rPr>
              <a:t>Seite 2, 24</a:t>
            </a:r>
            <a:br>
              <a:rPr lang="en-US">
                <a:latin typeface="LMUCompatilFact" charset="0"/>
              </a:rPr>
            </a:br>
            <a:r>
              <a:rPr lang="en-US">
                <a:latin typeface="LMUCompatilFact" charset="0"/>
              </a:rPr>
              <a:t>Sprecher: Anatomie, Dialekt, Emotionen</a:t>
            </a:r>
            <a:br>
              <a:rPr lang="en-US">
                <a:latin typeface="LMUCompatilFact" charset="0"/>
              </a:rPr>
            </a:br>
            <a:endParaRPr lang="en-US">
              <a:latin typeface="LMUCompatilFact" charset="0"/>
            </a:endParaRPr>
          </a:p>
          <a:p>
            <a:r>
              <a:rPr lang="en-US">
                <a:latin typeface="LMUCompatilFact" charset="0"/>
              </a:rPr>
              <a:t>Mikroprosodie: Einfluss von stimmlosen Segmenten auf f0; Trunkierung </a:t>
            </a:r>
            <a:endParaRPr lang="en-US"/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E1E006-0CFD-D94D-85B6-C8723C12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25400"/>
            <a:ext cx="8915400" cy="461963"/>
          </a:xfrm>
          <a:prstGeom prst="rect">
            <a:avLst/>
          </a:prstGeom>
          <a:gradFill rotWithShape="1">
            <a:gsLst>
              <a:gs pos="0">
                <a:srgbClr val="00FFFF">
                  <a:tint val="50000"/>
                  <a:satMod val="300000"/>
                </a:srgbClr>
              </a:gs>
              <a:gs pos="35000">
                <a:srgbClr val="00FFFF">
                  <a:tint val="37000"/>
                  <a:satMod val="300000"/>
                </a:srgbClr>
              </a:gs>
              <a:gs pos="100000">
                <a:srgbClr val="00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Akzent 2 Wörter: f0-Vorhersage für Köln, </a:t>
            </a:r>
            <a:r>
              <a:rPr lang="de-DE" kern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Hasselt</a:t>
            </a:r>
            <a:r>
              <a:rPr lang="de-DE" kern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Venlo in Aussagen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C7560-A37F-7A44-8546-48052C97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82600"/>
            <a:ext cx="892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Venlo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24526-0675-FA4C-A7F1-A852AD89D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487363"/>
            <a:ext cx="73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Köln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C877A-D2D4-384E-BCDA-F620FB7E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82600"/>
            <a:ext cx="1090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Hasselt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193B1-BE53-4240-AF35-21DAADD6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1989138"/>
            <a:ext cx="180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vor 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0D9A1BFD-1EC8-9242-BD27-D218F5687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989138"/>
            <a:ext cx="261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Regel: </a:t>
            </a: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vor </a:t>
            </a: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2A4A18DA-D0CC-854B-A83F-08D7BBA3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38496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m m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7CEC8D0-4215-1144-B7BE-7D16FE96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3794125"/>
            <a:ext cx="76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m m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D0BBFBE8-56CC-A249-BDE3-24E19E4D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775075"/>
            <a:ext cx="292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69190015-ED5A-FA4C-92C6-C76095839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200525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E4C675BB-1363-B44F-B183-D3DB82EB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8" y="4179888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4C21526E-0F8F-0D4E-986B-F3939647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4175125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L*   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705A221-259B-F343-919C-504C6523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522663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862631C8-7957-684A-BFC3-1BC4EA0D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492500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9769D05F-C304-7841-8773-1EAFD778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3427413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daax</a:t>
            </a:r>
            <a:r>
              <a:rPr lang="de-DE" altLang="de-DE" sz="2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384FB-ED93-524A-881E-E6A1E016FE9E}"/>
              </a:ext>
            </a:extLst>
          </p:cNvPr>
          <p:cNvCxnSpPr/>
          <p:nvPr/>
        </p:nvCxnSpPr>
        <p:spPr>
          <a:xfrm>
            <a:off x="841375" y="3881438"/>
            <a:ext cx="0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B6C3E5-8E81-DB4D-B872-55CD376507E1}"/>
              </a:ext>
            </a:extLst>
          </p:cNvPr>
          <p:cNvCxnSpPr/>
          <p:nvPr/>
        </p:nvCxnSpPr>
        <p:spPr>
          <a:xfrm>
            <a:off x="1149350" y="4214813"/>
            <a:ext cx="0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884685-17DF-5F46-AD07-A703A96F64BE}"/>
              </a:ext>
            </a:extLst>
          </p:cNvPr>
          <p:cNvCxnSpPr>
            <a:cxnSpLocks/>
          </p:cNvCxnSpPr>
          <p:nvPr/>
        </p:nvCxnSpPr>
        <p:spPr>
          <a:xfrm>
            <a:off x="4125913" y="3835400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CEEDF3-4728-0345-8241-BD6582C7D6C8}"/>
              </a:ext>
            </a:extLst>
          </p:cNvPr>
          <p:cNvCxnSpPr>
            <a:cxnSpLocks/>
          </p:cNvCxnSpPr>
          <p:nvPr/>
        </p:nvCxnSpPr>
        <p:spPr>
          <a:xfrm>
            <a:off x="4257675" y="3835400"/>
            <a:ext cx="176213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7EB2DA-4840-A842-B9C9-8E43C2BEB3E9}"/>
              </a:ext>
            </a:extLst>
          </p:cNvPr>
          <p:cNvCxnSpPr>
            <a:cxnSpLocks/>
          </p:cNvCxnSpPr>
          <p:nvPr/>
        </p:nvCxnSpPr>
        <p:spPr>
          <a:xfrm>
            <a:off x="4125913" y="4137025"/>
            <a:ext cx="0" cy="119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550C2B-1E6F-EC48-AE36-456E68589A56}"/>
              </a:ext>
            </a:extLst>
          </p:cNvPr>
          <p:cNvCxnSpPr>
            <a:cxnSpLocks/>
          </p:cNvCxnSpPr>
          <p:nvPr/>
        </p:nvCxnSpPr>
        <p:spPr>
          <a:xfrm>
            <a:off x="974725" y="3878263"/>
            <a:ext cx="174625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98430C-14FD-A24F-ADD2-DBF66334DA60}"/>
              </a:ext>
            </a:extLst>
          </p:cNvPr>
          <p:cNvCxnSpPr>
            <a:cxnSpLocks/>
          </p:cNvCxnSpPr>
          <p:nvPr/>
        </p:nvCxnSpPr>
        <p:spPr>
          <a:xfrm>
            <a:off x="7042150" y="4154488"/>
            <a:ext cx="0" cy="1190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A2572D-01C3-5F48-A0AB-E830F0A12DA4}"/>
              </a:ext>
            </a:extLst>
          </p:cNvPr>
          <p:cNvCxnSpPr/>
          <p:nvPr/>
        </p:nvCxnSpPr>
        <p:spPr>
          <a:xfrm>
            <a:off x="7004050" y="3775075"/>
            <a:ext cx="381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E6E735-D8FB-534A-A613-2A6975003DDA}"/>
              </a:ext>
            </a:extLst>
          </p:cNvPr>
          <p:cNvCxnSpPr>
            <a:cxnSpLocks/>
          </p:cNvCxnSpPr>
          <p:nvPr/>
        </p:nvCxnSpPr>
        <p:spPr>
          <a:xfrm flipH="1">
            <a:off x="7042150" y="3775075"/>
            <a:ext cx="381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38">
            <a:extLst>
              <a:ext uri="{FF2B5EF4-FFF2-40B4-BE49-F238E27FC236}">
                <a16:creationId xmlns:a16="http://schemas.microsoft.com/office/drawing/2014/main" id="{91024469-88EA-B240-A9B9-0323F2639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1960563"/>
            <a:ext cx="27908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L*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wenn das Wort akzentuiert ist (und 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wird zu 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TextBox 39">
            <a:extLst>
              <a:ext uri="{FF2B5EF4-FFF2-40B4-BE49-F238E27FC236}">
                <a16:creationId xmlns:a16="http://schemas.microsoft.com/office/drawing/2014/main" id="{23A53071-22BF-B64B-8AE8-4E969F3A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855663"/>
            <a:ext cx="304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Intonation in Aussagen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69F80BA0-34F3-154A-BFD6-A31F9D8D4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250950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40A10EB8-390E-2043-827C-B6503223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183063"/>
            <a:ext cx="53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FDCC7E55-1AE7-B840-B5AC-DBD06DA3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" y="418941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25DAC029-A235-E146-93A8-99C52AB96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913" y="4165600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3155CDCE-7406-3242-91B9-C719B49E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4165600"/>
            <a:ext cx="531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EC6FA2A3-ADB3-0F4A-98EC-D76D0449569A}"/>
              </a:ext>
            </a:extLst>
          </p:cNvPr>
          <p:cNvSpPr/>
          <p:nvPr/>
        </p:nvSpPr>
        <p:spPr>
          <a:xfrm>
            <a:off x="633413" y="5043488"/>
            <a:ext cx="679450" cy="1168400"/>
          </a:xfrm>
          <a:custGeom>
            <a:avLst/>
            <a:gdLst>
              <a:gd name="connsiteX0" fmla="*/ 0 w 678425"/>
              <a:gd name="connsiteY0" fmla="*/ 29657 h 1121038"/>
              <a:gd name="connsiteX1" fmla="*/ 117987 w 678425"/>
              <a:gd name="connsiteY1" fmla="*/ 160 h 1121038"/>
              <a:gd name="connsiteX2" fmla="*/ 235974 w 678425"/>
              <a:gd name="connsiteY2" fmla="*/ 29657 h 1121038"/>
              <a:gd name="connsiteX3" fmla="*/ 280219 w 678425"/>
              <a:gd name="connsiteY3" fmla="*/ 59154 h 1121038"/>
              <a:gd name="connsiteX4" fmla="*/ 368709 w 678425"/>
              <a:gd name="connsiteY4" fmla="*/ 191889 h 1121038"/>
              <a:gd name="connsiteX5" fmla="*/ 398206 w 678425"/>
              <a:gd name="connsiteY5" fmla="*/ 236135 h 1121038"/>
              <a:gd name="connsiteX6" fmla="*/ 427703 w 678425"/>
              <a:gd name="connsiteY6" fmla="*/ 280380 h 1121038"/>
              <a:gd name="connsiteX7" fmla="*/ 471948 w 678425"/>
              <a:gd name="connsiteY7" fmla="*/ 413115 h 1121038"/>
              <a:gd name="connsiteX8" fmla="*/ 486696 w 678425"/>
              <a:gd name="connsiteY8" fmla="*/ 457360 h 1121038"/>
              <a:gd name="connsiteX9" fmla="*/ 501445 w 678425"/>
              <a:gd name="connsiteY9" fmla="*/ 501606 h 1121038"/>
              <a:gd name="connsiteX10" fmla="*/ 530942 w 678425"/>
              <a:gd name="connsiteY10" fmla="*/ 604844 h 1121038"/>
              <a:gd name="connsiteX11" fmla="*/ 545690 w 678425"/>
              <a:gd name="connsiteY11" fmla="*/ 663838 h 1121038"/>
              <a:gd name="connsiteX12" fmla="*/ 560438 w 678425"/>
              <a:gd name="connsiteY12" fmla="*/ 708083 h 1121038"/>
              <a:gd name="connsiteX13" fmla="*/ 604684 w 678425"/>
              <a:gd name="connsiteY13" fmla="*/ 855567 h 1121038"/>
              <a:gd name="connsiteX14" fmla="*/ 619432 w 678425"/>
              <a:gd name="connsiteY14" fmla="*/ 899812 h 1121038"/>
              <a:gd name="connsiteX15" fmla="*/ 648929 w 678425"/>
              <a:gd name="connsiteY15" fmla="*/ 1032547 h 1121038"/>
              <a:gd name="connsiteX16" fmla="*/ 678425 w 678425"/>
              <a:gd name="connsiteY16" fmla="*/ 1121038 h 11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8425" h="1121038">
                <a:moveTo>
                  <a:pt x="0" y="29657"/>
                </a:moveTo>
                <a:cubicBezTo>
                  <a:pt x="39329" y="19825"/>
                  <a:pt x="77567" y="3269"/>
                  <a:pt x="117987" y="160"/>
                </a:cubicBezTo>
                <a:cubicBezTo>
                  <a:pt x="146905" y="-2064"/>
                  <a:pt x="205200" y="19399"/>
                  <a:pt x="235974" y="29657"/>
                </a:cubicBezTo>
                <a:cubicBezTo>
                  <a:pt x="250722" y="39489"/>
                  <a:pt x="268547" y="45814"/>
                  <a:pt x="280219" y="59154"/>
                </a:cubicBezTo>
                <a:cubicBezTo>
                  <a:pt x="280229" y="59166"/>
                  <a:pt x="353956" y="169760"/>
                  <a:pt x="368709" y="191889"/>
                </a:cubicBezTo>
                <a:lnTo>
                  <a:pt x="398206" y="236135"/>
                </a:lnTo>
                <a:lnTo>
                  <a:pt x="427703" y="280380"/>
                </a:lnTo>
                <a:lnTo>
                  <a:pt x="471948" y="413115"/>
                </a:lnTo>
                <a:lnTo>
                  <a:pt x="486696" y="457360"/>
                </a:lnTo>
                <a:cubicBezTo>
                  <a:pt x="491612" y="472109"/>
                  <a:pt x="497674" y="486524"/>
                  <a:pt x="501445" y="501606"/>
                </a:cubicBezTo>
                <a:cubicBezTo>
                  <a:pt x="547553" y="686041"/>
                  <a:pt x="488622" y="456726"/>
                  <a:pt x="530942" y="604844"/>
                </a:cubicBezTo>
                <a:cubicBezTo>
                  <a:pt x="536511" y="624334"/>
                  <a:pt x="540122" y="644348"/>
                  <a:pt x="545690" y="663838"/>
                </a:cubicBezTo>
                <a:cubicBezTo>
                  <a:pt x="549961" y="678786"/>
                  <a:pt x="556167" y="693135"/>
                  <a:pt x="560438" y="708083"/>
                </a:cubicBezTo>
                <a:cubicBezTo>
                  <a:pt x="605015" y="864103"/>
                  <a:pt x="534590" y="645286"/>
                  <a:pt x="604684" y="855567"/>
                </a:cubicBezTo>
                <a:cubicBezTo>
                  <a:pt x="609600" y="870315"/>
                  <a:pt x="616383" y="884568"/>
                  <a:pt x="619432" y="899812"/>
                </a:cubicBezTo>
                <a:cubicBezTo>
                  <a:pt x="627855" y="941931"/>
                  <a:pt x="636428" y="990878"/>
                  <a:pt x="648929" y="1032547"/>
                </a:cubicBezTo>
                <a:cubicBezTo>
                  <a:pt x="657863" y="1062328"/>
                  <a:pt x="678425" y="1121038"/>
                  <a:pt x="678425" y="11210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i="1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AFF1F52-FBD6-DB44-92BE-AC4EBF34E11B}"/>
              </a:ext>
            </a:extLst>
          </p:cNvPr>
          <p:cNvSpPr/>
          <p:nvPr/>
        </p:nvSpPr>
        <p:spPr>
          <a:xfrm>
            <a:off x="3863975" y="5010150"/>
            <a:ext cx="900113" cy="530225"/>
          </a:xfrm>
          <a:custGeom>
            <a:avLst/>
            <a:gdLst>
              <a:gd name="connsiteX0" fmla="*/ 0 w 899652"/>
              <a:gd name="connsiteY0" fmla="*/ 0 h 530941"/>
              <a:gd name="connsiteX1" fmla="*/ 117987 w 899652"/>
              <a:gd name="connsiteY1" fmla="*/ 14748 h 530941"/>
              <a:gd name="connsiteX2" fmla="*/ 353961 w 899652"/>
              <a:gd name="connsiteY2" fmla="*/ 29496 h 530941"/>
              <a:gd name="connsiteX3" fmla="*/ 442452 w 899652"/>
              <a:gd name="connsiteY3" fmla="*/ 58993 h 530941"/>
              <a:gd name="connsiteX4" fmla="*/ 545691 w 899652"/>
              <a:gd name="connsiteY4" fmla="*/ 88490 h 530941"/>
              <a:gd name="connsiteX5" fmla="*/ 589936 w 899652"/>
              <a:gd name="connsiteY5" fmla="*/ 103238 h 530941"/>
              <a:gd name="connsiteX6" fmla="*/ 707923 w 899652"/>
              <a:gd name="connsiteY6" fmla="*/ 235974 h 530941"/>
              <a:gd name="connsiteX7" fmla="*/ 752168 w 899652"/>
              <a:gd name="connsiteY7" fmla="*/ 280219 h 530941"/>
              <a:gd name="connsiteX8" fmla="*/ 811161 w 899652"/>
              <a:gd name="connsiteY8" fmla="*/ 368709 h 530941"/>
              <a:gd name="connsiteX9" fmla="*/ 840658 w 899652"/>
              <a:gd name="connsiteY9" fmla="*/ 412954 h 530941"/>
              <a:gd name="connsiteX10" fmla="*/ 899652 w 899652"/>
              <a:gd name="connsiteY10" fmla="*/ 530941 h 53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652" h="530941">
                <a:moveTo>
                  <a:pt x="0" y="0"/>
                </a:moveTo>
                <a:cubicBezTo>
                  <a:pt x="39329" y="4916"/>
                  <a:pt x="78489" y="11457"/>
                  <a:pt x="117987" y="14748"/>
                </a:cubicBezTo>
                <a:cubicBezTo>
                  <a:pt x="196526" y="21293"/>
                  <a:pt x="275872" y="18848"/>
                  <a:pt x="353961" y="29496"/>
                </a:cubicBezTo>
                <a:cubicBezTo>
                  <a:pt x="384768" y="33697"/>
                  <a:pt x="412955" y="49161"/>
                  <a:pt x="442452" y="58993"/>
                </a:cubicBezTo>
                <a:cubicBezTo>
                  <a:pt x="548525" y="94350"/>
                  <a:pt x="416073" y="51456"/>
                  <a:pt x="545691" y="88490"/>
                </a:cubicBezTo>
                <a:cubicBezTo>
                  <a:pt x="560639" y="92761"/>
                  <a:pt x="575188" y="98322"/>
                  <a:pt x="589936" y="103238"/>
                </a:cubicBezTo>
                <a:cubicBezTo>
                  <a:pt x="642571" y="182192"/>
                  <a:pt x="606898" y="134949"/>
                  <a:pt x="707923" y="235974"/>
                </a:cubicBezTo>
                <a:cubicBezTo>
                  <a:pt x="722671" y="250722"/>
                  <a:pt x="740599" y="262865"/>
                  <a:pt x="752168" y="280219"/>
                </a:cubicBezTo>
                <a:lnTo>
                  <a:pt x="811161" y="368709"/>
                </a:lnTo>
                <a:cubicBezTo>
                  <a:pt x="820993" y="383457"/>
                  <a:pt x="835053" y="396138"/>
                  <a:pt x="840658" y="412954"/>
                </a:cubicBezTo>
                <a:cubicBezTo>
                  <a:pt x="874552" y="514636"/>
                  <a:pt x="848169" y="479460"/>
                  <a:pt x="899652" y="5309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BB6AEB1-B00A-FC4D-AB45-4B5BED004E85}"/>
              </a:ext>
            </a:extLst>
          </p:cNvPr>
          <p:cNvSpPr/>
          <p:nvPr/>
        </p:nvSpPr>
        <p:spPr>
          <a:xfrm>
            <a:off x="6754813" y="5162550"/>
            <a:ext cx="1076325" cy="696913"/>
          </a:xfrm>
          <a:custGeom>
            <a:avLst/>
            <a:gdLst>
              <a:gd name="connsiteX0" fmla="*/ 0 w 1076633"/>
              <a:gd name="connsiteY0" fmla="*/ 678426 h 697587"/>
              <a:gd name="connsiteX1" fmla="*/ 427704 w 1076633"/>
              <a:gd name="connsiteY1" fmla="*/ 678426 h 697587"/>
              <a:gd name="connsiteX2" fmla="*/ 501445 w 1076633"/>
              <a:gd name="connsiteY2" fmla="*/ 663678 h 697587"/>
              <a:gd name="connsiteX3" fmla="*/ 604684 w 1076633"/>
              <a:gd name="connsiteY3" fmla="*/ 634181 h 697587"/>
              <a:gd name="connsiteX4" fmla="*/ 648929 w 1076633"/>
              <a:gd name="connsiteY4" fmla="*/ 604684 h 697587"/>
              <a:gd name="connsiteX5" fmla="*/ 693174 w 1076633"/>
              <a:gd name="connsiteY5" fmla="*/ 516194 h 697587"/>
              <a:gd name="connsiteX6" fmla="*/ 722671 w 1076633"/>
              <a:gd name="connsiteY6" fmla="*/ 471949 h 697587"/>
              <a:gd name="connsiteX7" fmla="*/ 752168 w 1076633"/>
              <a:gd name="connsiteY7" fmla="*/ 383459 h 697587"/>
              <a:gd name="connsiteX8" fmla="*/ 781665 w 1076633"/>
              <a:gd name="connsiteY8" fmla="*/ 280220 h 697587"/>
              <a:gd name="connsiteX9" fmla="*/ 796413 w 1076633"/>
              <a:gd name="connsiteY9" fmla="*/ 206478 h 697587"/>
              <a:gd name="connsiteX10" fmla="*/ 840658 w 1076633"/>
              <a:gd name="connsiteY10" fmla="*/ 58994 h 697587"/>
              <a:gd name="connsiteX11" fmla="*/ 870155 w 1076633"/>
              <a:gd name="connsiteY11" fmla="*/ 14749 h 697587"/>
              <a:gd name="connsiteX12" fmla="*/ 929149 w 1076633"/>
              <a:gd name="connsiteY12" fmla="*/ 0 h 697587"/>
              <a:gd name="connsiteX13" fmla="*/ 1032387 w 1076633"/>
              <a:gd name="connsiteY13" fmla="*/ 14749 h 697587"/>
              <a:gd name="connsiteX14" fmla="*/ 1076633 w 1076633"/>
              <a:gd name="connsiteY14" fmla="*/ 44246 h 69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633" h="697587">
                <a:moveTo>
                  <a:pt x="0" y="678426"/>
                </a:moveTo>
                <a:cubicBezTo>
                  <a:pt x="195203" y="706313"/>
                  <a:pt x="115897" y="701523"/>
                  <a:pt x="427704" y="678426"/>
                </a:cubicBezTo>
                <a:cubicBezTo>
                  <a:pt x="452703" y="676574"/>
                  <a:pt x="476975" y="669116"/>
                  <a:pt x="501445" y="663678"/>
                </a:cubicBezTo>
                <a:cubicBezTo>
                  <a:pt x="518462" y="659896"/>
                  <a:pt x="584971" y="644038"/>
                  <a:pt x="604684" y="634181"/>
                </a:cubicBezTo>
                <a:cubicBezTo>
                  <a:pt x="620538" y="626254"/>
                  <a:pt x="634181" y="614516"/>
                  <a:pt x="648929" y="604684"/>
                </a:cubicBezTo>
                <a:cubicBezTo>
                  <a:pt x="733464" y="477884"/>
                  <a:pt x="632113" y="638316"/>
                  <a:pt x="693174" y="516194"/>
                </a:cubicBezTo>
                <a:cubicBezTo>
                  <a:pt x="701101" y="500340"/>
                  <a:pt x="715472" y="488147"/>
                  <a:pt x="722671" y="471949"/>
                </a:cubicBezTo>
                <a:cubicBezTo>
                  <a:pt x="735299" y="443537"/>
                  <a:pt x="742336" y="412956"/>
                  <a:pt x="752168" y="383459"/>
                </a:cubicBezTo>
                <a:cubicBezTo>
                  <a:pt x="768588" y="334200"/>
                  <a:pt x="769323" y="335759"/>
                  <a:pt x="781665" y="280220"/>
                </a:cubicBezTo>
                <a:cubicBezTo>
                  <a:pt x="787103" y="255750"/>
                  <a:pt x="790975" y="230949"/>
                  <a:pt x="796413" y="206478"/>
                </a:cubicBezTo>
                <a:cubicBezTo>
                  <a:pt x="803283" y="175565"/>
                  <a:pt x="828406" y="77372"/>
                  <a:pt x="840658" y="58994"/>
                </a:cubicBezTo>
                <a:cubicBezTo>
                  <a:pt x="850490" y="44246"/>
                  <a:pt x="855407" y="24581"/>
                  <a:pt x="870155" y="14749"/>
                </a:cubicBezTo>
                <a:cubicBezTo>
                  <a:pt x="887021" y="3505"/>
                  <a:pt x="909484" y="4916"/>
                  <a:pt x="929149" y="0"/>
                </a:cubicBezTo>
                <a:cubicBezTo>
                  <a:pt x="963562" y="4916"/>
                  <a:pt x="999091" y="4760"/>
                  <a:pt x="1032387" y="14749"/>
                </a:cubicBezTo>
                <a:cubicBezTo>
                  <a:pt x="1049365" y="19843"/>
                  <a:pt x="1076633" y="44246"/>
                  <a:pt x="1076633" y="4424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TextBox 5">
            <a:extLst>
              <a:ext uri="{FF2B5EF4-FFF2-40B4-BE49-F238E27FC236}">
                <a16:creationId xmlns:a16="http://schemas.microsoft.com/office/drawing/2014/main" id="{30BB184B-606A-264F-89E9-86A3CF28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4679950"/>
            <a:ext cx="53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E32608FC-319F-1D4E-BB9F-B6D243A7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11888"/>
            <a:ext cx="175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Hoch fallend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4F71A9E8-847B-A948-9E48-1FC372E1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6211888"/>
            <a:ext cx="251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Hoch-mitte fallend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9280CC12-EC16-4E4B-AADD-AE7A2D22C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6113463"/>
            <a:ext cx="1112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Anstieg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E855A938-571A-A14A-BD5C-D8AE9EE7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5710238"/>
            <a:ext cx="31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B24DC366-CC85-FC44-96C7-B31507EDF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662488"/>
            <a:ext cx="860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H*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C17BBB6E-CE17-BC4F-A66F-1A5F4B559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5248275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789700C4-8573-1A41-8481-86E705A73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5397500"/>
            <a:ext cx="468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L*</a:t>
            </a:r>
          </a:p>
        </p:txBody>
      </p:sp>
      <p:sp>
        <p:nvSpPr>
          <p:cNvPr id="44" name="TextBox 14">
            <a:extLst>
              <a:ext uri="{FF2B5EF4-FFF2-40B4-BE49-F238E27FC236}">
                <a16:creationId xmlns:a16="http://schemas.microsoft.com/office/drawing/2014/main" id="{BB6220B8-8D86-0B46-8F84-19E07B17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4740275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47C20397-0351-3C40-9B31-EF42E192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52752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A9A6A3-AD17-7849-9A1F-91EF4D8C0223}"/>
              </a:ext>
            </a:extLst>
          </p:cNvPr>
          <p:cNvSpPr txBox="1"/>
          <p:nvPr/>
        </p:nvSpPr>
        <p:spPr>
          <a:xfrm>
            <a:off x="8101013" y="654269"/>
            <a:ext cx="8509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16</a:t>
            </a:r>
          </a:p>
        </p:txBody>
      </p:sp>
    </p:spTree>
    <p:extLst>
      <p:ext uri="{BB962C8B-B14F-4D97-AF65-F5344CB8AC3E}">
        <p14:creationId xmlns:p14="http://schemas.microsoft.com/office/powerpoint/2010/main" val="8120001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12. Intonation im Französischen</a:t>
            </a:r>
          </a:p>
        </p:txBody>
      </p:sp>
      <p:sp>
        <p:nvSpPr>
          <p:cNvPr id="54275" name="TextBox 9"/>
          <p:cNvSpPr txBox="1">
            <a:spLocks noChangeArrowheads="1"/>
          </p:cNvSpPr>
          <p:nvPr/>
        </p:nvSpPr>
        <p:spPr bwMode="auto">
          <a:xfrm>
            <a:off x="685800" y="1981200"/>
            <a:ext cx="7315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LMUCompatilFact" charset="0"/>
              </a:rPr>
              <a:t>Vorlesung</a:t>
            </a:r>
            <a:r>
              <a:rPr lang="en-US" b="1" dirty="0">
                <a:latin typeface="LMUCompatilFact" charset="0"/>
              </a:rPr>
              <a:t> 12 </a:t>
            </a:r>
            <a:endParaRPr lang="en-US" dirty="0"/>
          </a:p>
          <a:p>
            <a:r>
              <a:rPr lang="en-US" dirty="0" err="1">
                <a:latin typeface="LMUCompatilFact" charset="0"/>
              </a:rPr>
              <a:t>Merkmale</a:t>
            </a:r>
            <a:r>
              <a:rPr lang="en-US" dirty="0">
                <a:latin typeface="LMUCompatilFact" charset="0"/>
              </a:rPr>
              <a:t> der </a:t>
            </a:r>
            <a:r>
              <a:rPr lang="en-US" dirty="0" err="1">
                <a:latin typeface="LMUCompatilFact" charset="0"/>
              </a:rPr>
              <a:t>französischen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Prosodie</a:t>
            </a:r>
            <a:r>
              <a:rPr lang="en-US" dirty="0">
                <a:latin typeface="LMUCompatilFact" charset="0"/>
              </a:rPr>
              <a:t>. S. 2, 3</a:t>
            </a:r>
            <a:br>
              <a:rPr lang="en-US" dirty="0">
                <a:latin typeface="LMUCompatilFact" charset="0"/>
              </a:rPr>
            </a:br>
            <a:endParaRPr lang="en-US" dirty="0">
              <a:latin typeface="LMUCompatilFact" charset="0"/>
            </a:endParaRPr>
          </a:p>
          <a:p>
            <a:r>
              <a:rPr lang="en-US" dirty="0" err="1">
                <a:latin typeface="LMUCompatilFact" charset="0"/>
              </a:rPr>
              <a:t>Prosodische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Unterschiede</a:t>
            </a:r>
            <a:r>
              <a:rPr lang="en-US" dirty="0">
                <a:latin typeface="LMUCompatilFact" charset="0"/>
              </a:rPr>
              <a:t> </a:t>
            </a:r>
            <a:r>
              <a:rPr lang="en-US" dirty="0" err="1">
                <a:latin typeface="LMUCompatilFact" charset="0"/>
              </a:rPr>
              <a:t>zwischen</a:t>
            </a:r>
            <a:r>
              <a:rPr lang="en-US" dirty="0">
                <a:latin typeface="LMUCompatilFact" charset="0"/>
              </a:rPr>
              <a:t> Deutsch und </a:t>
            </a:r>
            <a:r>
              <a:rPr lang="en-US" dirty="0" err="1">
                <a:latin typeface="LMUCompatilFact" charset="0"/>
              </a:rPr>
              <a:t>Französisch</a:t>
            </a:r>
            <a:r>
              <a:rPr lang="en-US" dirty="0">
                <a:latin typeface="LMUCompatilFact" charset="0"/>
              </a:rPr>
              <a:t>: S 5, 19- 21 </a:t>
            </a:r>
            <a:endParaRPr lang="en-US" dirty="0"/>
          </a:p>
          <a:p>
            <a:endParaRPr lang="de-DE" dirty="0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85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3152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8" charset="0"/>
              </a:rPr>
              <a:t>Einige Eigenschaften der französischen Prosodie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838200" y="31242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Rhythmus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838200" y="9842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Betonung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838200" y="4646613"/>
            <a:ext cx="472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Prosodische Einheiten</a:t>
            </a:r>
          </a:p>
        </p:txBody>
      </p:sp>
      <p:grpSp>
        <p:nvGrpSpPr>
          <p:cNvPr id="55302" name="Group 9"/>
          <p:cNvGrpSpPr>
            <a:grpSpLocks/>
          </p:cNvGrpSpPr>
          <p:nvPr/>
        </p:nvGrpSpPr>
        <p:grpSpPr bwMode="auto">
          <a:xfrm>
            <a:off x="838200" y="1446213"/>
            <a:ext cx="7391400" cy="4122737"/>
            <a:chOff x="838200" y="1446213"/>
            <a:chExt cx="7391400" cy="4122737"/>
          </a:xfrm>
        </p:grpSpPr>
        <p:sp>
          <p:nvSpPr>
            <p:cNvPr id="55306" name="TextBox 3"/>
            <p:cNvSpPr txBox="1">
              <a:spLocks noChangeArrowheads="1"/>
            </p:cNvSpPr>
            <p:nvPr/>
          </p:nvSpPr>
          <p:spPr bwMode="auto">
            <a:xfrm>
              <a:off x="838200" y="3586163"/>
              <a:ext cx="7391400" cy="83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silbenzählend, meistens volle Vokale, geringere Variation in der Vokal- und daher Silbendauer im Vgl. zu Deutsch</a:t>
              </a:r>
            </a:p>
          </p:txBody>
        </p:sp>
        <p:sp>
          <p:nvSpPr>
            <p:cNvPr id="55307" name="TextBox 5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59277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vielleicht </a:t>
              </a:r>
              <a:r>
                <a:rPr lang="de-DE" b="1">
                  <a:latin typeface="Calibri" pitchFamily="4" charset="0"/>
                </a:rPr>
                <a:t>keine lexikalische </a:t>
              </a:r>
              <a:r>
                <a:rPr lang="de-DE">
                  <a:latin typeface="Calibri" pitchFamily="4" charset="0"/>
                </a:rPr>
                <a:t>sondern nur </a:t>
              </a:r>
              <a:r>
                <a:rPr lang="de-DE" b="1">
                  <a:latin typeface="Calibri" pitchFamily="4" charset="0"/>
                </a:rPr>
                <a:t>Phrasenbetonung</a:t>
              </a:r>
            </a:p>
          </p:txBody>
        </p:sp>
        <p:sp>
          <p:nvSpPr>
            <p:cNvPr id="55308" name="TextBox 7"/>
            <p:cNvSpPr txBox="1">
              <a:spLocks noChangeArrowheads="1"/>
            </p:cNvSpPr>
            <p:nvPr/>
          </p:nvSpPr>
          <p:spPr bwMode="auto">
            <a:xfrm>
              <a:off x="838200" y="5106988"/>
              <a:ext cx="716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AU">
                  <a:latin typeface="Calibri" pitchFamily="4" charset="0"/>
                </a:rPr>
                <a:t>Silben, Wörter, Akzentphrasen, Intonationsphrasen</a:t>
              </a:r>
              <a:endParaRPr lang="de-DE">
                <a:latin typeface="Calibri" pitchFamily="4" charset="0"/>
              </a:endParaRPr>
            </a:p>
          </p:txBody>
        </p:sp>
        <p:sp>
          <p:nvSpPr>
            <p:cNvPr id="55309" name="TextBox 9"/>
            <p:cNvSpPr txBox="1">
              <a:spLocks noChangeArrowheads="1"/>
            </p:cNvSpPr>
            <p:nvPr/>
          </p:nvSpPr>
          <p:spPr bwMode="auto">
            <a:xfrm>
              <a:off x="838200" y="1446213"/>
              <a:ext cx="31242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vorhersagbar, wortfinal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53400" y="6096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227013"/>
            <a:ext cx="6553200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8" charset="0"/>
              </a:rPr>
              <a:t>Einige Eigenschaften der französischen Intonation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E10257F-7DD9-7849-80FD-71AE8C0A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71291"/>
            <a:ext cx="6934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französische Intonation ist vor allem durch </a:t>
            </a:r>
            <a:r>
              <a:rPr lang="de-DE" sz="2400" b="1">
                <a:latin typeface="Calibri" pitchFamily="-100" charset="0"/>
              </a:rPr>
              <a:t>steigende Melodien </a:t>
            </a:r>
            <a:r>
              <a:rPr lang="de-DE" sz="2400">
                <a:latin typeface="Calibri" pitchFamily="-100" charset="0"/>
              </a:rPr>
              <a:t>gekennzeichnet.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A7B67721-89E1-CD42-B581-A98C49B3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0341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Die Wahl der Melodie ist von der Phrasierung und von rhythmischen Faktoren zum großen Teil vorhersagbar.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28C52C-634E-AD45-8CB7-BADAC4BC4A68}"/>
              </a:ext>
            </a:extLst>
          </p:cNvPr>
          <p:cNvSpPr/>
          <p:nvPr/>
        </p:nvSpPr>
        <p:spPr>
          <a:xfrm>
            <a:off x="1066800" y="293481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F3DC58-3346-3F47-89DF-D8D13971DEC7}"/>
              </a:ext>
            </a:extLst>
          </p:cNvPr>
          <p:cNvSpPr/>
          <p:nvPr/>
        </p:nvSpPr>
        <p:spPr>
          <a:xfrm>
            <a:off x="1066800" y="415401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860596-8ACF-084F-B3F2-E11B4599C5A6}"/>
              </a:ext>
            </a:extLst>
          </p:cNvPr>
          <p:cNvSpPr/>
          <p:nvPr/>
        </p:nvSpPr>
        <p:spPr>
          <a:xfrm>
            <a:off x="1066800" y="552561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660D672-7449-8F4F-8273-D6EC0E56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850" y="894509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Prosodie hat (im Gegensatz zu Deutsch) eine </a:t>
            </a:r>
            <a:r>
              <a:rPr lang="de-DE" sz="2400" b="1" dirty="0">
                <a:latin typeface="Calibri" pitchFamily="-100" charset="0"/>
              </a:rPr>
              <a:t>grenzmarkierende ('</a:t>
            </a:r>
            <a:r>
              <a:rPr lang="de-DE" sz="2400" b="1" dirty="0" err="1">
                <a:latin typeface="Calibri" pitchFamily="-100" charset="0"/>
              </a:rPr>
              <a:t>demarcative</a:t>
            </a:r>
            <a:r>
              <a:rPr lang="de-DE" sz="2400" b="1" dirty="0">
                <a:latin typeface="Calibri" pitchFamily="-100" charset="0"/>
              </a:rPr>
              <a:t>')</a:t>
            </a:r>
            <a:r>
              <a:rPr lang="de-DE" sz="2400" dirty="0">
                <a:latin typeface="Calibri" pitchFamily="-100" charset="0"/>
              </a:rPr>
              <a:t> Funktion = Wörter werden prominent, wenn sie unmittelbar vor einer Grenze auftreten.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25C61A-3551-2945-A8FD-269C5419B348}"/>
              </a:ext>
            </a:extLst>
          </p:cNvPr>
          <p:cNvSpPr/>
          <p:nvPr/>
        </p:nvSpPr>
        <p:spPr>
          <a:xfrm>
            <a:off x="1050450" y="104690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4C065215-0617-BA4C-8E35-8F59D76C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73216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Intonation hat daher </a:t>
            </a:r>
            <a:r>
              <a:rPr lang="de-DE" sz="2400" b="1" dirty="0">
                <a:latin typeface="Calibri" pitchFamily="-100" charset="0"/>
              </a:rPr>
              <a:t>eine geringere </a:t>
            </a:r>
            <a:r>
              <a:rPr lang="de-DE" sz="2400" b="1" dirty="0" err="1">
                <a:latin typeface="Calibri" pitchFamily="-100" charset="0"/>
              </a:rPr>
              <a:t>semantsiche</a:t>
            </a:r>
            <a:r>
              <a:rPr lang="de-DE" sz="2400" b="1" dirty="0">
                <a:latin typeface="Calibri" pitchFamily="-100" charset="0"/>
              </a:rPr>
              <a:t>/pragmatische Funktion</a:t>
            </a:r>
            <a:r>
              <a:rPr lang="de-DE" sz="2400" dirty="0">
                <a:latin typeface="Calibri" pitchFamily="-100" charset="0"/>
              </a:rPr>
              <a:t> im Vgl. zu Deutsch und Englisch.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Im Französischen treten prominente oder eng fokussierte Wörter immer unmittelbar vor einer prosodischen Phrasengrenze (IP) auf. 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381000" y="2514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Dadurch werden sie länger und/oder lauter.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381000" y="3276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Wort im Französischen wird also prominent </a:t>
            </a:r>
            <a:r>
              <a:rPr lang="de-DE" b="1">
                <a:latin typeface="Calibri" pitchFamily="4" charset="0"/>
              </a:rPr>
              <a:t>wegen der prosodischen Grenze.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381000" y="44196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Zusätzlich kann das prominent produzierte (und notwendigerweise phrasenfinale) Wort mit einer steigend-fallenden Melodie produziert werden.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457200"/>
            <a:ext cx="762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S. 19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/>
          </p:cNvPicPr>
          <p:nvPr/>
        </p:nvPicPr>
        <p:blipFill>
          <a:blip r:embed="rId4"/>
          <a:srcRect b="36818"/>
          <a:stretch>
            <a:fillRect/>
          </a:stretch>
        </p:blipFill>
        <p:spPr bwMode="auto">
          <a:xfrm>
            <a:off x="762000" y="1600200"/>
            <a:ext cx="77597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F-TOBI 3.28</a:t>
            </a:r>
          </a:p>
        </p:txBody>
      </p:sp>
      <p:pic>
        <p:nvPicPr>
          <p:cNvPr id="5" name="fig3.2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7663" y="2743200"/>
            <a:ext cx="185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630488" y="4076700"/>
            <a:ext cx="11414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871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1794" y="3810794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1447800" y="36591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Pourquoi</a:t>
            </a:r>
          </a:p>
        </p:txBody>
      </p: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581400" y="365918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vous ne venez</a:t>
            </a:r>
          </a:p>
        </p:txBody>
      </p:sp>
      <p:sp>
        <p:nvSpPr>
          <p:cNvPr id="58378" name="TextBox 10"/>
          <p:cNvSpPr txBox="1">
            <a:spLocks noChangeArrowheads="1"/>
          </p:cNvSpPr>
          <p:nvPr/>
        </p:nvSpPr>
        <p:spPr bwMode="auto">
          <a:xfrm>
            <a:off x="6553200" y="365918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pas</a:t>
            </a:r>
          </a:p>
        </p:txBody>
      </p: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2590800" y="48768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AP-Grenze</a:t>
            </a:r>
          </a:p>
        </p:txBody>
      </p:sp>
      <p:sp>
        <p:nvSpPr>
          <p:cNvPr id="58380" name="TextBox 12"/>
          <p:cNvSpPr txBox="1">
            <a:spLocks noChangeArrowheads="1"/>
          </p:cNvSpPr>
          <p:nvPr/>
        </p:nvSpPr>
        <p:spPr bwMode="auto">
          <a:xfrm>
            <a:off x="7391400" y="433705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IP-Grenze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938" y="2743200"/>
            <a:ext cx="75406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ＭＳ Ｐゴシック" charset="-128"/>
                <a:cs typeface="ＭＳ Ｐゴシック" charset="-128"/>
                <a:sym typeface="Arial" pitchFamily="-100" charset="0"/>
              </a:rPr>
              <a:t>L%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62000" y="2057400"/>
            <a:ext cx="1828800" cy="1109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8588" y="2057400"/>
            <a:ext cx="1522412" cy="871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38800" y="2928938"/>
            <a:ext cx="1295400" cy="238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34200" y="2928938"/>
            <a:ext cx="1522413" cy="436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1679575" y="528638"/>
            <a:ext cx="601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4" charset="0"/>
              </a:rPr>
              <a:t>Warum</a:t>
            </a:r>
            <a:r>
              <a:rPr lang="de-DE">
                <a:latin typeface="Calibri" pitchFamily="4" charset="0"/>
              </a:rPr>
              <a:t> wollen Sie (doch) nicht kommen?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685800" y="682625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Target:                           [ Jean est arrivé à PARIS hier]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0"/>
            <a:ext cx="5105400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  <a:sym typeface="Arial" pitchFamily="-100" charset="0"/>
              </a:rPr>
              <a:t>Prominente und fokussierte Wörter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0538" y="1144588"/>
            <a:ext cx="8289925" cy="5033962"/>
            <a:chOff x="490538" y="1145381"/>
            <a:chExt cx="8289925" cy="5032872"/>
          </a:xfrm>
        </p:grpSpPr>
        <p:pic>
          <p:nvPicPr>
            <p:cNvPr id="59401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538" y="2590800"/>
              <a:ext cx="8289925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 rot="5400000">
              <a:off x="4632379" y="5470381"/>
              <a:ext cx="488844" cy="31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6233372" y="5471175"/>
              <a:ext cx="48884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4" name="TextBox 9"/>
            <p:cNvSpPr txBox="1">
              <a:spLocks noChangeArrowheads="1"/>
            </p:cNvSpPr>
            <p:nvPr/>
          </p:nvSpPr>
          <p:spPr bwMode="auto">
            <a:xfrm>
              <a:off x="5219700" y="5259388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Paris</a:t>
              </a:r>
            </a:p>
          </p:txBody>
        </p:sp>
        <p:sp>
          <p:nvSpPr>
            <p:cNvPr id="59405" name="TextBox 10"/>
            <p:cNvSpPr txBox="1">
              <a:spLocks noChangeArrowheads="1"/>
            </p:cNvSpPr>
            <p:nvPr/>
          </p:nvSpPr>
          <p:spPr bwMode="auto">
            <a:xfrm>
              <a:off x="685800" y="1163935"/>
              <a:ext cx="2552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Produziert als: </a:t>
              </a:r>
            </a:p>
          </p:txBody>
        </p:sp>
        <p:sp>
          <p:nvSpPr>
            <p:cNvPr id="59406" name="TextBox 11"/>
            <p:cNvSpPr txBox="1">
              <a:spLocks noChangeArrowheads="1"/>
            </p:cNvSpPr>
            <p:nvPr/>
          </p:nvSpPr>
          <p:spPr bwMode="auto">
            <a:xfrm>
              <a:off x="3524987" y="1145381"/>
              <a:ext cx="38664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[Jean][est arrivé à Paris][hier]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475413" y="3583253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9" name="TextBox 14"/>
            <p:cNvSpPr txBox="1">
              <a:spLocks noChangeArrowheads="1"/>
            </p:cNvSpPr>
            <p:nvPr/>
          </p:nvSpPr>
          <p:spPr bwMode="auto">
            <a:xfrm>
              <a:off x="6096000" y="5716588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</a:rPr>
                <a:t>IP-Grenze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24800" y="457201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28</a:t>
            </a:r>
          </a:p>
        </p:txBody>
      </p:sp>
      <p:pic>
        <p:nvPicPr>
          <p:cNvPr id="16" name="12633D20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15192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19C0E-C7E0-E048-8C20-2F9132BE30A7}"/>
              </a:ext>
            </a:extLst>
          </p:cNvPr>
          <p:cNvSpPr txBox="1"/>
          <p:nvPr/>
        </p:nvSpPr>
        <p:spPr>
          <a:xfrm>
            <a:off x="6220239" y="3044179"/>
            <a:ext cx="1734823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Lange Pause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57400" y="152400"/>
            <a:ext cx="4648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13. Intonation im Japanischen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1692275" y="2305050"/>
            <a:ext cx="3727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Lexikalischer Akzent</a:t>
            </a: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692275" y="2765425"/>
            <a:ext cx="307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Akzentphrasen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692275" y="3227388"/>
            <a:ext cx="475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Downstep und Intonationsphrasen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7"/>
          <p:cNvSpPr txBox="1">
            <a:spLocks noChangeArrowheads="1"/>
          </p:cNvSpPr>
          <p:nvPr/>
        </p:nvSpPr>
        <p:spPr bwMode="auto">
          <a:xfrm>
            <a:off x="539750" y="620713"/>
            <a:ext cx="568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Lexikalischer Akzent in Japanisch</a:t>
            </a:r>
          </a:p>
        </p:txBody>
      </p:sp>
      <p:sp>
        <p:nvSpPr>
          <p:cNvPr id="61443" name="TextBox 8"/>
          <p:cNvSpPr txBox="1">
            <a:spLocks noChangeArrowheads="1"/>
          </p:cNvSpPr>
          <p:nvPr/>
        </p:nvSpPr>
        <p:spPr bwMode="auto">
          <a:xfrm>
            <a:off x="457200" y="1150938"/>
            <a:ext cx="79105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lexikalische Akzent </a:t>
            </a:r>
            <a:r>
              <a:rPr lang="de-DE" b="1">
                <a:latin typeface="Calibri" pitchFamily="4" charset="0"/>
              </a:rPr>
              <a:t>ist Bestandteil des Wortes </a:t>
            </a:r>
            <a:r>
              <a:rPr lang="de-DE">
                <a:latin typeface="Calibri" pitchFamily="4" charset="0"/>
              </a:rPr>
              <a:t>und nicht frei wählbar, und </a:t>
            </a:r>
            <a:r>
              <a:rPr lang="de-DE" b="1">
                <a:latin typeface="Calibri" pitchFamily="4" charset="0"/>
              </a:rPr>
              <a:t>kommt im Wort immer an derselben Mora vor</a:t>
            </a:r>
            <a:r>
              <a:rPr lang="de-DE">
                <a:latin typeface="Calibri" pitchFamily="4" charset="0"/>
              </a:rPr>
              <a:t>. Japanisch hat nur einen lexikalischen Akzent (H*+L). Lexikalischer Akzent trägt nicht zur Semantik/Pragmatik bei.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624263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b="1">
                <a:latin typeface="Calibri" pitchFamily="4" charset="0"/>
              </a:rPr>
              <a:t>post-lexikal </a:t>
            </a:r>
            <a:r>
              <a:rPr lang="de-DE">
                <a:latin typeface="Calibri" pitchFamily="4" charset="0"/>
              </a:rPr>
              <a:t>zum Zweck der Semantik/Pragmatik eingesetzt werden.</a:t>
            </a:r>
          </a:p>
        </p:txBody>
      </p:sp>
      <p:sp>
        <p:nvSpPr>
          <p:cNvPr id="61445" name="TextBox 10"/>
          <p:cNvSpPr txBox="1">
            <a:spLocks noChangeArrowheads="1"/>
          </p:cNvSpPr>
          <p:nvPr/>
        </p:nvSpPr>
        <p:spPr bwMode="auto">
          <a:xfrm>
            <a:off x="395288" y="3033713"/>
            <a:ext cx="4681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4" charset="0"/>
              </a:rPr>
              <a:t>Tonakzente in Deutsch, Englisch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62063" y="55563"/>
            <a:ext cx="7056437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Lexikalischer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Japanisch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ysClr val="windowText" lastClr="000000"/>
                </a:solidFill>
                <a:latin typeface="Calibri"/>
              </a:rPr>
              <a:t>Tonakzent</a:t>
            </a:r>
            <a:r>
              <a:rPr lang="en-GB" kern="0" dirty="0">
                <a:solidFill>
                  <a:sysClr val="windowText" lastClr="000000"/>
                </a:solidFill>
                <a:latin typeface="Calibri"/>
              </a:rPr>
              <a:t> in Deutsch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609600"/>
            <a:ext cx="762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6625" y="3095625"/>
            <a:ext cx="42465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3213100"/>
            <a:ext cx="42560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250825" y="6054725"/>
            <a:ext cx="4465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Diejenigen die verhungert werden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84438" y="25400"/>
            <a:ext cx="39592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Lexikalischer</a:t>
            </a:r>
            <a:r>
              <a:rPr lang="en-GB" dirty="0">
                <a:latin typeface="+mj-lt"/>
              </a:rPr>
              <a:t> </a:t>
            </a:r>
            <a:r>
              <a:rPr lang="en-GB" dirty="0" err="1">
                <a:latin typeface="+mj-lt"/>
              </a:rPr>
              <a:t>Akzent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292725" y="6018213"/>
            <a:ext cx="2951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Etwas zum Pflanzen</a:t>
            </a:r>
          </a:p>
        </p:txBody>
      </p:sp>
      <p:sp>
        <p:nvSpPr>
          <p:cNvPr id="62471" name="TextBox 9"/>
          <p:cNvSpPr txBox="1">
            <a:spLocks noChangeArrowheads="1"/>
          </p:cNvSpPr>
          <p:nvPr/>
        </p:nvSpPr>
        <p:spPr bwMode="auto">
          <a:xfrm>
            <a:off x="34925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</a:t>
            </a:r>
            <a:r>
              <a:rPr lang="en-US" b="1">
                <a:latin typeface="Calibri" pitchFamily="4" charset="0"/>
              </a:rPr>
              <a:t>e'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2" name="TextBox 10"/>
          <p:cNvSpPr txBox="1">
            <a:spLocks noChangeArrowheads="1"/>
          </p:cNvSpPr>
          <p:nvPr/>
        </p:nvSpPr>
        <p:spPr bwMode="auto">
          <a:xfrm>
            <a:off x="4572000" y="560705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2473" name="TextBox 11"/>
          <p:cNvSpPr txBox="1">
            <a:spLocks noChangeArrowheads="1"/>
          </p:cNvSpPr>
          <p:nvPr/>
        </p:nvSpPr>
        <p:spPr bwMode="auto">
          <a:xfrm>
            <a:off x="42863" y="836613"/>
            <a:ext cx="4437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Wörter mit lexikalischem Akzent (H*+L in JTOBI) haben einen f0 Gipfel und steilen f0-Abstieg an oder in der Nähe der akzentuierten Mora</a:t>
            </a:r>
          </a:p>
        </p:txBody>
      </p:sp>
      <p:sp>
        <p:nvSpPr>
          <p:cNvPr id="62474" name="TextBox 12"/>
          <p:cNvSpPr txBox="1">
            <a:spLocks noChangeArrowheads="1"/>
          </p:cNvSpPr>
          <p:nvPr/>
        </p:nvSpPr>
        <p:spPr bwMode="auto">
          <a:xfrm>
            <a:off x="4859338" y="954088"/>
            <a:ext cx="4249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Akzentlose Wörter:  Der f0-Verlauf wird von Phrasenakzenten bestimmt.</a:t>
            </a:r>
          </a:p>
        </p:txBody>
      </p:sp>
      <p:sp>
        <p:nvSpPr>
          <p:cNvPr id="62475" name="TextBox 13"/>
          <p:cNvSpPr txBox="1">
            <a:spLocks noChangeArrowheads="1"/>
          </p:cNvSpPr>
          <p:nvPr/>
        </p:nvSpPr>
        <p:spPr bwMode="auto">
          <a:xfrm>
            <a:off x="5435600" y="6453188"/>
            <a:ext cx="252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Beispiele aus </a:t>
            </a:r>
            <a:r>
              <a:rPr lang="en-US" sz="1600" b="1">
                <a:latin typeface="Calibri" pitchFamily="4" charset="0"/>
              </a:rPr>
              <a:t>venditt05.pdf</a:t>
            </a:r>
          </a:p>
        </p:txBody>
      </p:sp>
      <p:sp>
        <p:nvSpPr>
          <p:cNvPr id="62476" name="TextBox 14"/>
          <p:cNvSpPr txBox="1">
            <a:spLocks noChangeArrowheads="1"/>
          </p:cNvSpPr>
          <p:nvPr/>
        </p:nvSpPr>
        <p:spPr bwMode="auto">
          <a:xfrm>
            <a:off x="250825" y="6386513"/>
            <a:ext cx="4897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4" charset="0"/>
              </a:rPr>
              <a:t>1. zB Venditti &amp; van Santen (2000)</a:t>
            </a:r>
          </a:p>
        </p:txBody>
      </p:sp>
      <p:sp>
        <p:nvSpPr>
          <p:cNvPr id="62477" name="TextBox 15"/>
          <p:cNvSpPr txBox="1">
            <a:spLocks noChangeArrowheads="1"/>
          </p:cNvSpPr>
          <p:nvPr/>
        </p:nvSpPr>
        <p:spPr bwMode="auto">
          <a:xfrm>
            <a:off x="900113" y="2967038"/>
            <a:ext cx="863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24800" y="3810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6</a:t>
            </a:r>
          </a:p>
        </p:txBody>
      </p:sp>
      <p:pic>
        <p:nvPicPr>
          <p:cNvPr id="17" name="Fig7-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pic>
        <p:nvPicPr>
          <p:cNvPr id="18" name="Fig7-1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Zusammenfassung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Sprecher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Segmenteller Kontext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Anatomie Emotionen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Vokalhöhe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K-Stimmhaftigkeit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Deklination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Phrasenfinale Knarrstimme </a:t>
            </a:r>
          </a:p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Unterschiedliche Gipfel-Synchronisierung phraseninitial vs. final.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5188" y="42863"/>
            <a:ext cx="3656012" cy="461962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Akzentphrasen</a:t>
            </a:r>
            <a:r>
              <a:rPr lang="en-GB" dirty="0">
                <a:latin typeface="+mj-lt"/>
              </a:rPr>
              <a:t> und f0</a:t>
            </a:r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39750" y="51752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Der f0-Verlauf in einer Akzentphrase hat typischerweise einen Anstieg zum zweiten Mora und eine allmähliche f0-Senkung zur rechten AP-Grenze. Dies sieht man oft am deutlichsten in akzentlosen Wörtern (hier </a:t>
            </a:r>
            <a:r>
              <a:rPr lang="de-DE" i="1">
                <a:latin typeface="Calibri" pitchFamily="4" charset="0"/>
              </a:rPr>
              <a:t>uerumono</a:t>
            </a:r>
            <a:r>
              <a:rPr lang="de-DE">
                <a:latin typeface="Calibri" pitchFamily="4" charset="0"/>
              </a:rPr>
              <a:t>).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1370013" y="22018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Etwas zum Pflanzen</a:t>
            </a:r>
          </a:p>
        </p:txBody>
      </p:sp>
      <p:pic>
        <p:nvPicPr>
          <p:cNvPr id="63493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2663825"/>
            <a:ext cx="42481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901700" y="52149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      u    e</a:t>
            </a:r>
            <a:r>
              <a:rPr lang="en-US" b="1">
                <a:latin typeface="Calibri" pitchFamily="4" charset="0"/>
              </a:rPr>
              <a:t> </a:t>
            </a:r>
            <a:r>
              <a:rPr lang="en-US">
                <a:latin typeface="Calibri" pitchFamily="4" charset="0"/>
              </a:rPr>
              <a:t>   r   u      m    o   n     o  </a:t>
            </a: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2339975" y="6064250"/>
            <a:ext cx="1192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2</a:t>
            </a:r>
            <a:r>
              <a:rPr lang="en-US" baseline="30000">
                <a:latin typeface="Calibri" pitchFamily="4" charset="0"/>
              </a:rPr>
              <a:t>e</a:t>
            </a:r>
            <a:r>
              <a:rPr lang="en-US">
                <a:latin typeface="Calibri" pitchFamily="4" charset="0"/>
              </a:rPr>
              <a:t> Mora</a:t>
            </a: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2447925" y="2905125"/>
            <a:ext cx="27797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Allmähliche Senkung</a:t>
            </a: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5930900" y="2852738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In J-TOBI sind die Töne einer AP</a:t>
            </a:r>
          </a:p>
        </p:txBody>
      </p:sp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6030913" y="3709988"/>
            <a:ext cx="2519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  H- L%</a:t>
            </a:r>
          </a:p>
        </p:txBody>
      </p:sp>
      <p:sp>
        <p:nvSpPr>
          <p:cNvPr id="63499" name="TextBox 12"/>
          <p:cNvSpPr txBox="1">
            <a:spLocks noChangeArrowheads="1"/>
          </p:cNvSpPr>
          <p:nvPr/>
        </p:nvSpPr>
        <p:spPr bwMode="auto">
          <a:xfrm>
            <a:off x="1077913" y="4365625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%L</a:t>
            </a:r>
          </a:p>
        </p:txBody>
      </p:sp>
      <p:sp>
        <p:nvSpPr>
          <p:cNvPr id="63500" name="TextBox 13"/>
          <p:cNvSpPr txBox="1">
            <a:spLocks noChangeArrowheads="1"/>
          </p:cNvSpPr>
          <p:nvPr/>
        </p:nvSpPr>
        <p:spPr bwMode="auto">
          <a:xfrm>
            <a:off x="2195513" y="3871913"/>
            <a:ext cx="6508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3501" name="TextBox 14"/>
          <p:cNvSpPr txBox="1">
            <a:spLocks noChangeArrowheads="1"/>
          </p:cNvSpPr>
          <p:nvPr/>
        </p:nvSpPr>
        <p:spPr bwMode="auto">
          <a:xfrm>
            <a:off x="4641850" y="4279900"/>
            <a:ext cx="6508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L%</a:t>
            </a:r>
          </a:p>
        </p:txBody>
      </p:sp>
      <p:sp>
        <p:nvSpPr>
          <p:cNvPr id="63502" name="TextBox 15"/>
          <p:cNvSpPr txBox="1">
            <a:spLocks noChangeArrowheads="1"/>
          </p:cNvSpPr>
          <p:nvPr/>
        </p:nvSpPr>
        <p:spPr bwMode="auto">
          <a:xfrm>
            <a:off x="6011863" y="433387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NB: kein L- im Japanischen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13038" y="5589588"/>
            <a:ext cx="0" cy="4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10</a:t>
            </a:r>
          </a:p>
        </p:txBody>
      </p:sp>
      <p:pic>
        <p:nvPicPr>
          <p:cNvPr id="20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011" y="2181132"/>
            <a:ext cx="465584" cy="465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323850" y="512763"/>
            <a:ext cx="662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Eine IP besteht aus mindestens einer AP.</a:t>
            </a: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309563" y="1946275"/>
            <a:ext cx="8439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f0-Bereich wird pro IP neu berechnet (f0-Reset nach einer IP-Grenze)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42988" y="4013200"/>
            <a:ext cx="513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dirty="0" err="1">
                <a:latin typeface="+mn-lt"/>
              </a:rPr>
              <a:t>s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'Nkaku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dirty="0" err="1">
                <a:latin typeface="+mn-lt"/>
              </a:rPr>
              <a:t>y</a:t>
            </a:r>
            <a:r>
              <a:rPr lang="en-US" b="1" dirty="0" err="1">
                <a:latin typeface="+mn-lt"/>
              </a:rPr>
              <a:t>a</a:t>
            </a:r>
            <a:r>
              <a:rPr lang="en-US" dirty="0" err="1">
                <a:latin typeface="+mn-lt"/>
              </a:rPr>
              <a:t>'ne</a:t>
            </a:r>
            <a:r>
              <a:rPr lang="en-US" dirty="0">
                <a:latin typeface="+mn-lt"/>
              </a:rPr>
              <a:t> no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L%</a:t>
            </a:r>
            <a:endParaRPr lang="en-US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65338" y="-20638"/>
            <a:ext cx="6392862" cy="477838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Calibri"/>
                <a:cs typeface="Calibri"/>
              </a:rPr>
              <a:t>4. </a:t>
            </a: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</a:t>
            </a:r>
            <a:r>
              <a:rPr lang="en-GB" dirty="0" err="1">
                <a:latin typeface="Calibri"/>
                <a:cs typeface="Calibri"/>
              </a:rPr>
              <a:t>im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Japanischen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309563" y="1101725"/>
            <a:ext cx="6638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Der prosodische Bruch zwischen 2 IPs ist größer als zwischen zwei APs.</a:t>
            </a:r>
          </a:p>
        </p:txBody>
      </p: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284163" y="2778125"/>
            <a:ext cx="846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Wenn zwei APs in derselben IP vorkommen, sind akzentuierte Wörter mit Downstep, wenn die erste AP ein akzentuiertes Wort enthält</a:t>
            </a:r>
          </a:p>
        </p:txBody>
      </p:sp>
      <p:sp>
        <p:nvSpPr>
          <p:cNvPr id="64520" name="TextBox 8"/>
          <p:cNvSpPr txBox="1">
            <a:spLocks noChangeArrowheads="1"/>
          </p:cNvSpPr>
          <p:nvPr/>
        </p:nvSpPr>
        <p:spPr bwMode="auto">
          <a:xfrm>
            <a:off x="1187450" y="45815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1" name="TextBox 9"/>
          <p:cNvSpPr txBox="1">
            <a:spLocks noChangeArrowheads="1"/>
          </p:cNvSpPr>
          <p:nvPr/>
        </p:nvSpPr>
        <p:spPr bwMode="auto">
          <a:xfrm>
            <a:off x="3059113" y="5191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H*+L</a:t>
            </a:r>
          </a:p>
        </p:txBody>
      </p:sp>
      <p:sp>
        <p:nvSpPr>
          <p:cNvPr id="64522" name="TextBox 10"/>
          <p:cNvSpPr txBox="1">
            <a:spLocks noChangeArrowheads="1"/>
          </p:cNvSpPr>
          <p:nvPr/>
        </p:nvSpPr>
        <p:spPr bwMode="auto">
          <a:xfrm>
            <a:off x="2843213" y="5805488"/>
            <a:ext cx="2132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(mit Downstep)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4572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15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300" y="1570038"/>
            <a:ext cx="58562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65625"/>
            <a:ext cx="58562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462088" y="4594225"/>
            <a:ext cx="46196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H-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922338" y="1562100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6402388" y="5248275"/>
            <a:ext cx="225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roten Dach ist sichtbar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76375" y="0"/>
            <a:ext cx="5673725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+mj-lt"/>
              </a:rPr>
              <a:t>Intonationsphrasen</a:t>
            </a:r>
            <a:r>
              <a:rPr lang="en-GB" dirty="0">
                <a:latin typeface="+mj-lt"/>
              </a:rPr>
              <a:t> (IP) und </a:t>
            </a:r>
            <a:r>
              <a:rPr lang="en-GB" dirty="0" err="1">
                <a:latin typeface="+mj-lt"/>
              </a:rPr>
              <a:t>Downstep</a:t>
            </a:r>
            <a:endParaRPr lang="en-GB" dirty="0">
              <a:latin typeface="+mj-lt"/>
            </a:endParaRPr>
          </a:p>
        </p:txBody>
      </p:sp>
      <p:sp>
        <p:nvSpPr>
          <p:cNvPr id="65544" name="TextBox 10"/>
          <p:cNvSpPr txBox="1">
            <a:spLocks noChangeArrowheads="1"/>
          </p:cNvSpPr>
          <p:nvPr/>
        </p:nvSpPr>
        <p:spPr bwMode="auto">
          <a:xfrm>
            <a:off x="468313" y="117951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</a:t>
            </a:r>
            <a:r>
              <a:rPr lang="de-DE" b="1">
                <a:latin typeface="Calibri" pitchFamily="4" charset="0"/>
              </a:rPr>
              <a:t>ao'</a:t>
            </a:r>
            <a:r>
              <a:rPr lang="de-DE">
                <a:latin typeface="Calibri" pitchFamily="4" charset="0"/>
              </a:rPr>
              <a:t>i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107950" y="509588"/>
            <a:ext cx="8785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Eine IP (drei APs oben, zwei APs unten) daher Downstep in H*+L</a:t>
            </a:r>
          </a:p>
        </p:txBody>
      </p:sp>
      <p:sp>
        <p:nvSpPr>
          <p:cNvPr id="65546" name="TextBox 12"/>
          <p:cNvSpPr txBox="1">
            <a:spLocks noChangeArrowheads="1"/>
          </p:cNvSpPr>
          <p:nvPr/>
        </p:nvSpPr>
        <p:spPr bwMode="auto">
          <a:xfrm>
            <a:off x="2051050" y="2176463"/>
            <a:ext cx="8429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7" name="TextBox 13"/>
          <p:cNvSpPr txBox="1">
            <a:spLocks noChangeArrowheads="1"/>
          </p:cNvSpPr>
          <p:nvPr/>
        </p:nvSpPr>
        <p:spPr bwMode="auto">
          <a:xfrm>
            <a:off x="3708400" y="24987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8" name="TextBox 14"/>
          <p:cNvSpPr txBox="1">
            <a:spLocks noChangeArrowheads="1"/>
          </p:cNvSpPr>
          <p:nvPr/>
        </p:nvSpPr>
        <p:spPr bwMode="auto">
          <a:xfrm>
            <a:off x="4859338" y="285273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49" name="TextBox 15"/>
          <p:cNvSpPr txBox="1">
            <a:spLocks noChangeArrowheads="1"/>
          </p:cNvSpPr>
          <p:nvPr/>
        </p:nvSpPr>
        <p:spPr bwMode="auto">
          <a:xfrm>
            <a:off x="1908175" y="17938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0" name="TextBox 16"/>
          <p:cNvSpPr txBox="1">
            <a:spLocks noChangeArrowheads="1"/>
          </p:cNvSpPr>
          <p:nvPr/>
        </p:nvSpPr>
        <p:spPr bwMode="auto">
          <a:xfrm>
            <a:off x="3352800" y="21463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1" name="TextBox 17"/>
          <p:cNvSpPr txBox="1">
            <a:spLocks noChangeArrowheads="1"/>
          </p:cNvSpPr>
          <p:nvPr/>
        </p:nvSpPr>
        <p:spPr bwMode="auto">
          <a:xfrm>
            <a:off x="4676775" y="2408238"/>
            <a:ext cx="1428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52" name="TextBox 18"/>
          <p:cNvSpPr txBox="1">
            <a:spLocks noChangeArrowheads="1"/>
          </p:cNvSpPr>
          <p:nvPr/>
        </p:nvSpPr>
        <p:spPr bwMode="auto">
          <a:xfrm>
            <a:off x="6372225" y="2085975"/>
            <a:ext cx="23034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Das Haus mit dem blauen Dach ist sichtbar</a:t>
            </a:r>
          </a:p>
        </p:txBody>
      </p:sp>
      <p:sp>
        <p:nvSpPr>
          <p:cNvPr id="65553" name="TextBox 19"/>
          <p:cNvSpPr txBox="1">
            <a:spLocks noChangeArrowheads="1"/>
          </p:cNvSpPr>
          <p:nvPr/>
        </p:nvSpPr>
        <p:spPr bwMode="auto">
          <a:xfrm>
            <a:off x="468313" y="390366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    akai        </a:t>
            </a:r>
            <a:r>
              <a:rPr lang="de-DE" b="1">
                <a:latin typeface="Calibri" pitchFamily="4" charset="0"/>
              </a:rPr>
              <a:t>ya'</a:t>
            </a:r>
            <a:r>
              <a:rPr lang="de-DE">
                <a:latin typeface="Calibri" pitchFamily="4" charset="0"/>
              </a:rPr>
              <a:t>neno   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-ga      </a:t>
            </a:r>
            <a:r>
              <a:rPr lang="de-DE">
                <a:solidFill>
                  <a:srgbClr val="0000FF"/>
                </a:solidFill>
                <a:latin typeface="Calibri" pitchFamily="4" charset="0"/>
              </a:rPr>
              <a:t>|</a:t>
            </a:r>
            <a:r>
              <a:rPr lang="de-DE">
                <a:latin typeface="Calibri" pitchFamily="4" charset="0"/>
              </a:rPr>
              <a:t>   m</a:t>
            </a:r>
            <a:r>
              <a:rPr lang="de-DE" b="1">
                <a:latin typeface="Calibri" pitchFamily="4" charset="0"/>
              </a:rPr>
              <a:t>ie'</a:t>
            </a:r>
            <a:r>
              <a:rPr lang="de-DE">
                <a:latin typeface="Calibri" pitchFamily="4" charset="0"/>
              </a:rPr>
              <a:t>ru</a:t>
            </a:r>
          </a:p>
        </p:txBody>
      </p:sp>
      <p:sp>
        <p:nvSpPr>
          <p:cNvPr id="65554" name="TextBox 20"/>
          <p:cNvSpPr txBox="1">
            <a:spLocks noChangeArrowheads="1"/>
          </p:cNvSpPr>
          <p:nvPr/>
        </p:nvSpPr>
        <p:spPr bwMode="auto">
          <a:xfrm>
            <a:off x="1487488" y="993775"/>
            <a:ext cx="436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5" name="TextBox 21"/>
          <p:cNvSpPr txBox="1">
            <a:spLocks noChangeArrowheads="1"/>
          </p:cNvSpPr>
          <p:nvPr/>
        </p:nvSpPr>
        <p:spPr bwMode="auto">
          <a:xfrm>
            <a:off x="3219450" y="993775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6" name="TextBox 22"/>
          <p:cNvSpPr txBox="1">
            <a:spLocks noChangeArrowheads="1"/>
          </p:cNvSpPr>
          <p:nvPr/>
        </p:nvSpPr>
        <p:spPr bwMode="auto">
          <a:xfrm>
            <a:off x="2124075" y="4579938"/>
            <a:ext cx="8413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7" name="TextBox 23"/>
          <p:cNvSpPr txBox="1">
            <a:spLocks noChangeArrowheads="1"/>
          </p:cNvSpPr>
          <p:nvPr/>
        </p:nvSpPr>
        <p:spPr bwMode="auto">
          <a:xfrm>
            <a:off x="3863975" y="5445125"/>
            <a:ext cx="841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58" name="TextBox 24"/>
          <p:cNvSpPr txBox="1">
            <a:spLocks noChangeArrowheads="1"/>
          </p:cNvSpPr>
          <p:nvPr/>
        </p:nvSpPr>
        <p:spPr bwMode="auto">
          <a:xfrm>
            <a:off x="3336925" y="3719513"/>
            <a:ext cx="436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59" name="TextBox 25"/>
          <p:cNvSpPr txBox="1">
            <a:spLocks noChangeArrowheads="1"/>
          </p:cNvSpPr>
          <p:nvPr/>
        </p:nvSpPr>
        <p:spPr bwMode="auto">
          <a:xfrm>
            <a:off x="4651375" y="3719513"/>
            <a:ext cx="43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</a:rPr>
              <a:t>AP</a:t>
            </a:r>
          </a:p>
        </p:txBody>
      </p:sp>
      <p:sp>
        <p:nvSpPr>
          <p:cNvPr id="65560" name="TextBox 26"/>
          <p:cNvSpPr txBox="1">
            <a:spLocks noChangeArrowheads="1"/>
          </p:cNvSpPr>
          <p:nvPr/>
        </p:nvSpPr>
        <p:spPr bwMode="auto">
          <a:xfrm>
            <a:off x="5208588" y="5805488"/>
            <a:ext cx="8429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</a:rPr>
              <a:t>H*+L</a:t>
            </a:r>
          </a:p>
        </p:txBody>
      </p:sp>
      <p:sp>
        <p:nvSpPr>
          <p:cNvPr id="65561" name="TextBox 27"/>
          <p:cNvSpPr txBox="1">
            <a:spLocks noChangeArrowheads="1"/>
          </p:cNvSpPr>
          <p:nvPr/>
        </p:nvSpPr>
        <p:spPr bwMode="auto">
          <a:xfrm>
            <a:off x="5026025" y="5359400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2" name="TextBox 28"/>
          <p:cNvSpPr txBox="1">
            <a:spLocks noChangeArrowheads="1"/>
          </p:cNvSpPr>
          <p:nvPr/>
        </p:nvSpPr>
        <p:spPr bwMode="auto">
          <a:xfrm>
            <a:off x="3635375" y="4983163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</a:rPr>
              <a:t>downstep</a:t>
            </a:r>
          </a:p>
        </p:txBody>
      </p:sp>
      <p:sp>
        <p:nvSpPr>
          <p:cNvPr id="65563" name="TextBox 29"/>
          <p:cNvSpPr txBox="1">
            <a:spLocks noChangeArrowheads="1"/>
          </p:cNvSpPr>
          <p:nvPr/>
        </p:nvSpPr>
        <p:spPr bwMode="auto">
          <a:xfrm>
            <a:off x="1727200" y="2852738"/>
            <a:ext cx="649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4" name="TextBox 30"/>
          <p:cNvSpPr txBox="1">
            <a:spLocks noChangeArrowheads="1"/>
          </p:cNvSpPr>
          <p:nvPr/>
        </p:nvSpPr>
        <p:spPr bwMode="auto">
          <a:xfrm>
            <a:off x="3125788" y="3257550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5" name="TextBox 31"/>
          <p:cNvSpPr txBox="1">
            <a:spLocks noChangeArrowheads="1"/>
          </p:cNvSpPr>
          <p:nvPr/>
        </p:nvSpPr>
        <p:spPr bwMode="auto">
          <a:xfrm>
            <a:off x="4327525" y="3344863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6" name="TextBox 32"/>
          <p:cNvSpPr txBox="1">
            <a:spLocks noChangeArrowheads="1"/>
          </p:cNvSpPr>
          <p:nvPr/>
        </p:nvSpPr>
        <p:spPr bwMode="auto">
          <a:xfrm>
            <a:off x="5589588" y="3529013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67" name="TextBox 33"/>
          <p:cNvSpPr txBox="1">
            <a:spLocks noChangeArrowheads="1"/>
          </p:cNvSpPr>
          <p:nvPr/>
        </p:nvSpPr>
        <p:spPr bwMode="auto">
          <a:xfrm>
            <a:off x="107950" y="33147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8" name="TextBox 34"/>
          <p:cNvSpPr txBox="1">
            <a:spLocks noChangeArrowheads="1"/>
          </p:cNvSpPr>
          <p:nvPr/>
        </p:nvSpPr>
        <p:spPr bwMode="auto">
          <a:xfrm>
            <a:off x="131763" y="6218238"/>
            <a:ext cx="814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%L</a:t>
            </a:r>
          </a:p>
        </p:txBody>
      </p:sp>
      <p:sp>
        <p:nvSpPr>
          <p:cNvPr id="65569" name="TextBox 35"/>
          <p:cNvSpPr txBox="1">
            <a:spLocks noChangeArrowheads="1"/>
          </p:cNvSpPr>
          <p:nvPr/>
        </p:nvSpPr>
        <p:spPr bwMode="auto">
          <a:xfrm>
            <a:off x="3336925" y="6218238"/>
            <a:ext cx="64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0" name="TextBox 36"/>
          <p:cNvSpPr txBox="1">
            <a:spLocks noChangeArrowheads="1"/>
          </p:cNvSpPr>
          <p:nvPr/>
        </p:nvSpPr>
        <p:spPr bwMode="auto">
          <a:xfrm>
            <a:off x="4368800" y="6340475"/>
            <a:ext cx="64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65571" name="TextBox 37"/>
          <p:cNvSpPr txBox="1">
            <a:spLocks noChangeArrowheads="1"/>
          </p:cNvSpPr>
          <p:nvPr/>
        </p:nvSpPr>
        <p:spPr bwMode="auto">
          <a:xfrm>
            <a:off x="5781675" y="6448425"/>
            <a:ext cx="64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17</a:t>
            </a:r>
          </a:p>
        </p:txBody>
      </p:sp>
      <p:pic>
        <p:nvPicPr>
          <p:cNvPr id="42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43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38" y="1230313"/>
            <a:ext cx="5957887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722313" y="3573463"/>
            <a:ext cx="465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mano-wa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 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611188" y="981075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3754438" y="1762125"/>
            <a:ext cx="952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H*+L</a:t>
            </a:r>
          </a:p>
        </p:txBody>
      </p:sp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-38100" y="2495550"/>
            <a:ext cx="7048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2262188" y="2044700"/>
            <a:ext cx="7254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5546725" y="2297113"/>
            <a:ext cx="681038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6300788" y="862013"/>
            <a:ext cx="2668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Yamano schwimmt</a:t>
            </a:r>
          </a:p>
        </p:txBody>
      </p:sp>
      <p:sp>
        <p:nvSpPr>
          <p:cNvPr id="66570" name="TextBox 10"/>
          <p:cNvSpPr txBox="1">
            <a:spLocks noChangeArrowheads="1"/>
          </p:cNvSpPr>
          <p:nvPr/>
        </p:nvSpPr>
        <p:spPr bwMode="auto">
          <a:xfrm>
            <a:off x="6300788" y="1331913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Eine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IP, 2 APs,  daher downstep</a:t>
            </a:r>
          </a:p>
        </p:txBody>
      </p:sp>
      <p:pic>
        <p:nvPicPr>
          <p:cNvPr id="6657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463" y="4508500"/>
            <a:ext cx="53641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Box 13"/>
          <p:cNvSpPr txBox="1">
            <a:spLocks noChangeArrowheads="1"/>
          </p:cNvSpPr>
          <p:nvPr/>
        </p:nvSpPr>
        <p:spPr bwMode="auto">
          <a:xfrm>
            <a:off x="5991225" y="4724400"/>
            <a:ext cx="22526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Zwei IPs, 1 AP pro IP, 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daher kein Downstep</a:t>
            </a:r>
          </a:p>
        </p:txBody>
      </p:sp>
      <p:sp>
        <p:nvSpPr>
          <p:cNvPr id="66573" name="TextBox 15"/>
          <p:cNvSpPr txBox="1">
            <a:spLocks noChangeArrowheads="1"/>
          </p:cNvSpPr>
          <p:nvPr/>
        </p:nvSpPr>
        <p:spPr bwMode="auto">
          <a:xfrm>
            <a:off x="1068388" y="630238"/>
            <a:ext cx="4660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mano-ga 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[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</a:t>
            </a:r>
            <a:r>
              <a:rPr lang="en-US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AP</a:t>
            </a:r>
            <a:r>
              <a:rPr lang="en-US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]</a:t>
            </a:r>
            <a:r>
              <a:rPr lang="en-US" baseline="-25000">
                <a:solidFill>
                  <a:srgbClr val="FF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IP</a:t>
            </a:r>
            <a:endParaRPr lang="en-US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  <p:sp>
        <p:nvSpPr>
          <p:cNvPr id="66574" name="TextBox 16"/>
          <p:cNvSpPr txBox="1">
            <a:spLocks noChangeArrowheads="1"/>
          </p:cNvSpPr>
          <p:nvPr/>
        </p:nvSpPr>
        <p:spPr bwMode="auto">
          <a:xfrm>
            <a:off x="3589338" y="1331913"/>
            <a:ext cx="179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downstep</a:t>
            </a:r>
          </a:p>
        </p:txBody>
      </p:sp>
      <p:sp>
        <p:nvSpPr>
          <p:cNvPr id="66575" name="TextBox 17"/>
          <p:cNvSpPr txBox="1">
            <a:spLocks noChangeArrowheads="1"/>
          </p:cNvSpPr>
          <p:nvPr/>
        </p:nvSpPr>
        <p:spPr bwMode="auto">
          <a:xfrm>
            <a:off x="295275" y="4437063"/>
            <a:ext cx="936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6" name="TextBox 18"/>
          <p:cNvSpPr txBox="1">
            <a:spLocks noChangeArrowheads="1"/>
          </p:cNvSpPr>
          <p:nvPr/>
        </p:nvSpPr>
        <p:spPr bwMode="auto">
          <a:xfrm>
            <a:off x="3348038" y="4724400"/>
            <a:ext cx="935037" cy="45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H+L*</a:t>
            </a:r>
          </a:p>
        </p:txBody>
      </p:sp>
      <p:sp>
        <p:nvSpPr>
          <p:cNvPr id="66577" name="TextBox 19"/>
          <p:cNvSpPr txBox="1">
            <a:spLocks noChangeArrowheads="1"/>
          </p:cNvSpPr>
          <p:nvPr/>
        </p:nvSpPr>
        <p:spPr bwMode="auto">
          <a:xfrm>
            <a:off x="3132138" y="4173538"/>
            <a:ext cx="224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KEIN downstep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476375" y="0"/>
            <a:ext cx="5040313" cy="461963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 err="1">
                <a:latin typeface="Calibri"/>
                <a:cs typeface="Calibri"/>
              </a:rPr>
              <a:t>Intonationsphrasen</a:t>
            </a:r>
            <a:r>
              <a:rPr lang="en-GB" dirty="0">
                <a:latin typeface="Calibri"/>
                <a:cs typeface="Calibri"/>
              </a:rPr>
              <a:t> (IP) und </a:t>
            </a:r>
            <a:r>
              <a:rPr lang="en-GB" dirty="0" err="1">
                <a:latin typeface="Calibri"/>
                <a:cs typeface="Calibri"/>
              </a:rPr>
              <a:t>Downstep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6579" name="TextBox 21"/>
          <p:cNvSpPr txBox="1">
            <a:spLocks noChangeArrowheads="1"/>
          </p:cNvSpPr>
          <p:nvPr/>
        </p:nvSpPr>
        <p:spPr bwMode="auto">
          <a:xfrm>
            <a:off x="6443663" y="2162175"/>
            <a:ext cx="2525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-ga: der Satz ist im breiten Fokus</a:t>
            </a:r>
          </a:p>
        </p:txBody>
      </p:sp>
      <p:sp>
        <p:nvSpPr>
          <p:cNvPr id="66580" name="TextBox 22"/>
          <p:cNvSpPr txBox="1">
            <a:spLocks noChangeArrowheads="1"/>
          </p:cNvSpPr>
          <p:nvPr/>
        </p:nvSpPr>
        <p:spPr bwMode="auto">
          <a:xfrm>
            <a:off x="5991225" y="5926138"/>
            <a:ext cx="2876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-wa: 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oy</a:t>
            </a:r>
            <a:r>
              <a:rPr lang="en-US" b="1">
                <a:latin typeface="Calibri" pitchFamily="4" charset="0"/>
                <a:ea typeface="Calibri" pitchFamily="4" charset="0"/>
                <a:cs typeface="Calibri" pitchFamily="4" charset="0"/>
              </a:rPr>
              <a:t>o</a:t>
            </a:r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ideru ist im engen Fokus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</a:p>
        </p:txBody>
      </p:sp>
      <p:sp>
        <p:nvSpPr>
          <p:cNvPr id="66581" name="TextBox 23"/>
          <p:cNvSpPr txBox="1">
            <a:spLocks noChangeArrowheads="1"/>
          </p:cNvSpPr>
          <p:nvPr/>
        </p:nvSpPr>
        <p:spPr bwMode="auto">
          <a:xfrm>
            <a:off x="-115888" y="5668963"/>
            <a:ext cx="70326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%L</a:t>
            </a:r>
          </a:p>
        </p:txBody>
      </p:sp>
      <p:sp>
        <p:nvSpPr>
          <p:cNvPr id="66582" name="TextBox 24"/>
          <p:cNvSpPr txBox="1">
            <a:spLocks noChangeArrowheads="1"/>
          </p:cNvSpPr>
          <p:nvPr/>
        </p:nvSpPr>
        <p:spPr bwMode="auto">
          <a:xfrm>
            <a:off x="2286000" y="6108700"/>
            <a:ext cx="72707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sp>
        <p:nvSpPr>
          <p:cNvPr id="66583" name="TextBox 25"/>
          <p:cNvSpPr txBox="1">
            <a:spLocks noChangeArrowheads="1"/>
          </p:cNvSpPr>
          <p:nvPr/>
        </p:nvSpPr>
        <p:spPr bwMode="auto">
          <a:xfrm>
            <a:off x="4741863" y="6164263"/>
            <a:ext cx="681037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4" charset="0"/>
                <a:ea typeface="Calibri" pitchFamily="4" charset="0"/>
                <a:cs typeface="Calibri" pitchFamily="4" charset="0"/>
              </a:rPr>
              <a:t>L%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771775" y="1092200"/>
            <a:ext cx="215900" cy="1069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6563" idx="2"/>
            <a:endCxn id="66582" idx="0"/>
          </p:cNvCxnSpPr>
          <p:nvPr/>
        </p:nvCxnSpPr>
        <p:spPr>
          <a:xfrm flipH="1">
            <a:off x="2649538" y="4035425"/>
            <a:ext cx="403225" cy="207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48600" y="152400"/>
            <a:ext cx="990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S. 18</a:t>
            </a:r>
          </a:p>
        </p:txBody>
      </p:sp>
      <p:pic>
        <p:nvPicPr>
          <p:cNvPr id="32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217996"/>
            <a:ext cx="478408" cy="478408"/>
          </a:xfrm>
          <a:prstGeom prst="rect">
            <a:avLst/>
          </a:prstGeom>
        </p:spPr>
      </p:pic>
      <p:pic>
        <p:nvPicPr>
          <p:cNvPr id="33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6332" y="4174728"/>
            <a:ext cx="550416" cy="550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810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  <a:sym typeface="Arial" pitchFamily="-100" charset="0"/>
              </a:rPr>
              <a:t>3. Modelle der Intonation</a:t>
            </a:r>
            <a:endParaRPr lang="de-DE">
              <a:solidFill>
                <a:schemeClr val="accent2"/>
              </a:solidFill>
              <a:latin typeface="Calibri" pitchFamily="-100" charset="0"/>
              <a:ea typeface="Calibri" pitchFamily="-100" charset="0"/>
              <a:cs typeface="Calibri" pitchFamily="-100" charset="0"/>
              <a:sym typeface="Arial" pitchFamily="-100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6934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LMUCompatilFact" charset="0"/>
              </a:rPr>
              <a:t>Vorlesung 3 </a:t>
            </a:r>
            <a:endParaRPr lang="de-DE"/>
          </a:p>
          <a:p>
            <a:r>
              <a:rPr lang="de-DE">
                <a:latin typeface="LMUCompatilFact" charset="0"/>
              </a:rPr>
              <a:t>S. 3 Amerikanische Schule, britische Schule, niederländische Schule</a:t>
            </a:r>
          </a:p>
          <a:p>
            <a:endParaRPr lang="de-DE">
              <a:latin typeface="LMUCompatilFact" charset="0"/>
            </a:endParaRPr>
          </a:p>
          <a:p>
            <a:r>
              <a:rPr lang="de-DE">
                <a:latin typeface="LMUCompatilFact" charset="0"/>
              </a:rPr>
              <a:t>S. 7 Unterschiede amerikanische vs. britische Schule</a:t>
            </a:r>
            <a:br>
              <a:rPr lang="de-DE">
                <a:latin typeface="LMUCompatilFact" charset="0"/>
              </a:rPr>
            </a:br>
            <a:r>
              <a:rPr lang="de-DE">
                <a:latin typeface="LMUCompatilFact" charset="0"/>
              </a:rPr>
              <a:t>S. 13, 19 Innovation der niederländischen Schule</a:t>
            </a:r>
            <a:br>
              <a:rPr lang="de-DE">
                <a:latin typeface="LMUCompatilFact" charset="0"/>
              </a:rPr>
            </a:br>
            <a:endParaRPr lang="de-DE">
              <a:latin typeface="LMUCompatilFact" charset="0"/>
            </a:endParaRPr>
          </a:p>
          <a:p>
            <a:endParaRPr lang="de-DE">
              <a:latin typeface="Calibri" pitchFamily="4" charset="0"/>
              <a:ea typeface="Calibri" pitchFamily="4" charset="0"/>
              <a:cs typeface="Calibri" pitchFamily="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048000" y="838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Funktion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200400" y="2971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Form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124200" y="5562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Signal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81200" y="1828800"/>
            <a:ext cx="5562600" cy="1820863"/>
            <a:chOff x="1981200" y="1828800"/>
            <a:chExt cx="5562600" cy="1821597"/>
          </a:xfrm>
        </p:grpSpPr>
        <p:sp>
          <p:nvSpPr>
            <p:cNvPr id="21518" name="TextBox 5"/>
            <p:cNvSpPr txBox="1">
              <a:spLocks noChangeArrowheads="1"/>
            </p:cNvSpPr>
            <p:nvPr/>
          </p:nvSpPr>
          <p:spPr bwMode="auto">
            <a:xfrm>
              <a:off x="4572000" y="2819400"/>
              <a:ext cx="2971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amerikanische Schule (1945-1960)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1981200" y="1828800"/>
              <a:ext cx="4343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britische Schule (1950-1970)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3962400"/>
            <a:ext cx="5334000" cy="842963"/>
            <a:chOff x="2209800" y="3962401"/>
            <a:chExt cx="5334000" cy="842664"/>
          </a:xfrm>
        </p:grpSpPr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2209800" y="3962401"/>
              <a:ext cx="533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Die niederländische Schule (1965-1990)</a:t>
              </a:r>
            </a:p>
          </p:txBody>
        </p:sp>
        <p:sp>
          <p:nvSpPr>
            <p:cNvPr id="21517" name="TextBox 10"/>
            <p:cNvSpPr txBox="1">
              <a:spLocks noChangeArrowheads="1"/>
            </p:cNvSpPr>
            <p:nvPr/>
          </p:nvSpPr>
          <p:spPr bwMode="auto">
            <a:xfrm>
              <a:off x="2209800" y="4343400"/>
              <a:ext cx="472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Superpositions-Modelle (seit 1980)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Intonationsmodelle seit 1945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00200" y="4724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Autosegmentelle-metrische Modelle (seit 1980)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Die Britische Schule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200">
                <a:latin typeface="Calibri" pitchFamily="4" charset="0"/>
                <a:ea typeface="Calibri" pitchFamily="4" charset="0"/>
                <a:cs typeface="Calibri" pitchFamily="4" charset="0"/>
              </a:rPr>
              <a:t>Crystal (1969), Halliday (1967), Kingdon (1958), O'Connor &amp; Arnold (1961)</a:t>
            </a:r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152400" y="762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Amerikanische Schule</a:t>
            </a:r>
          </a:p>
        </p:txBody>
      </p:sp>
      <p:sp>
        <p:nvSpPr>
          <p:cNvPr id="22533" name="Rectangle 14"/>
          <p:cNvSpPr>
            <a:spLocks noChangeArrowheads="1"/>
          </p:cNvSpPr>
          <p:nvPr/>
        </p:nvSpPr>
        <p:spPr bwMode="auto">
          <a:xfrm>
            <a:off x="5334000" y="762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Britische Schule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2534" name="TextBox 21"/>
          <p:cNvSpPr txBox="1">
            <a:spLocks noChangeArrowheads="1"/>
          </p:cNvSpPr>
          <p:nvPr/>
        </p:nvSpPr>
        <p:spPr bwMode="auto">
          <a:xfrm>
            <a:off x="4953000" y="129540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Analyse der Bedeutung von Intonationsmelodien</a:t>
            </a:r>
          </a:p>
        </p:txBody>
      </p:sp>
      <p:sp>
        <p:nvSpPr>
          <p:cNvPr id="22535" name="TextBox 22"/>
          <p:cNvSpPr txBox="1">
            <a:spLocks noChangeArrowheads="1"/>
          </p:cNvSpPr>
          <p:nvPr/>
        </p:nvSpPr>
        <p:spPr bwMode="auto">
          <a:xfrm>
            <a:off x="76200" y="1295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Die Bedeutung wird kaum berücksichtigt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2133600"/>
            <a:ext cx="9144000" cy="1144588"/>
            <a:chOff x="0" y="2133600"/>
            <a:chExt cx="9144000" cy="11445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" y="26670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90600" y="3276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9" name="TextBox 11"/>
            <p:cNvSpPr txBox="1">
              <a:spLocks noChangeArrowheads="1"/>
            </p:cNvSpPr>
            <p:nvPr/>
          </p:nvSpPr>
          <p:spPr bwMode="auto">
            <a:xfrm>
              <a:off x="5486400" y="2362200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Konturen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447800" y="2895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9817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134100" y="2857500"/>
              <a:ext cx="2286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63" name="TextBox 23"/>
            <p:cNvSpPr txBox="1">
              <a:spLocks noChangeArrowheads="1"/>
            </p:cNvSpPr>
            <p:nvPr/>
          </p:nvSpPr>
          <p:spPr bwMode="auto">
            <a:xfrm>
              <a:off x="457200" y="2209800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Stufen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3352800"/>
            <a:ext cx="9144000" cy="830263"/>
            <a:chOff x="0" y="3352800"/>
            <a:chExt cx="9144000" cy="830997"/>
          </a:xfrm>
        </p:grpSpPr>
        <p:sp>
          <p:nvSpPr>
            <p:cNvPr id="22554" name="TextBox 18"/>
            <p:cNvSpPr txBox="1">
              <a:spLocks noChangeArrowheads="1"/>
            </p:cNvSpPr>
            <p:nvPr/>
          </p:nvSpPr>
          <p:spPr bwMode="auto">
            <a:xfrm>
              <a:off x="0" y="3352800"/>
              <a:ext cx="3733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Scharfe Trennung zwischen Betonung und Intonation</a:t>
              </a:r>
            </a:p>
          </p:txBody>
        </p:sp>
        <p:sp>
          <p:nvSpPr>
            <p:cNvPr id="22555" name="TextBox 20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4572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Gewisse Wörter werden prominent </a:t>
              </a:r>
              <a:r>
                <a:rPr lang="de-DE" b="1">
                  <a:latin typeface="Calibri" pitchFamily="4" charset="0"/>
                  <a:ea typeface="Calibri" pitchFamily="4" charset="0"/>
                  <a:cs typeface="Calibri" pitchFamily="4" charset="0"/>
                </a:rPr>
                <a:t>aufgrund der Intonation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0" y="34290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0" y="4191000"/>
            <a:ext cx="9144000" cy="461963"/>
            <a:chOff x="0" y="4191000"/>
            <a:chExt cx="9144000" cy="461665"/>
          </a:xfrm>
        </p:grpSpPr>
        <p:sp>
          <p:nvSpPr>
            <p:cNvPr id="22551" name="TextBox 2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16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Grenztöne</a:t>
              </a:r>
            </a:p>
          </p:txBody>
        </p:sp>
        <p:sp>
          <p:nvSpPr>
            <p:cNvPr id="22552" name="TextBox 25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Grenztöne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4267151"/>
              <a:ext cx="9144000" cy="15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4724400"/>
            <a:ext cx="9144000" cy="830263"/>
            <a:chOff x="0" y="4724400"/>
            <a:chExt cx="9144000" cy="830997"/>
          </a:xfrm>
        </p:grpSpPr>
        <p:sp>
          <p:nvSpPr>
            <p:cNvPr id="22548" name="TextBox 34"/>
            <p:cNvSpPr txBox="1">
              <a:spLocks noChangeArrowheads="1"/>
            </p:cNvSpPr>
            <p:nvPr/>
          </p:nvSpPr>
          <p:spPr bwMode="auto">
            <a:xfrm>
              <a:off x="5029200" y="4724400"/>
              <a:ext cx="3886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Trennung zwischen nukleare- und prenukleare Töne</a:t>
              </a:r>
            </a:p>
          </p:txBody>
        </p:sp>
        <p:sp>
          <p:nvSpPr>
            <p:cNvPr id="22549" name="TextBox 35"/>
            <p:cNvSpPr txBox="1">
              <a:spLocks noChangeArrowheads="1"/>
            </p:cNvSpPr>
            <p:nvPr/>
          </p:nvSpPr>
          <p:spPr bwMode="auto">
            <a:xfrm>
              <a:off x="228600" y="4876800"/>
              <a:ext cx="3733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Trennung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0" y="4800667"/>
              <a:ext cx="91440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0" y="5638800"/>
            <a:ext cx="9144000" cy="1219200"/>
            <a:chOff x="0" y="5638800"/>
            <a:chExt cx="9144000" cy="1219200"/>
          </a:xfrm>
        </p:grpSpPr>
        <p:sp>
          <p:nvSpPr>
            <p:cNvPr id="22544" name="TextBox 28"/>
            <p:cNvSpPr txBox="1">
              <a:spLocks noChangeArrowheads="1"/>
            </p:cNvSpPr>
            <p:nvPr/>
          </p:nvSpPr>
          <p:spPr bwMode="auto">
            <a:xfrm>
              <a:off x="5257800" y="5638800"/>
              <a:ext cx="3657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Keine solche Kombinatorik</a:t>
              </a:r>
            </a:p>
          </p:txBody>
        </p:sp>
        <p:sp>
          <p:nvSpPr>
            <p:cNvPr id="22545" name="TextBox 32"/>
            <p:cNvSpPr txBox="1">
              <a:spLocks noChangeArrowheads="1"/>
            </p:cNvSpPr>
            <p:nvPr/>
          </p:nvSpPr>
          <p:spPr bwMode="auto">
            <a:xfrm>
              <a:off x="0" y="5646003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Eine phonologische Kombinatorik</a:t>
              </a:r>
            </a:p>
          </p:txBody>
        </p:sp>
        <p:sp>
          <p:nvSpPr>
            <p:cNvPr id="22546" name="TextBox 33"/>
            <p:cNvSpPr txBox="1">
              <a:spLocks noChangeArrowheads="1"/>
            </p:cNvSpPr>
            <p:nvPr/>
          </p:nvSpPr>
          <p:spPr bwMode="auto">
            <a:xfrm>
              <a:off x="76200" y="6027003"/>
              <a:ext cx="4114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4" charset="0"/>
                  <a:ea typeface="Calibri" pitchFamily="4" charset="0"/>
                  <a:cs typeface="Calibri" pitchFamily="4" charset="0"/>
                </a:rPr>
                <a:t>3 1 = Ton fällt; 1 3 = Ton steigt (die selben Bausteine)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77200" y="76200"/>
            <a:ext cx="762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  <a:sym typeface="Arial" pitchFamily="8" charset="0"/>
              </a:rPr>
              <a:t>IPO: viele Innovationen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Resynthese und Perzeption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Empirische Festlegung,  dass nicht alle Teile der Kontur für die Perzeption der Intonation relevant sind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Festlegung, dass die zeitliche Synchronisierung zwischen intonatorischen Einheiten und Vokal für die Perzeption der Intonation wichtig ist.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Verwendung einer logarithmischen f0-Skala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Der Begriff 'Deklination'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1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sowie einige der ersten </a:t>
            </a:r>
            <a:r>
              <a:rPr lang="de-DE" i="1">
                <a:latin typeface="Calibri" pitchFamily="4" charset="0"/>
                <a:ea typeface="Calibri" pitchFamily="4" charset="0"/>
                <a:cs typeface="Calibri" pitchFamily="4" charset="0"/>
              </a:rPr>
              <a:t>physiologischen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Untersuchungen</a:t>
            </a:r>
            <a:r>
              <a:rPr lang="de-DE" baseline="30000">
                <a:latin typeface="Calibri" pitchFamily="4" charset="0"/>
                <a:ea typeface="Calibri" pitchFamily="4" charset="0"/>
                <a:cs typeface="Calibri" pitchFamily="4" charset="0"/>
              </a:rPr>
              <a:t>2</a:t>
            </a:r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 dazu stammen aus dieser Schule.</a:t>
            </a:r>
          </a:p>
        </p:txBody>
      </p:sp>
      <p:sp>
        <p:nvSpPr>
          <p:cNvPr id="23560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4" charset="0"/>
                <a:ea typeface="Calibri" pitchFamily="4" charset="0"/>
                <a:cs typeface="Calibri" pitchFamily="4" charset="0"/>
              </a:rPr>
              <a:t>Intonatorische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3567" name="TextBox 15"/>
          <p:cNvSpPr txBox="1">
            <a:spLocks noChangeArrowheads="1"/>
          </p:cNvSpPr>
          <p:nvPr/>
        </p:nvSpPr>
        <p:spPr bwMode="auto">
          <a:xfrm>
            <a:off x="381000" y="60960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1. Cohen &amp; 't Hart (1967),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Lingua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19, 177-192</a:t>
            </a:r>
          </a:p>
        </p:txBody>
      </p:sp>
      <p:sp>
        <p:nvSpPr>
          <p:cNvPr id="23568" name="TextBox 16"/>
          <p:cNvSpPr txBox="1">
            <a:spLocks noChangeArrowheads="1"/>
          </p:cNvSpPr>
          <p:nvPr/>
        </p:nvSpPr>
        <p:spPr bwMode="auto">
          <a:xfrm>
            <a:off x="457200" y="6400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2. Collier (1975), </a:t>
            </a:r>
            <a:r>
              <a:rPr lang="de-DE" sz="1600" i="1">
                <a:latin typeface="Calibri" pitchFamily="4" charset="0"/>
                <a:ea typeface="Calibri" pitchFamily="4" charset="0"/>
                <a:cs typeface="Calibri" pitchFamily="4" charset="0"/>
              </a:rPr>
              <a:t>JASA</a:t>
            </a:r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, 58, 249-255.</a:t>
            </a:r>
          </a:p>
        </p:txBody>
      </p:sp>
      <p:sp>
        <p:nvSpPr>
          <p:cNvPr id="23569" name="TextBox 17"/>
          <p:cNvSpPr txBox="1">
            <a:spLocks noChangeArrowheads="1"/>
          </p:cNvSpPr>
          <p:nvPr/>
        </p:nvSpPr>
        <p:spPr bwMode="auto">
          <a:xfrm>
            <a:off x="609600" y="50292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4" charset="0"/>
                <a:ea typeface="Calibri" pitchFamily="4" charset="0"/>
                <a:cs typeface="Calibri" pitchFamily="4" charset="0"/>
              </a:rPr>
              <a:t>Einsatz der IPO-Methode für viele Sprachen: englisch, Deutsch, Russisch, Französisch, Indonesich</a:t>
            </a:r>
            <a:r>
              <a:rPr lang="de-DE" baseline="30000" dirty="0">
                <a:latin typeface="Calibri" pitchFamily="4" charset="0"/>
                <a:ea typeface="Calibri" pitchFamily="4" charset="0"/>
                <a:cs typeface="Calibri" pitchFamily="4" charset="0"/>
              </a:rPr>
              <a:t>3</a:t>
            </a:r>
          </a:p>
        </p:txBody>
      </p:sp>
      <p:sp>
        <p:nvSpPr>
          <p:cNvPr id="23570" name="TextBox 18"/>
          <p:cNvSpPr txBox="1">
            <a:spLocks noChangeArrowheads="1"/>
          </p:cNvSpPr>
          <p:nvPr/>
        </p:nvSpPr>
        <p:spPr bwMode="auto">
          <a:xfrm>
            <a:off x="4648200" y="61722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4" charset="0"/>
                <a:ea typeface="Calibri" pitchFamily="4" charset="0"/>
                <a:cs typeface="Calibri" pitchFamily="4" charset="0"/>
              </a:rPr>
              <a:t>3 Siehe Ladd (2008, S. 12), phonbib: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ym typeface="Arial" pitchFamily="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76201"/>
            <a:ext cx="9144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  <a:sym typeface="Arial" pitchFamily="8" charset="0"/>
              </a:rPr>
              <a:t>S. 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Pages>0</Pages>
  <Words>3918</Words>
  <Characters>0</Characters>
  <Application>Microsoft Macintosh PowerPoint</Application>
  <PresentationFormat>On-screen Show (4:3)</PresentationFormat>
  <Lines>0</Lines>
  <Paragraphs>608</Paragraphs>
  <Slides>53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LMUCompatilFact</vt:lpstr>
      <vt:lpstr>Times New Roman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subject/>
  <dc:creator>jmh</dc:creator>
  <cp:keywords/>
  <dc:description/>
  <cp:lastModifiedBy>Microsoft Office User</cp:lastModifiedBy>
  <cp:revision>85</cp:revision>
  <dcterms:created xsi:type="dcterms:W3CDTF">2018-01-31T05:48:15Z</dcterms:created>
  <dcterms:modified xsi:type="dcterms:W3CDTF">2020-01-29T09:02:08Z</dcterms:modified>
  <cp:category/>
</cp:coreProperties>
</file>