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7"/>
  </p:handoutMasterIdLst>
  <p:sldIdLst>
    <p:sldId id="286" r:id="rId2"/>
    <p:sldId id="330" r:id="rId3"/>
    <p:sldId id="319" r:id="rId4"/>
    <p:sldId id="312" r:id="rId5"/>
    <p:sldId id="308" r:id="rId6"/>
    <p:sldId id="318" r:id="rId7"/>
    <p:sldId id="324" r:id="rId8"/>
    <p:sldId id="332" r:id="rId9"/>
    <p:sldId id="333" r:id="rId10"/>
    <p:sldId id="334" r:id="rId11"/>
    <p:sldId id="335" r:id="rId12"/>
    <p:sldId id="337" r:id="rId13"/>
    <p:sldId id="339" r:id="rId14"/>
    <p:sldId id="336" r:id="rId15"/>
    <p:sldId id="342" r:id="rId16"/>
    <p:sldId id="352" r:id="rId17"/>
    <p:sldId id="353" r:id="rId18"/>
    <p:sldId id="288" r:id="rId19"/>
    <p:sldId id="289" r:id="rId20"/>
    <p:sldId id="290" r:id="rId21"/>
    <p:sldId id="302" r:id="rId22"/>
    <p:sldId id="329" r:id="rId23"/>
    <p:sldId id="349" r:id="rId24"/>
    <p:sldId id="351" r:id="rId25"/>
    <p:sldId id="34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Unicode MS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45"/>
    <p:restoredTop sz="94289"/>
  </p:normalViewPr>
  <p:slideViewPr>
    <p:cSldViewPr>
      <p:cViewPr varScale="1">
        <p:scale>
          <a:sx n="142" d="100"/>
          <a:sy n="142" d="100"/>
        </p:scale>
        <p:origin x="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31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F545051-C09B-5E4B-8404-CF3FFB27320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43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2FE45-DDC5-F14C-AB7A-8A7F91D6C0F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61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6EC1B-FAA7-B74C-82C7-FB09559049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95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4114A-021E-2D4D-BADB-F218F5E5656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35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BADE5-C26A-5541-A395-A396E78BC5C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8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2A7F-7335-3E49-97B4-2CA1D7E02E8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95BC-5F6D-D64A-B3CF-3B84C7B487C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05AE4-2963-834C-8680-CAB481F1D40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2FD5B-B493-7246-BC47-14F07E24E0E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B106-0501-C24F-BD49-C88BC57B138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1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49360-4699-7E40-B239-168A51F305E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5B99F-2106-D648-A403-664A8B1526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28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A240054F-0456-CC47-AA46-FC29238FE86F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sycnet.apa.org/record/2008-05463-02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pierrehumbert_labphon3OR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pb-us-w2.wpmucdn.com/sites.wustl.edu/dist/0/2113/files/2019/09/Treiman_2000_Papers-in-Laboratory-Phonology-V-Acquisition-and-the-lexicon_chapter19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guistics.berkeley.edu/~ohala/papers/alternatives_to_sonor_hier_cls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phonetischen Grundlagen der Silbe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146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77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2. Größere Überlappung  in VK als in KV und der Silbenreim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VK-Überlappung d.h. die größere Schwierigkeit V von K perzeptiv zu trennen ist eventuell </a:t>
            </a:r>
            <a:r>
              <a:rPr lang="de-DE" b="1">
                <a:latin typeface="Calibri" charset="0"/>
                <a:cs typeface="Calibri" charset="0"/>
              </a:rPr>
              <a:t>die phonetische Grundlage des Silbenreims.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85800" y="19050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Silbe besteht laut einiger Theorien aus einem Onset und Reim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905000" y="639603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Cairns &amp; Feinstein (1982) </a:t>
            </a:r>
            <a:r>
              <a:rPr lang="en-US" sz="1600" i="1">
                <a:latin typeface="Calibri" charset="0"/>
                <a:cs typeface="Calibri" charset="0"/>
              </a:rPr>
              <a:t>Linguistic Inquiry, 13.2. 193-226</a:t>
            </a:r>
            <a:r>
              <a:rPr lang="en-US" b="1" i="1"/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685800" y="34290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Reim: der Vokal + alle danach kommenden Ks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609600" y="2895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Onset: alle Ks vor dem Vokal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685800" y="43434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schlecht</a:t>
            </a:r>
            <a:r>
              <a:rPr lang="de-DE">
                <a:latin typeface="Calibri" charset="0"/>
                <a:cs typeface="Calibri" charset="0"/>
              </a:rPr>
              <a:t>: Onset = /ʃl/, Reim = /ɛçt/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V und K im Reim funktionieren prosodisch oft als eine Einheit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4800" y="1295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Tonanstieg/senkung in Tonsprachen findet nicht nur in V sondern im Reim statt (wenn K ein Sonorant ist)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38213" y="316230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595813" y="3162300"/>
            <a:ext cx="12954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5891213" y="31623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7764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43613" y="31623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4976813" y="31623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</a:t>
            </a:r>
          </a:p>
        </p:txBody>
      </p:sp>
      <p:sp>
        <p:nvSpPr>
          <p:cNvPr id="24587" name="Freeform 13"/>
          <p:cNvSpPr>
            <a:spLocks noChangeArrowheads="1"/>
          </p:cNvSpPr>
          <p:nvPr/>
        </p:nvSpPr>
        <p:spPr bwMode="auto">
          <a:xfrm>
            <a:off x="990600" y="3810000"/>
            <a:ext cx="2208213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64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9 w 2207954"/>
              <a:gd name="T19" fmla="*/ 330200 h 1003300"/>
              <a:gd name="T20" fmla="*/ 1205359 w 2207954"/>
              <a:gd name="T21" fmla="*/ 368300 h 1003300"/>
              <a:gd name="T22" fmla="*/ 1243484 w 2207954"/>
              <a:gd name="T23" fmla="*/ 406400 h 1003300"/>
              <a:gd name="T24" fmla="*/ 1332434 w 2207954"/>
              <a:gd name="T25" fmla="*/ 444500 h 1003300"/>
              <a:gd name="T26" fmla="*/ 1421389 w 2207954"/>
              <a:gd name="T27" fmla="*/ 508000 h 1003300"/>
              <a:gd name="T28" fmla="*/ 1561169 w 2207954"/>
              <a:gd name="T29" fmla="*/ 558800 h 1003300"/>
              <a:gd name="T30" fmla="*/ 1675535 w 2207954"/>
              <a:gd name="T31" fmla="*/ 647700 h 1003300"/>
              <a:gd name="T32" fmla="*/ 1713659 w 2207954"/>
              <a:gd name="T33" fmla="*/ 673100 h 1003300"/>
              <a:gd name="T34" fmla="*/ 1751779 w 2207954"/>
              <a:gd name="T35" fmla="*/ 698500 h 1003300"/>
              <a:gd name="T36" fmla="*/ 1815319 w 2207954"/>
              <a:gd name="T37" fmla="*/ 736600 h 1003300"/>
              <a:gd name="T38" fmla="*/ 1853439 w 2207954"/>
              <a:gd name="T39" fmla="*/ 749300 h 1003300"/>
              <a:gd name="T40" fmla="*/ 1942394 w 2207954"/>
              <a:gd name="T41" fmla="*/ 787400 h 1003300"/>
              <a:gd name="T42" fmla="*/ 1955099 w 2207954"/>
              <a:gd name="T43" fmla="*/ 825500 h 1003300"/>
              <a:gd name="T44" fmla="*/ 2031344 w 2207954"/>
              <a:gd name="T45" fmla="*/ 889000 h 1003300"/>
              <a:gd name="T46" fmla="*/ 2145714 w 2207954"/>
              <a:gd name="T47" fmla="*/ 977900 h 1003300"/>
              <a:gd name="T48" fmla="*/ 2209249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4"/>
          <p:cNvSpPr>
            <a:spLocks noChangeArrowheads="1"/>
          </p:cNvSpPr>
          <p:nvPr/>
        </p:nvSpPr>
        <p:spPr bwMode="auto">
          <a:xfrm>
            <a:off x="4519613" y="3695700"/>
            <a:ext cx="2208212" cy="1003300"/>
          </a:xfrm>
          <a:custGeom>
            <a:avLst/>
            <a:gdLst>
              <a:gd name="T0" fmla="*/ 10859 w 2207954"/>
              <a:gd name="T1" fmla="*/ 0 h 1003300"/>
              <a:gd name="T2" fmla="*/ 519159 w 2207954"/>
              <a:gd name="T3" fmla="*/ 38100 h 1003300"/>
              <a:gd name="T4" fmla="*/ 633524 w 2207954"/>
              <a:gd name="T5" fmla="*/ 63500 h 1003300"/>
              <a:gd name="T6" fmla="*/ 697059 w 2207954"/>
              <a:gd name="T7" fmla="*/ 101600 h 1003300"/>
              <a:gd name="T8" fmla="*/ 735184 w 2207954"/>
              <a:gd name="T9" fmla="*/ 139700 h 1003300"/>
              <a:gd name="T10" fmla="*/ 786014 w 2207954"/>
              <a:gd name="T11" fmla="*/ 152400 h 1003300"/>
              <a:gd name="T12" fmla="*/ 913089 w 2207954"/>
              <a:gd name="T13" fmla="*/ 228600 h 1003300"/>
              <a:gd name="T14" fmla="*/ 963919 w 2207954"/>
              <a:gd name="T15" fmla="*/ 266700 h 1003300"/>
              <a:gd name="T16" fmla="*/ 1078284 w 2207954"/>
              <a:gd name="T17" fmla="*/ 304800 h 1003300"/>
              <a:gd name="T18" fmla="*/ 1116404 w 2207954"/>
              <a:gd name="T19" fmla="*/ 330200 h 1003300"/>
              <a:gd name="T20" fmla="*/ 1205359 w 2207954"/>
              <a:gd name="T21" fmla="*/ 368300 h 1003300"/>
              <a:gd name="T22" fmla="*/ 1243479 w 2207954"/>
              <a:gd name="T23" fmla="*/ 406400 h 1003300"/>
              <a:gd name="T24" fmla="*/ 1332434 w 2207954"/>
              <a:gd name="T25" fmla="*/ 444500 h 1003300"/>
              <a:gd name="T26" fmla="*/ 1421384 w 2207954"/>
              <a:gd name="T27" fmla="*/ 508000 h 1003300"/>
              <a:gd name="T28" fmla="*/ 1561164 w 2207954"/>
              <a:gd name="T29" fmla="*/ 558800 h 1003300"/>
              <a:gd name="T30" fmla="*/ 1675534 w 2207954"/>
              <a:gd name="T31" fmla="*/ 647700 h 1003300"/>
              <a:gd name="T32" fmla="*/ 1713654 w 2207954"/>
              <a:gd name="T33" fmla="*/ 673100 h 1003300"/>
              <a:gd name="T34" fmla="*/ 1751779 w 2207954"/>
              <a:gd name="T35" fmla="*/ 698500 h 1003300"/>
              <a:gd name="T36" fmla="*/ 1815314 w 2207954"/>
              <a:gd name="T37" fmla="*/ 736600 h 1003300"/>
              <a:gd name="T38" fmla="*/ 1853436 w 2207954"/>
              <a:gd name="T39" fmla="*/ 749300 h 1003300"/>
              <a:gd name="T40" fmla="*/ 1942389 w 2207954"/>
              <a:gd name="T41" fmla="*/ 787400 h 1003300"/>
              <a:gd name="T42" fmla="*/ 1955094 w 2207954"/>
              <a:gd name="T43" fmla="*/ 825500 h 1003300"/>
              <a:gd name="T44" fmla="*/ 2031339 w 2207954"/>
              <a:gd name="T45" fmla="*/ 889000 h 1003300"/>
              <a:gd name="T46" fmla="*/ 2145709 w 2207954"/>
              <a:gd name="T47" fmla="*/ 977900 h 1003300"/>
              <a:gd name="T48" fmla="*/ 2209244 w 2207954"/>
              <a:gd name="T49" fmla="*/ 1003300 h 10033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207954"/>
              <a:gd name="T76" fmla="*/ 0 h 1003300"/>
              <a:gd name="T77" fmla="*/ 2207954 w 2207954"/>
              <a:gd name="T78" fmla="*/ 1003300 h 10033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207954" h="1003300">
                <a:moveTo>
                  <a:pt x="10854" y="0"/>
                </a:moveTo>
                <a:cubicBezTo>
                  <a:pt x="203323" y="96235"/>
                  <a:pt x="0" y="3510"/>
                  <a:pt x="518854" y="38100"/>
                </a:cubicBezTo>
                <a:cubicBezTo>
                  <a:pt x="557797" y="40696"/>
                  <a:pt x="595054" y="55033"/>
                  <a:pt x="633154" y="63500"/>
                </a:cubicBezTo>
                <a:cubicBezTo>
                  <a:pt x="654321" y="76200"/>
                  <a:pt x="676907" y="86789"/>
                  <a:pt x="696654" y="101600"/>
                </a:cubicBezTo>
                <a:cubicBezTo>
                  <a:pt x="711022" y="112376"/>
                  <a:pt x="719160" y="130789"/>
                  <a:pt x="734754" y="139700"/>
                </a:cubicBezTo>
                <a:cubicBezTo>
                  <a:pt x="749909" y="148360"/>
                  <a:pt x="768621" y="148167"/>
                  <a:pt x="785554" y="152400"/>
                </a:cubicBezTo>
                <a:cubicBezTo>
                  <a:pt x="827887" y="177800"/>
                  <a:pt x="873059" y="198979"/>
                  <a:pt x="912554" y="228600"/>
                </a:cubicBezTo>
                <a:cubicBezTo>
                  <a:pt x="929487" y="241300"/>
                  <a:pt x="944851" y="256421"/>
                  <a:pt x="963354" y="266700"/>
                </a:cubicBezTo>
                <a:cubicBezTo>
                  <a:pt x="1002482" y="288438"/>
                  <a:pt x="1035805" y="294338"/>
                  <a:pt x="1077654" y="304800"/>
                </a:cubicBezTo>
                <a:cubicBezTo>
                  <a:pt x="1090354" y="313267"/>
                  <a:pt x="1102102" y="323374"/>
                  <a:pt x="1115754" y="330200"/>
                </a:cubicBezTo>
                <a:cubicBezTo>
                  <a:pt x="1171029" y="357838"/>
                  <a:pt x="1142991" y="324255"/>
                  <a:pt x="1204654" y="368300"/>
                </a:cubicBezTo>
                <a:cubicBezTo>
                  <a:pt x="1219269" y="378739"/>
                  <a:pt x="1227353" y="397159"/>
                  <a:pt x="1242754" y="406400"/>
                </a:cubicBezTo>
                <a:cubicBezTo>
                  <a:pt x="1270400" y="422987"/>
                  <a:pt x="1303662" y="428504"/>
                  <a:pt x="1331654" y="444500"/>
                </a:cubicBezTo>
                <a:cubicBezTo>
                  <a:pt x="1363272" y="462568"/>
                  <a:pt x="1389540" y="488914"/>
                  <a:pt x="1420554" y="508000"/>
                </a:cubicBezTo>
                <a:cubicBezTo>
                  <a:pt x="1489531" y="550448"/>
                  <a:pt x="1489073" y="544564"/>
                  <a:pt x="1560254" y="558800"/>
                </a:cubicBezTo>
                <a:cubicBezTo>
                  <a:pt x="1619940" y="618486"/>
                  <a:pt x="1583410" y="586937"/>
                  <a:pt x="1674554" y="647700"/>
                </a:cubicBezTo>
                <a:lnTo>
                  <a:pt x="1712654" y="673100"/>
                </a:lnTo>
                <a:cubicBezTo>
                  <a:pt x="1725354" y="681567"/>
                  <a:pt x="1737811" y="690410"/>
                  <a:pt x="1750754" y="698500"/>
                </a:cubicBezTo>
                <a:cubicBezTo>
                  <a:pt x="1771686" y="711583"/>
                  <a:pt x="1790836" y="728794"/>
                  <a:pt x="1814254" y="736600"/>
                </a:cubicBezTo>
                <a:cubicBezTo>
                  <a:pt x="1826954" y="740833"/>
                  <a:pt x="1840049" y="744027"/>
                  <a:pt x="1852354" y="749300"/>
                </a:cubicBezTo>
                <a:cubicBezTo>
                  <a:pt x="1962208" y="796380"/>
                  <a:pt x="1851903" y="757616"/>
                  <a:pt x="1941254" y="787400"/>
                </a:cubicBezTo>
                <a:cubicBezTo>
                  <a:pt x="1945487" y="800100"/>
                  <a:pt x="1946528" y="814361"/>
                  <a:pt x="1953954" y="825500"/>
                </a:cubicBezTo>
                <a:cubicBezTo>
                  <a:pt x="1981781" y="867241"/>
                  <a:pt x="1995012" y="859715"/>
                  <a:pt x="2030154" y="889000"/>
                </a:cubicBezTo>
                <a:cubicBezTo>
                  <a:pt x="2073985" y="925526"/>
                  <a:pt x="2080257" y="956501"/>
                  <a:pt x="2144454" y="977900"/>
                </a:cubicBezTo>
                <a:cubicBezTo>
                  <a:pt x="2191534" y="993593"/>
                  <a:pt x="2170580" y="984613"/>
                  <a:pt x="2207954" y="10033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1447800" y="6172200"/>
            <a:ext cx="609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Einige Evidenzen für den Konstituenten Silbenreim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In sogenannten 'Blending' Experimenten teilen Versuchsperson fast immer einsilbige Wörter nach Onset+Reim auf</a:t>
            </a:r>
            <a:r>
              <a:rPr lang="de-DE" baseline="30000">
                <a:latin typeface="Calibri" charset="0"/>
                <a:cs typeface="Calibri" charset="0"/>
              </a:rPr>
              <a:t>1, 2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" y="27432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blau + grün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81000" y="5715000"/>
            <a:ext cx="365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Treiman, (1983). </a:t>
            </a:r>
            <a:r>
              <a:rPr lang="en-US" sz="1600" i="1">
                <a:latin typeface="Calibri" charset="0"/>
                <a:cs typeface="Calibri" charset="0"/>
              </a:rPr>
              <a:t>Cognition</a:t>
            </a:r>
            <a:r>
              <a:rPr lang="en-US" sz="1600">
                <a:latin typeface="Calibri" charset="0"/>
                <a:cs typeface="Calibri" charset="0"/>
              </a:rPr>
              <a:t>, 15,49–74. 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Für eine Erweiterung von Treiman (1983) und auch Kritik dazu siehe Pierrehumbert &amp; Nair (1995), </a:t>
            </a:r>
            <a:r>
              <a:rPr lang="de-DE" sz="1600" i="1">
                <a:latin typeface="Calibri" charset="0"/>
                <a:cs typeface="Calibri" charset="0"/>
              </a:rPr>
              <a:t>Language &amp; Speech</a:t>
            </a:r>
            <a:r>
              <a:rPr lang="de-DE" sz="1600">
                <a:latin typeface="Calibri" charset="0"/>
                <a:cs typeface="Calibri" charset="0"/>
              </a:rPr>
              <a:t>, 38, 77-114.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3276600"/>
            <a:ext cx="7162800" cy="919163"/>
            <a:chOff x="685800" y="3276601"/>
            <a:chExt cx="7162800" cy="918864"/>
          </a:xfrm>
        </p:grpSpPr>
        <p:sp>
          <p:nvSpPr>
            <p:cNvPr id="25608" name="TextBox 6"/>
            <p:cNvSpPr txBox="1">
              <a:spLocks noChangeArrowheads="1"/>
            </p:cNvSpPr>
            <p:nvPr/>
          </p:nvSpPr>
          <p:spPr bwMode="auto">
            <a:xfrm>
              <a:off x="685800" y="3276601"/>
              <a:ext cx="716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wird eher zu blün (Onset = bl  + Reim = ün)</a:t>
              </a:r>
            </a:p>
          </p:txBody>
        </p:sp>
        <p:sp>
          <p:nvSpPr>
            <p:cNvPr id="25609" name="TextBox 7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als zu brün (/b/ von 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 + rün)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3. Phonotaktische Beschränkungen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762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Phonotaktische Beschränkungen bestimmen die möglichen Kombinationen von Konsonanten und Vokalen in der Silbe. </a:t>
            </a:r>
            <a:endParaRPr lang="de-DE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381000" y="23622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Sie sind sprachbedingt: z.B. mögliche Onsets: 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81000" y="30480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in deutsch (</a:t>
            </a:r>
            <a:r>
              <a:rPr lang="de-DE" i="1">
                <a:latin typeface="Calibri" charset="0"/>
                <a:cs typeface="Calibri" charset="0"/>
              </a:rPr>
              <a:t>Knote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Knie</a:t>
            </a:r>
            <a:r>
              <a:rPr lang="de-DE">
                <a:latin typeface="Calibri" charset="0"/>
                <a:cs typeface="Calibri" charset="0"/>
              </a:rPr>
              <a:t>), jedoch nicht in englisch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57200" y="3581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/tw/ in englisch (</a:t>
            </a:r>
            <a:r>
              <a:rPr lang="de-DE" i="1">
                <a:latin typeface="Calibri" charset="0"/>
                <a:cs typeface="Calibri" charset="0"/>
              </a:rPr>
              <a:t>twice</a:t>
            </a:r>
            <a:r>
              <a:rPr lang="de-DE">
                <a:latin typeface="Calibri" charset="0"/>
                <a:cs typeface="Calibri" charset="0"/>
              </a:rPr>
              <a:t>) jedoch nicht in deutsch usw.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62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Beispiele </a:t>
            </a:r>
            <a:r>
              <a:rPr lang="de-DE" dirty="0" err="1">
                <a:latin typeface="Calibri"/>
                <a:cs typeface="Calibri"/>
              </a:rPr>
              <a:t>phonotaktischer</a:t>
            </a:r>
            <a:r>
              <a:rPr lang="de-DE" dirty="0">
                <a:latin typeface="Calibri"/>
                <a:cs typeface="Calibri"/>
              </a:rPr>
              <a:t> Beschränkungen in deutsch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304800" y="13716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Konsonanten (Coda-Konsonanten)</a:t>
            </a:r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304800" y="838200"/>
            <a:ext cx="4400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/kn/ aber kein /tn/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466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nur /m/, nicht /n, ŋ/ vor /p/ ('Lampe')</a:t>
            </a: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81000" y="2209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Reim</a:t>
            </a: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228600" y="4267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Onset + Reim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5800" y="2590800"/>
            <a:ext cx="7543800" cy="1668463"/>
            <a:chOff x="685800" y="2590800"/>
            <a:chExt cx="7543800" cy="1668463"/>
          </a:xfrm>
        </p:grpSpPr>
        <p:sp>
          <p:nvSpPr>
            <p:cNvPr id="27661" name="TextBox 12"/>
            <p:cNvSpPr txBox="1">
              <a:spLocks noChangeArrowheads="1"/>
            </p:cNvSpPr>
            <p:nvPr/>
          </p:nvSpPr>
          <p:spPr bwMode="auto">
            <a:xfrm>
              <a:off x="685800" y="34290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Nur ungespannte Vokale vor /ŋ/ ('sang'; aber */i:ŋ/) und vor vielen silbenfinalen K-Clusters (/lf/: 'Wolf'; aber */u:lf/).</a:t>
              </a:r>
            </a:p>
          </p:txBody>
        </p:sp>
        <p:sp>
          <p:nvSpPr>
            <p:cNvPr id="27662" name="TextBox 12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640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Reim kann nicht allein aus einem kurzen Vokal bestehen: keine Silben wie /lɛ, mɔ, rʊ/ usw.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4724400"/>
            <a:ext cx="8458200" cy="1668463"/>
            <a:chOff x="381000" y="4724400"/>
            <a:chExt cx="8458200" cy="1668463"/>
          </a:xfrm>
        </p:grpSpPr>
        <p:sp>
          <p:nvSpPr>
            <p:cNvPr id="27659" name="TextBox 11"/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relativ freie Kombinierbarkeit wird manchmal zusätzlich verwendet, um die Aufteilung in Onset-Reim zu rechtfertigen.</a:t>
              </a:r>
            </a:p>
          </p:txBody>
        </p:sp>
        <p:sp>
          <p:nvSpPr>
            <p:cNvPr id="27660" name="TextBox 12"/>
            <p:cNvSpPr txBox="1">
              <a:spLocks noChangeArrowheads="1"/>
            </p:cNvSpPr>
            <p:nvPr/>
          </p:nvSpPr>
          <p:spPr bwMode="auto">
            <a:xfrm>
              <a:off x="457200" y="47244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dagegen freier kombinierbar (</a:t>
              </a:r>
              <a:r>
                <a:rPr lang="de-DE" i="1">
                  <a:latin typeface="Calibri" charset="0"/>
                  <a:cs typeface="Calibri" charset="0"/>
                </a:rPr>
                <a:t>blau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blass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bloß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Blume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i="1">
                  <a:latin typeface="Calibri" charset="0"/>
                  <a:cs typeface="Calibri" charset="0"/>
                </a:rPr>
                <a:t>blieb</a:t>
              </a:r>
              <a:r>
                <a:rPr lang="de-DE">
                  <a:latin typeface="Calibri" charset="0"/>
                  <a:cs typeface="Calibri" charset="0"/>
                </a:rPr>
                <a:t>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85800" y="1524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früheren generativen Phonologie wurden Regeln erstellt, um zwischen phonotaktisch erlaubten und verbotenen Silben </a:t>
            </a:r>
            <a:r>
              <a:rPr lang="de-DE" b="1">
                <a:latin typeface="Calibri" charset="0"/>
                <a:cs typeface="Calibri" charset="0"/>
              </a:rPr>
              <a:t>kategorial</a:t>
            </a:r>
            <a:r>
              <a:rPr lang="de-DE">
                <a:latin typeface="Calibri" charset="0"/>
                <a:cs typeface="Calibri" charset="0"/>
              </a:rPr>
              <a:t> zu trennen.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685800" y="3200400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neuere Forschung zeigt jedoch eher </a:t>
            </a:r>
            <a:r>
              <a:rPr lang="de-DE" b="1">
                <a:latin typeface="Calibri" charset="0"/>
                <a:cs typeface="Calibri" charset="0"/>
              </a:rPr>
              <a:t>kontinuierliche Urteile </a:t>
            </a:r>
            <a:r>
              <a:rPr lang="de-DE">
                <a:latin typeface="Calibri" charset="0"/>
                <a:cs typeface="Calibri" charset="0"/>
              </a:rPr>
              <a:t>zwischen diesen Extremen, je nach dem wie häufig die Reihenfolge im Lexikon vorkommt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52400" y="58674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1. Goldrick &amp; Larson, Probabilistic phonotatics in speech production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81000" y="5334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Sprachproduktion</a:t>
            </a: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5486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Vitevitch &amp; Luce (1998), </a:t>
            </a:r>
            <a:r>
              <a:rPr lang="en-US" sz="1600" i="1">
                <a:latin typeface="Calibri" charset="0"/>
                <a:cs typeface="Calibri" charset="0"/>
              </a:rPr>
              <a:t>Psychological Science</a:t>
            </a:r>
            <a:r>
              <a:rPr lang="en-US" sz="1600">
                <a:latin typeface="Calibri" charset="0"/>
                <a:cs typeface="Calibri" charset="0"/>
              </a:rPr>
              <a:t>, 9, 325-329.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381000" y="31242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Wortähnlichkeitsurteile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3581400"/>
            <a:ext cx="8305800" cy="995363"/>
            <a:chOff x="457200" y="3886201"/>
            <a:chExt cx="8305800" cy="995063"/>
          </a:xfrm>
        </p:grpSpPr>
        <p:sp>
          <p:nvSpPr>
            <p:cNvPr id="29711" name="TextBox 9"/>
            <p:cNvSpPr txBox="1">
              <a:spLocks noChangeArrowheads="1"/>
            </p:cNvSpPr>
            <p:nvPr/>
          </p:nvSpPr>
          <p:spPr bwMode="auto">
            <a:xfrm>
              <a:off x="457200" y="38862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Welches Logatom könnte eher ein englisches Wort sein?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9712" name="TextBox 10"/>
            <p:cNvSpPr txBox="1">
              <a:spLocks noChangeArrowheads="1"/>
            </p:cNvSpPr>
            <p:nvPr/>
          </p:nvSpPr>
          <p:spPr bwMode="auto">
            <a:xfrm>
              <a:off x="1447800" y="4419599"/>
              <a:ext cx="2743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bimplo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bilflo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9713" name="TextBox 12"/>
            <p:cNvSpPr txBox="1">
              <a:spLocks noChangeArrowheads="1"/>
            </p:cNvSpPr>
            <p:nvPr/>
          </p:nvSpPr>
          <p:spPr bwMode="auto">
            <a:xfrm>
              <a:off x="4495800" y="4419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i="1">
                  <a:latin typeface="Calibri" charset="0"/>
                  <a:cs typeface="Calibri" charset="0"/>
                </a:rPr>
                <a:t>cosprant</a:t>
              </a:r>
              <a:r>
                <a:rPr lang="en-US">
                  <a:latin typeface="Calibri" charset="0"/>
                  <a:cs typeface="Calibri" charset="0"/>
                </a:rPr>
                <a:t> oder </a:t>
              </a:r>
              <a:r>
                <a:rPr lang="en-US" i="1">
                  <a:latin typeface="Calibri" charset="0"/>
                  <a:cs typeface="Calibri" charset="0"/>
                </a:rPr>
                <a:t>comkrant</a:t>
              </a:r>
              <a:r>
                <a:rPr lang="en-US">
                  <a:latin typeface="Calibri" charset="0"/>
                  <a:cs typeface="Calibri" charset="0"/>
                </a:rPr>
                <a:t>?</a:t>
              </a:r>
              <a:endParaRPr lang="de-DE">
                <a:latin typeface="Calibri" charset="0"/>
                <a:cs typeface="Calibri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572000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Versuchspersonenurteile zeigen...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bimplo</a:t>
            </a:r>
            <a:r>
              <a:rPr lang="de-DE">
                <a:latin typeface="Calibri" charset="0"/>
                <a:cs typeface="Calibri" charset="0"/>
              </a:rPr>
              <a:t>: weil /mpl/ häufig ist (</a:t>
            </a:r>
            <a:r>
              <a:rPr lang="de-DE" i="1">
                <a:latin typeface="Calibri" charset="0"/>
                <a:cs typeface="Calibri" charset="0"/>
              </a:rPr>
              <a:t>ample</a:t>
            </a:r>
            <a:r>
              <a:rPr lang="de-DE">
                <a:latin typeface="Calibri" charset="0"/>
                <a:cs typeface="Calibri" charset="0"/>
              </a:rPr>
              <a:t>); </a:t>
            </a:r>
          </a:p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	cosprant</a:t>
            </a:r>
            <a:r>
              <a:rPr lang="de-DE">
                <a:latin typeface="Calibri" charset="0"/>
                <a:cs typeface="Calibri" charset="0"/>
              </a:rPr>
              <a:t> weil /spr/ häufig ist (</a:t>
            </a:r>
            <a:r>
              <a:rPr lang="de-DE" i="1">
                <a:latin typeface="Calibri" charset="0"/>
                <a:cs typeface="Calibri" charset="0"/>
              </a:rPr>
              <a:t>spring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osprey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29704" name="TextBox 14"/>
          <p:cNvSpPr txBox="1">
            <a:spLocks noChangeArrowheads="1"/>
          </p:cNvSpPr>
          <p:nvPr/>
        </p:nvSpPr>
        <p:spPr bwMode="auto">
          <a:xfrm>
            <a:off x="533400" y="63246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 dirty="0">
                <a:latin typeface="Calibri" charset="0"/>
                <a:cs typeface="Calibri" charset="0"/>
                <a:hlinkClick r:id="rId2"/>
              </a:rPr>
              <a:t>2 Pierrehumbert (1994), Laboratory Phonology 3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04800" y="990600"/>
            <a:ext cx="8839200" cy="2062163"/>
            <a:chOff x="304800" y="1295400"/>
            <a:chExt cx="8839200" cy="2061865"/>
          </a:xfrm>
        </p:grpSpPr>
        <p:grpSp>
          <p:nvGrpSpPr>
            <p:cNvPr id="29706" name="Group 15"/>
            <p:cNvGrpSpPr>
              <a:grpSpLocks/>
            </p:cNvGrpSpPr>
            <p:nvPr/>
          </p:nvGrpSpPr>
          <p:grpSpPr bwMode="auto">
            <a:xfrm>
              <a:off x="304800" y="1295400"/>
              <a:ext cx="8839200" cy="1604665"/>
              <a:chOff x="304800" y="1295400"/>
              <a:chExt cx="8839200" cy="1604665"/>
            </a:xfrm>
          </p:grpSpPr>
          <p:sp>
            <p:nvSpPr>
              <p:cNvPr id="29708" name="TextBox 4"/>
              <p:cNvSpPr txBox="1">
                <a:spLocks noChangeArrowheads="1"/>
              </p:cNvSpPr>
              <p:nvPr/>
            </p:nvSpPr>
            <p:spPr bwMode="auto">
              <a:xfrm>
                <a:off x="304800" y="1295400"/>
                <a:ext cx="69342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Logatome mit häufigen phonotaktischen Wahrscheinlichkeiten werden schneller produziert</a:t>
                </a:r>
                <a:r>
                  <a:rPr lang="de-DE" baseline="30000">
                    <a:latin typeface="Calibri" charset="0"/>
                    <a:cs typeface="Calibri" charset="0"/>
                  </a:rPr>
                  <a:t>1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</a:p>
            </p:txBody>
          </p:sp>
          <p:sp>
            <p:nvSpPr>
              <p:cNvPr id="29709" name="TextBox 5"/>
              <p:cNvSpPr txBox="1">
                <a:spLocks noChangeArrowheads="1"/>
              </p:cNvSpPr>
              <p:nvPr/>
            </p:nvSpPr>
            <p:spPr bwMode="auto">
              <a:xfrm>
                <a:off x="457200" y="2057400"/>
                <a:ext cx="7467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Häufig (in englisch):  </a:t>
                </a:r>
                <a:r>
                  <a:rPr lang="de-DE" i="1">
                    <a:latin typeface="Calibri" charset="0"/>
                    <a:cs typeface="Calibri" charset="0"/>
                  </a:rPr>
                  <a:t>keek</a:t>
                </a:r>
                <a:r>
                  <a:rPr lang="de-DE">
                    <a:latin typeface="Calibri" charset="0"/>
                    <a:cs typeface="Calibri" charset="0"/>
                  </a:rPr>
                  <a:t> (/ki:/ in </a:t>
                </a:r>
                <a:r>
                  <a:rPr lang="de-DE" i="1">
                    <a:latin typeface="Calibri" charset="0"/>
                    <a:cs typeface="Calibri" charset="0"/>
                  </a:rPr>
                  <a:t>key</a:t>
                </a:r>
                <a:r>
                  <a:rPr lang="de-DE">
                    <a:latin typeface="Calibri" charset="0"/>
                    <a:cs typeface="Calibri" charset="0"/>
                  </a:rPr>
                  <a:t>; /i:k/ in </a:t>
                </a:r>
                <a:r>
                  <a:rPr lang="de-DE" i="1">
                    <a:latin typeface="Calibri" charset="0"/>
                    <a:cs typeface="Calibri" charset="0"/>
                  </a:rPr>
                  <a:t>seek</a:t>
                </a:r>
                <a:r>
                  <a:rPr lang="de-DE">
                    <a:latin typeface="Calibri" charset="0"/>
                    <a:cs typeface="Calibri" charset="0"/>
                  </a:rPr>
                  <a:t>)</a:t>
                </a:r>
                <a:endParaRPr lang="de-DE" i="1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9710" name="TextBox 6"/>
              <p:cNvSpPr txBox="1">
                <a:spLocks noChangeArrowheads="1"/>
              </p:cNvSpPr>
              <p:nvPr/>
            </p:nvSpPr>
            <p:spPr bwMode="auto">
              <a:xfrm>
                <a:off x="457200" y="2438400"/>
                <a:ext cx="8686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Selten: </a:t>
                </a:r>
                <a:r>
                  <a:rPr lang="de-DE" i="1">
                    <a:latin typeface="Calibri" charset="0"/>
                    <a:cs typeface="Calibri" charset="0"/>
                  </a:rPr>
                  <a:t>gith</a:t>
                </a:r>
                <a:r>
                  <a:rPr lang="de-DE">
                    <a:latin typeface="Calibri" charset="0"/>
                    <a:cs typeface="Calibri" charset="0"/>
                  </a:rPr>
                  <a:t> (kaum Wörter mit initialem /</a:t>
                </a:r>
                <a:r>
                  <a:rPr lang="de-DE" sz="2200">
                    <a:latin typeface="Arial" charset="0"/>
                  </a:rPr>
                  <a:t>g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</a:t>
                </a:r>
                <a:r>
                  <a:rPr lang="de-DE">
                    <a:latin typeface="Calibri" charset="0"/>
                    <a:cs typeface="Calibri" charset="0"/>
                  </a:rPr>
                  <a:t>/ noch finalem /</a:t>
                </a:r>
                <a:r>
                  <a:rPr lang="de-DE">
                    <a:latin typeface="Times New Roman" charset="0"/>
                    <a:cs typeface="Times New Roman" charset="0"/>
                  </a:rPr>
                  <a:t>ɪθ</a:t>
                </a:r>
                <a:r>
                  <a:rPr lang="de-DE">
                    <a:latin typeface="Calibri" charset="0"/>
                    <a:cs typeface="Calibri" charset="0"/>
                  </a:rPr>
                  <a:t>/)</a:t>
                </a:r>
                <a:endParaRPr lang="de-DE" baseline="30000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9707" name="TextBox 17"/>
            <p:cNvSpPr txBox="1">
              <a:spLocks noChangeArrowheads="1"/>
            </p:cNvSpPr>
            <p:nvPr/>
          </p:nvSpPr>
          <p:spPr bwMode="auto">
            <a:xfrm>
              <a:off x="533400" y="2895600"/>
              <a:ext cx="784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N.B. </a:t>
              </a:r>
              <a:r>
                <a:rPr lang="de-DE" i="1">
                  <a:latin typeface="Calibri" charset="0"/>
                  <a:cs typeface="Calibri" charset="0"/>
                </a:rPr>
                <a:t>keek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gith</a:t>
              </a:r>
              <a:r>
                <a:rPr lang="de-DE">
                  <a:latin typeface="Calibri" charset="0"/>
                  <a:cs typeface="Calibri" charset="0"/>
                </a:rPr>
                <a:t> sind beide phonotaktisch legal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562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Wahrscheinlichkeiten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52400" y="43434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In der Forschung zum Spracherwerb produzieren Kinder im Alter von 3-5 Jahren das </a:t>
            </a:r>
            <a:r>
              <a:rPr lang="de-DE" dirty="0" err="1">
                <a:latin typeface="Calibri" charset="0"/>
                <a:cs typeface="Calibri" charset="0"/>
              </a:rPr>
              <a:t>Logatom</a:t>
            </a:r>
            <a:r>
              <a:rPr lang="de-DE" dirty="0">
                <a:latin typeface="Calibri" charset="0"/>
                <a:cs typeface="Calibri" charset="0"/>
              </a:rPr>
              <a:t> </a:t>
            </a:r>
            <a:r>
              <a:rPr lang="de-DE" i="1" dirty="0" err="1">
                <a:latin typeface="Calibri" charset="0"/>
                <a:cs typeface="Calibri" charset="0"/>
              </a:rPr>
              <a:t>moftin</a:t>
            </a:r>
            <a:r>
              <a:rPr lang="de-DE" dirty="0">
                <a:latin typeface="Calibri" charset="0"/>
                <a:cs typeface="Calibri" charset="0"/>
              </a:rPr>
              <a:t> präziser als </a:t>
            </a:r>
            <a:r>
              <a:rPr lang="en-US" i="1" dirty="0" err="1">
                <a:latin typeface="Calibri" charset="0"/>
                <a:cs typeface="Calibri" charset="0"/>
              </a:rPr>
              <a:t>mofken</a:t>
            </a:r>
            <a:r>
              <a:rPr lang="en-US" dirty="0">
                <a:latin typeface="Calibri" charset="0"/>
                <a:cs typeface="Calibri" charset="0"/>
              </a:rPr>
              <a:t> – </a:t>
            </a:r>
            <a:r>
              <a:rPr lang="en-US" dirty="0" err="1">
                <a:latin typeface="Calibri" charset="0"/>
                <a:cs typeface="Calibri" charset="0"/>
              </a:rPr>
              <a:t>weil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es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mehrere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Wörter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ft</a:t>
            </a:r>
            <a:r>
              <a:rPr lang="en-US" dirty="0">
                <a:latin typeface="Calibri" charset="0"/>
                <a:cs typeface="Calibri" charset="0"/>
              </a:rPr>
              <a:t>/ (</a:t>
            </a:r>
            <a:r>
              <a:rPr lang="en-US" i="1" dirty="0">
                <a:latin typeface="Calibri" charset="0"/>
                <a:cs typeface="Calibri" charset="0"/>
              </a:rPr>
              <a:t>fifteen</a:t>
            </a:r>
            <a:r>
              <a:rPr lang="en-US" dirty="0">
                <a:latin typeface="Calibri" charset="0"/>
                <a:cs typeface="Calibri" charset="0"/>
              </a:rPr>
              <a:t>, </a:t>
            </a:r>
            <a:r>
              <a:rPr lang="en-US" i="1" dirty="0">
                <a:latin typeface="Calibri" charset="0"/>
                <a:cs typeface="Calibri" charset="0"/>
              </a:rPr>
              <a:t>safety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r>
              <a:rPr lang="en-US" dirty="0" err="1">
                <a:latin typeface="Calibri" charset="0"/>
                <a:cs typeface="Calibri" charset="0"/>
              </a:rPr>
              <a:t>jedoch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keine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mit</a:t>
            </a:r>
            <a:r>
              <a:rPr lang="en-US" dirty="0">
                <a:latin typeface="Calibri" charset="0"/>
                <a:cs typeface="Calibri" charset="0"/>
              </a:rPr>
              <a:t> /</a:t>
            </a:r>
            <a:r>
              <a:rPr lang="en-US" dirty="0" err="1">
                <a:latin typeface="Calibri" charset="0"/>
                <a:cs typeface="Calibri" charset="0"/>
              </a:rPr>
              <a:t>fk</a:t>
            </a:r>
            <a:r>
              <a:rPr lang="en-US" dirty="0">
                <a:latin typeface="Calibri" charset="0"/>
                <a:cs typeface="Calibri" charset="0"/>
              </a:rPr>
              <a:t>/ in gibt</a:t>
            </a:r>
            <a:r>
              <a:rPr lang="en-US" baseline="30000" dirty="0">
                <a:latin typeface="Calibri" charset="0"/>
                <a:cs typeface="Calibri" charset="0"/>
              </a:rPr>
              <a:t>2</a:t>
            </a:r>
            <a:r>
              <a:rPr lang="en-US" dirty="0">
                <a:latin typeface="Calibri" charset="0"/>
                <a:cs typeface="Calibri" charset="0"/>
              </a:rPr>
              <a:t>.</a:t>
            </a:r>
            <a:endParaRPr lang="de-DE" dirty="0">
              <a:latin typeface="Calibri" charset="0"/>
              <a:cs typeface="Calibri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0" y="6519863"/>
            <a:ext cx="9448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charset="0"/>
                <a:cs typeface="Calibri" charset="0"/>
              </a:rPr>
              <a:t>2. Beckman, M. E., &amp; Edwards, J. (1999). In </a:t>
            </a:r>
            <a:r>
              <a:rPr lang="en-US" sz="1600" i="1">
                <a:latin typeface="Calibri" charset="0"/>
                <a:cs typeface="Calibri" charset="0"/>
              </a:rPr>
              <a:t>Papers in Laboratory Phonology V</a:t>
            </a:r>
            <a:r>
              <a:rPr lang="en-US" sz="1600">
                <a:latin typeface="Calibri" charset="0"/>
                <a:cs typeface="Calibri" charset="0"/>
              </a:rPr>
              <a:t>. Phonbib: 10069  IX Co 225,5(a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04800" y="3733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Phonotaktische Wahrscheinlichkeiten und Spracherwerb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Blending Experimente und Wahrscheinlichkeiten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28600" y="9144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 erzeugen eher einen Blend aus Onset+Reim als aus Body+Coda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600" y="28194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aber </a:t>
            </a:r>
            <a:r>
              <a:rPr lang="de-DE" b="1" dirty="0">
                <a:latin typeface="Calibri" charset="0"/>
                <a:cs typeface="Calibri" charset="0"/>
              </a:rPr>
              <a:t>nur wenn der Reim häufig vorkommt</a:t>
            </a:r>
          </a:p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Häufig wie oben /</a:t>
            </a:r>
            <a:r>
              <a:rPr lang="de-DE" dirty="0" err="1">
                <a:latin typeface="Calibri" charset="0"/>
                <a:cs typeface="Calibri" charset="0"/>
              </a:rPr>
              <a:t>up</a:t>
            </a:r>
            <a:r>
              <a:rPr lang="de-DE" dirty="0">
                <a:latin typeface="Calibri" charset="0"/>
                <a:cs typeface="Calibri" charset="0"/>
              </a:rPr>
              <a:t>/ (</a:t>
            </a:r>
            <a:r>
              <a:rPr lang="de-DE" i="1" dirty="0" err="1">
                <a:latin typeface="Calibri" charset="0"/>
                <a:cs typeface="Calibri" charset="0"/>
              </a:rPr>
              <a:t>soup</a:t>
            </a:r>
            <a:r>
              <a:rPr lang="de-DE" dirty="0">
                <a:latin typeface="Calibri" charset="0"/>
                <a:cs typeface="Calibri" charset="0"/>
              </a:rPr>
              <a:t>); selten: /</a:t>
            </a:r>
            <a:r>
              <a:rPr lang="de-DE" dirty="0" err="1">
                <a:latin typeface="Calibri" charset="0"/>
                <a:cs typeface="Calibri" charset="0"/>
              </a:rPr>
              <a:t>uk</a:t>
            </a:r>
            <a:r>
              <a:rPr lang="de-DE" dirty="0">
                <a:latin typeface="Calibri" charset="0"/>
                <a:cs typeface="Calibri" charset="0"/>
              </a:rPr>
              <a:t>/</a:t>
            </a:r>
            <a:r>
              <a:rPr lang="de-DE" baseline="30000" dirty="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" y="1676400"/>
            <a:ext cx="7086600" cy="1071563"/>
            <a:chOff x="228600" y="1676400"/>
            <a:chExt cx="7086600" cy="1071265"/>
          </a:xfrm>
        </p:grpSpPr>
        <p:sp>
          <p:nvSpPr>
            <p:cNvPr id="30731" name="TextBox 8"/>
            <p:cNvSpPr txBox="1">
              <a:spLocks noChangeArrowheads="1"/>
            </p:cNvSpPr>
            <p:nvPr/>
          </p:nvSpPr>
          <p:spPr bwMode="auto">
            <a:xfrm>
              <a:off x="228600" y="19812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twup</a:t>
              </a:r>
            </a:p>
          </p:txBody>
        </p:sp>
        <p:sp>
          <p:nvSpPr>
            <p:cNvPr id="30732" name="TextBox 9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Onset+Reim</a:t>
              </a:r>
            </a:p>
          </p:txBody>
        </p:sp>
        <p:sp>
          <p:nvSpPr>
            <p:cNvPr id="30733" name="TextBox 10"/>
            <p:cNvSpPr txBox="1">
              <a:spLocks noChangeArrowheads="1"/>
            </p:cNvSpPr>
            <p:nvPr/>
          </p:nvSpPr>
          <p:spPr bwMode="auto">
            <a:xfrm>
              <a:off x="26670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v+up</a:t>
              </a:r>
            </a:p>
          </p:txBody>
        </p:sp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5410200" y="19856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va+p</a:t>
              </a:r>
            </a:p>
          </p:txBody>
        </p:sp>
        <p:sp>
          <p:nvSpPr>
            <p:cNvPr id="30735" name="TextBox 12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1905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Body+Coda</a:t>
              </a:r>
            </a:p>
          </p:txBody>
        </p:sp>
        <p:sp>
          <p:nvSpPr>
            <p:cNvPr id="30736" name="TextBox 14"/>
            <p:cNvSpPr txBox="1">
              <a:spLocks noChangeArrowheads="1"/>
            </p:cNvSpPr>
            <p:nvPr/>
          </p:nvSpPr>
          <p:spPr bwMode="auto">
            <a:xfrm>
              <a:off x="304800" y="2286000"/>
              <a:ext cx="2057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vap + twuk</a:t>
              </a:r>
            </a:p>
          </p:txBody>
        </p:sp>
        <p:sp>
          <p:nvSpPr>
            <p:cNvPr id="30737" name="TextBox 15"/>
            <p:cNvSpPr txBox="1">
              <a:spLocks noChangeArrowheads="1"/>
            </p:cNvSpPr>
            <p:nvPr/>
          </p:nvSpPr>
          <p:spPr bwMode="auto">
            <a:xfrm>
              <a:off x="26670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v+uk</a:t>
              </a:r>
            </a:p>
          </p:txBody>
        </p:sp>
        <p:sp>
          <p:nvSpPr>
            <p:cNvPr id="30738" name="TextBox 16"/>
            <p:cNvSpPr txBox="1">
              <a:spLocks noChangeArrowheads="1"/>
            </p:cNvSpPr>
            <p:nvPr/>
          </p:nvSpPr>
          <p:spPr bwMode="auto">
            <a:xfrm>
              <a:off x="5486400" y="2290465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va+k</a:t>
              </a:r>
            </a:p>
          </p:txBody>
        </p:sp>
      </p:grpSp>
      <p:sp>
        <p:nvSpPr>
          <p:cNvPr id="30730" name="TextBox 17"/>
          <p:cNvSpPr txBox="1">
            <a:spLocks noChangeArrowheads="1"/>
          </p:cNvSpPr>
          <p:nvPr/>
        </p:nvSpPr>
        <p:spPr bwMode="auto">
          <a:xfrm>
            <a:off x="266700" y="5986462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Treiman, Kessler, Knewasser, Tincoff, &amp; Bowman (2000). Laboratory Phonology V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400" y="1905000"/>
            <a:ext cx="3429000" cy="4019550"/>
            <a:chOff x="152400" y="1905000"/>
            <a:chExt cx="3429000" cy="4019728"/>
          </a:xfrm>
        </p:grpSpPr>
        <p:sp>
          <p:nvSpPr>
            <p:cNvPr id="31762" name="Text Box 3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3203575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Verengter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Niedrige akustische Energie, kaum Formantstruktur</a:t>
              </a:r>
            </a:p>
          </p:txBody>
        </p:sp>
        <p:sp>
          <p:nvSpPr>
            <p:cNvPr id="31763" name="Text Box 4"/>
            <p:cNvSpPr txBox="1">
              <a:spLocks noChangeArrowheads="1"/>
            </p:cNvSpPr>
            <p:nvPr/>
          </p:nvSpPr>
          <p:spPr bwMode="auto">
            <a:xfrm>
              <a:off x="152400" y="4724400"/>
              <a:ext cx="3429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de-DE">
                  <a:latin typeface="Calibri" charset="0"/>
                  <a:cs typeface="Calibri" charset="0"/>
                </a:rPr>
                <a:t>Offener Vokaltrakt</a:t>
              </a:r>
            </a:p>
            <a:p>
              <a:r>
                <a:rPr lang="de-DE">
                  <a:latin typeface="Calibri" charset="0"/>
                  <a:cs typeface="Calibri" charset="0"/>
                </a:rPr>
                <a:t>Hohe akustische Energie, sichtbare Formanten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657600" y="1903413"/>
            <a:ext cx="5159375" cy="3967162"/>
            <a:chOff x="3657600" y="1903413"/>
            <a:chExt cx="5159375" cy="39671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3657600" y="1903413"/>
              <a:ext cx="14414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Oralplosiv</a:t>
              </a:r>
            </a:p>
          </p:txBody>
        </p:sp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5638800" y="1903413"/>
              <a:ext cx="31781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wenigsten vokalisch</a:t>
              </a:r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5791200" y="5408613"/>
              <a:ext cx="289718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  <a:latin typeface="Calibri" charset="0"/>
                  <a:cs typeface="Calibri" charset="0"/>
                </a:rPr>
                <a:t>Am meisten vokalisch</a:t>
              </a: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5257800" y="3911600"/>
              <a:ext cx="684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/l r/</a:t>
              </a:r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5257800" y="4673600"/>
              <a:ext cx="800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/w j/</a:t>
              </a:r>
            </a:p>
          </p:txBody>
        </p:sp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3733800" y="2589213"/>
              <a:ext cx="1108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Frikativ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7" name="Text Box 11"/>
            <p:cNvSpPr txBox="1">
              <a:spLocks noChangeArrowheads="1"/>
            </p:cNvSpPr>
            <p:nvPr/>
          </p:nvSpPr>
          <p:spPr bwMode="auto">
            <a:xfrm>
              <a:off x="3733800" y="3275013"/>
              <a:ext cx="869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Nasal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8" name="Text Box 12"/>
            <p:cNvSpPr txBox="1">
              <a:spLocks noChangeArrowheads="1"/>
            </p:cNvSpPr>
            <p:nvPr/>
          </p:nvSpPr>
          <p:spPr bwMode="auto">
            <a:xfrm>
              <a:off x="3810000" y="3960813"/>
              <a:ext cx="9398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Liquid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733800" y="4646613"/>
              <a:ext cx="1303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Gleitlaut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0" name="Text Box 14"/>
            <p:cNvSpPr txBox="1">
              <a:spLocks noChangeArrowheads="1"/>
            </p:cNvSpPr>
            <p:nvPr/>
          </p:nvSpPr>
          <p:spPr bwMode="auto">
            <a:xfrm>
              <a:off x="3810000" y="5408613"/>
              <a:ext cx="879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Vokal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>
              <a:off x="7162800" y="22860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098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</a:t>
            </a:r>
            <a:r>
              <a:rPr lang="de-DE" dirty="0" err="1">
                <a:latin typeface="Calibri"/>
                <a:cs typeface="Calibri"/>
              </a:rPr>
              <a:t>Phonotaktik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33400"/>
            <a:ext cx="807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Die Phonotaktik wird in den Sprachen der Welt von dem </a:t>
            </a:r>
            <a:r>
              <a:rPr lang="de-DE" b="1">
                <a:latin typeface="Calibri" charset="0"/>
                <a:cs typeface="Calibri" charset="0"/>
              </a:rPr>
              <a:t>Sonoritätsprinzip</a:t>
            </a:r>
            <a:r>
              <a:rPr lang="de-DE">
                <a:latin typeface="Calibri" charset="0"/>
                <a:cs typeface="Calibri" charset="0"/>
              </a:rPr>
              <a:t> beeinflusst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Konsonanten am Rande einer Silbe sind am wenigsten "vokalisch"…</a:t>
            </a:r>
          </a:p>
        </p:txBody>
      </p:sp>
      <p:sp>
        <p:nvSpPr>
          <p:cNvPr id="31750" name="TextBox 17"/>
          <p:cNvSpPr txBox="1">
            <a:spLocks noChangeArrowheads="1"/>
          </p:cNvSpPr>
          <p:nvPr/>
        </p:nvSpPr>
        <p:spPr bwMode="auto">
          <a:xfrm>
            <a:off x="1524000" y="6324600"/>
            <a:ext cx="632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Clements (2006): clements06.pdf in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71600" y="685800"/>
            <a:ext cx="573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de-DE">
                <a:latin typeface="Calibri" charset="0"/>
                <a:cs typeface="Calibri" charset="0"/>
              </a:rPr>
              <a:t>schlecht = /</a:t>
            </a:r>
            <a:r>
              <a:rPr lang="de-DE">
                <a:latin typeface="Calibri" charset="0"/>
                <a:cs typeface="Calibri" charset="0"/>
                <a:sym typeface="SILDoulosIPA" charset="0"/>
              </a:rPr>
              <a:t>ʃlɛçt</a:t>
            </a:r>
            <a:r>
              <a:rPr lang="de-DE">
                <a:latin typeface="Calibri" charset="0"/>
                <a:cs typeface="Calibri" charset="0"/>
              </a:rPr>
              <a:t>/ folgt dem Sonoritätsprinzip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 flipV="1">
            <a:off x="1828800" y="1752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3725" y="42322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niedrig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1565275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hoch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352675" y="1562100"/>
            <a:ext cx="4926013" cy="2936875"/>
            <a:chOff x="1474" y="1434"/>
            <a:chExt cx="3103" cy="1850"/>
          </a:xfrm>
        </p:grpSpPr>
        <p:sp>
          <p:nvSpPr>
            <p:cNvPr id="32781" name="Text Box 6"/>
            <p:cNvSpPr txBox="1">
              <a:spLocks noChangeArrowheads="1"/>
            </p:cNvSpPr>
            <p:nvPr/>
          </p:nvSpPr>
          <p:spPr bwMode="auto">
            <a:xfrm>
              <a:off x="1480" y="2562"/>
              <a:ext cx="1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ʃ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2" name="Text Box 7"/>
            <p:cNvSpPr txBox="1">
              <a:spLocks noChangeArrowheads="1"/>
            </p:cNvSpPr>
            <p:nvPr/>
          </p:nvSpPr>
          <p:spPr bwMode="auto">
            <a:xfrm>
              <a:off x="2104" y="1892"/>
              <a:ext cx="1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latin typeface="Times New Roman" charset="0"/>
                  <a:cs typeface="Times New Roman" charset="0"/>
                  <a:sym typeface="SILDoulosIPA" charset="0"/>
                </a:rPr>
                <a:t>l</a:t>
              </a:r>
              <a:endParaRPr lang="en-AU">
                <a:latin typeface="Times New Roman" charset="0"/>
                <a:cs typeface="Times New Roman" charset="0"/>
                <a:sym typeface="SILDoulosIPA" charset="0"/>
              </a:endParaRPr>
            </a:p>
          </p:txBody>
        </p:sp>
        <p:sp>
          <p:nvSpPr>
            <p:cNvPr id="32783" name="Text Box 8"/>
            <p:cNvSpPr txBox="1">
              <a:spLocks noChangeArrowheads="1"/>
            </p:cNvSpPr>
            <p:nvPr/>
          </p:nvSpPr>
          <p:spPr bwMode="auto">
            <a:xfrm>
              <a:off x="2622" y="1484"/>
              <a:ext cx="2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ɛ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4" name="Text Box 9"/>
            <p:cNvSpPr txBox="1">
              <a:spLocks noChangeArrowheads="1"/>
            </p:cNvSpPr>
            <p:nvPr/>
          </p:nvSpPr>
          <p:spPr bwMode="auto">
            <a:xfrm>
              <a:off x="3592" y="256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ç</a:t>
              </a:r>
              <a:endParaRPr lang="en-US">
                <a:sym typeface="SILDoulosIPA" charset="0"/>
              </a:endParaRPr>
            </a:p>
          </p:txBody>
        </p:sp>
        <p:sp>
          <p:nvSpPr>
            <p:cNvPr id="32785" name="Text Box 10"/>
            <p:cNvSpPr txBox="1">
              <a:spLocks noChangeArrowheads="1"/>
            </p:cNvSpPr>
            <p:nvPr/>
          </p:nvSpPr>
          <p:spPr bwMode="auto">
            <a:xfrm>
              <a:off x="4408" y="299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GB">
                  <a:sym typeface="SILDoulosIPA" charset="0"/>
                </a:rPr>
                <a:t>t</a:t>
              </a:r>
              <a:endParaRPr lang="en-AU">
                <a:sym typeface="SILDoulosIPA" charset="0"/>
              </a:endParaRPr>
            </a:p>
          </p:txBody>
        </p:sp>
        <p:sp>
          <p:nvSpPr>
            <p:cNvPr id="32786" name="Freeform 11"/>
            <p:cNvSpPr>
              <a:spLocks/>
            </p:cNvSpPr>
            <p:nvPr/>
          </p:nvSpPr>
          <p:spPr bwMode="auto">
            <a:xfrm>
              <a:off x="1474" y="1434"/>
              <a:ext cx="3006" cy="1638"/>
            </a:xfrm>
            <a:custGeom>
              <a:avLst/>
              <a:gdLst>
                <a:gd name="T0" fmla="*/ 0 w 3006"/>
                <a:gd name="T1" fmla="*/ 1206 h 1638"/>
                <a:gd name="T2" fmla="*/ 207 w 3006"/>
                <a:gd name="T3" fmla="*/ 990 h 1638"/>
                <a:gd name="T4" fmla="*/ 342 w 3006"/>
                <a:gd name="T5" fmla="*/ 828 h 1638"/>
                <a:gd name="T6" fmla="*/ 468 w 3006"/>
                <a:gd name="T7" fmla="*/ 693 h 1638"/>
                <a:gd name="T8" fmla="*/ 567 w 3006"/>
                <a:gd name="T9" fmla="*/ 585 h 1638"/>
                <a:gd name="T10" fmla="*/ 657 w 3006"/>
                <a:gd name="T11" fmla="*/ 486 h 1638"/>
                <a:gd name="T12" fmla="*/ 729 w 3006"/>
                <a:gd name="T13" fmla="*/ 405 h 1638"/>
                <a:gd name="T14" fmla="*/ 837 w 3006"/>
                <a:gd name="T15" fmla="*/ 288 h 1638"/>
                <a:gd name="T16" fmla="*/ 918 w 3006"/>
                <a:gd name="T17" fmla="*/ 189 h 1638"/>
                <a:gd name="T18" fmla="*/ 990 w 3006"/>
                <a:gd name="T19" fmla="*/ 126 h 1638"/>
                <a:gd name="T20" fmla="*/ 1044 w 3006"/>
                <a:gd name="T21" fmla="*/ 63 h 1638"/>
                <a:gd name="T22" fmla="*/ 1197 w 3006"/>
                <a:gd name="T23" fmla="*/ 0 h 1638"/>
                <a:gd name="T24" fmla="*/ 1449 w 3006"/>
                <a:gd name="T25" fmla="*/ 126 h 1638"/>
                <a:gd name="T26" fmla="*/ 1476 w 3006"/>
                <a:gd name="T27" fmla="*/ 162 h 1638"/>
                <a:gd name="T28" fmla="*/ 1503 w 3006"/>
                <a:gd name="T29" fmla="*/ 180 h 1638"/>
                <a:gd name="T30" fmla="*/ 1665 w 3006"/>
                <a:gd name="T31" fmla="*/ 405 h 1638"/>
                <a:gd name="T32" fmla="*/ 1809 w 3006"/>
                <a:gd name="T33" fmla="*/ 558 h 1638"/>
                <a:gd name="T34" fmla="*/ 1872 w 3006"/>
                <a:gd name="T35" fmla="*/ 648 h 1638"/>
                <a:gd name="T36" fmla="*/ 2007 w 3006"/>
                <a:gd name="T37" fmla="*/ 801 h 1638"/>
                <a:gd name="T38" fmla="*/ 2232 w 3006"/>
                <a:gd name="T39" fmla="*/ 1116 h 1638"/>
                <a:gd name="T40" fmla="*/ 2466 w 3006"/>
                <a:gd name="T41" fmla="*/ 1350 h 1638"/>
                <a:gd name="T42" fmla="*/ 2511 w 3006"/>
                <a:gd name="T43" fmla="*/ 1404 h 1638"/>
                <a:gd name="T44" fmla="*/ 2601 w 3006"/>
                <a:gd name="T45" fmla="*/ 1467 h 1638"/>
                <a:gd name="T46" fmla="*/ 2790 w 3006"/>
                <a:gd name="T47" fmla="*/ 1584 h 1638"/>
                <a:gd name="T48" fmla="*/ 2898 w 3006"/>
                <a:gd name="T49" fmla="*/ 1611 h 1638"/>
                <a:gd name="T50" fmla="*/ 3006 w 3006"/>
                <a:gd name="T51" fmla="*/ 1638 h 16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6"/>
                <a:gd name="T79" fmla="*/ 0 h 1638"/>
                <a:gd name="T80" fmla="*/ 3006 w 3006"/>
                <a:gd name="T81" fmla="*/ 1638 h 16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6" h="1638">
                  <a:moveTo>
                    <a:pt x="0" y="1206"/>
                  </a:moveTo>
                  <a:cubicBezTo>
                    <a:pt x="69" y="1134"/>
                    <a:pt x="152" y="1073"/>
                    <a:pt x="207" y="990"/>
                  </a:cubicBezTo>
                  <a:cubicBezTo>
                    <a:pt x="247" y="930"/>
                    <a:pt x="291" y="879"/>
                    <a:pt x="342" y="828"/>
                  </a:cubicBezTo>
                  <a:cubicBezTo>
                    <a:pt x="384" y="786"/>
                    <a:pt x="418" y="726"/>
                    <a:pt x="468" y="693"/>
                  </a:cubicBezTo>
                  <a:cubicBezTo>
                    <a:pt x="494" y="653"/>
                    <a:pt x="527" y="611"/>
                    <a:pt x="567" y="585"/>
                  </a:cubicBezTo>
                  <a:cubicBezTo>
                    <a:pt x="591" y="548"/>
                    <a:pt x="621" y="510"/>
                    <a:pt x="657" y="486"/>
                  </a:cubicBezTo>
                  <a:cubicBezTo>
                    <a:pt x="679" y="453"/>
                    <a:pt x="696" y="427"/>
                    <a:pt x="729" y="405"/>
                  </a:cubicBezTo>
                  <a:cubicBezTo>
                    <a:pt x="759" y="360"/>
                    <a:pt x="799" y="326"/>
                    <a:pt x="837" y="288"/>
                  </a:cubicBezTo>
                  <a:cubicBezTo>
                    <a:pt x="866" y="259"/>
                    <a:pt x="891" y="220"/>
                    <a:pt x="918" y="189"/>
                  </a:cubicBezTo>
                  <a:cubicBezTo>
                    <a:pt x="1016" y="77"/>
                    <a:pt x="895" y="221"/>
                    <a:pt x="990" y="126"/>
                  </a:cubicBezTo>
                  <a:cubicBezTo>
                    <a:pt x="1050" y="66"/>
                    <a:pt x="985" y="112"/>
                    <a:pt x="1044" y="63"/>
                  </a:cubicBezTo>
                  <a:cubicBezTo>
                    <a:pt x="1088" y="26"/>
                    <a:pt x="1144" y="18"/>
                    <a:pt x="1197" y="0"/>
                  </a:cubicBezTo>
                  <a:cubicBezTo>
                    <a:pt x="1293" y="14"/>
                    <a:pt x="1380" y="57"/>
                    <a:pt x="1449" y="126"/>
                  </a:cubicBezTo>
                  <a:cubicBezTo>
                    <a:pt x="1460" y="137"/>
                    <a:pt x="1465" y="151"/>
                    <a:pt x="1476" y="162"/>
                  </a:cubicBezTo>
                  <a:cubicBezTo>
                    <a:pt x="1484" y="170"/>
                    <a:pt x="1496" y="172"/>
                    <a:pt x="1503" y="180"/>
                  </a:cubicBezTo>
                  <a:cubicBezTo>
                    <a:pt x="1565" y="249"/>
                    <a:pt x="1605" y="335"/>
                    <a:pt x="1665" y="405"/>
                  </a:cubicBezTo>
                  <a:cubicBezTo>
                    <a:pt x="1711" y="458"/>
                    <a:pt x="1759" y="508"/>
                    <a:pt x="1809" y="558"/>
                  </a:cubicBezTo>
                  <a:cubicBezTo>
                    <a:pt x="1834" y="583"/>
                    <a:pt x="1849" y="621"/>
                    <a:pt x="1872" y="648"/>
                  </a:cubicBezTo>
                  <a:cubicBezTo>
                    <a:pt x="1916" y="700"/>
                    <a:pt x="1964" y="749"/>
                    <a:pt x="2007" y="801"/>
                  </a:cubicBezTo>
                  <a:cubicBezTo>
                    <a:pt x="2088" y="898"/>
                    <a:pt x="2161" y="1016"/>
                    <a:pt x="2232" y="1116"/>
                  </a:cubicBezTo>
                  <a:cubicBezTo>
                    <a:pt x="2294" y="1203"/>
                    <a:pt x="2384" y="1281"/>
                    <a:pt x="2466" y="1350"/>
                  </a:cubicBezTo>
                  <a:cubicBezTo>
                    <a:pt x="2554" y="1424"/>
                    <a:pt x="2440" y="1333"/>
                    <a:pt x="2511" y="1404"/>
                  </a:cubicBezTo>
                  <a:cubicBezTo>
                    <a:pt x="2526" y="1419"/>
                    <a:pt x="2589" y="1458"/>
                    <a:pt x="2601" y="1467"/>
                  </a:cubicBezTo>
                  <a:cubicBezTo>
                    <a:pt x="2660" y="1511"/>
                    <a:pt x="2722" y="1555"/>
                    <a:pt x="2790" y="1584"/>
                  </a:cubicBezTo>
                  <a:cubicBezTo>
                    <a:pt x="2823" y="1598"/>
                    <a:pt x="2864" y="1602"/>
                    <a:pt x="2898" y="1611"/>
                  </a:cubicBezTo>
                  <a:cubicBezTo>
                    <a:pt x="2939" y="1622"/>
                    <a:pt x="2965" y="1638"/>
                    <a:pt x="3006" y="16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381000" y="1219200"/>
            <a:ext cx="1344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F7F7F"/>
                </a:solidFill>
                <a:latin typeface="Calibri" charset="0"/>
                <a:cs typeface="Calibri" charset="0"/>
              </a:rPr>
              <a:t>Sonorität</a:t>
            </a:r>
            <a:endParaRPr lang="en-AU">
              <a:solidFill>
                <a:srgbClr val="7F7F7F"/>
              </a:solidFill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04800" y="4876800"/>
            <a:ext cx="8458200" cy="1681163"/>
            <a:chOff x="304800" y="4876800"/>
            <a:chExt cx="8458200" cy="1681163"/>
          </a:xfrm>
        </p:grpSpPr>
        <p:sp>
          <p:nvSpPr>
            <p:cNvPr id="32778" name="TextBox 16"/>
            <p:cNvSpPr txBox="1">
              <a:spLocks noChangeArrowheads="1"/>
            </p:cNvSpPr>
            <p:nvPr/>
          </p:nvSpPr>
          <p:spPr bwMode="auto">
            <a:xfrm>
              <a:off x="685800" y="56388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Initiale Konsonanten: /nf, ls, kp.../</a:t>
              </a:r>
            </a:p>
          </p:txBody>
        </p:sp>
        <p:sp>
          <p:nvSpPr>
            <p:cNvPr id="32779" name="TextBox 17"/>
            <p:cNvSpPr txBox="1">
              <a:spLocks noChangeArrowheads="1"/>
            </p:cNvSpPr>
            <p:nvPr/>
          </p:nvSpPr>
          <p:spPr bwMode="auto">
            <a:xfrm>
              <a:off x="685800" y="60960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Konsonanten: /fs, sf, ts, pʃ.../</a:t>
              </a:r>
            </a:p>
          </p:txBody>
        </p:sp>
        <p:sp>
          <p:nvSpPr>
            <p:cNvPr id="32780" name="TextBox 17"/>
            <p:cNvSpPr txBox="1">
              <a:spLocks noChangeArrowheads="1"/>
            </p:cNvSpPr>
            <p:nvPr/>
          </p:nvSpPr>
          <p:spPr bwMode="auto">
            <a:xfrm>
              <a:off x="304800" y="4876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Laut dem Sonoritätsprinzip müssten diese Silben in den Sprachen der Welt selten sein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Wieso Sprachen der Welt KV bevorzugen.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66800" y="2743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Die phonetische Basis des Silbenreimes.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66800" y="3810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Phonotaktische Beschränkungen.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66800" y="48006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Die Aufteilung von Wörtern in Silben.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 flipV="1">
            <a:off x="990600" y="3941763"/>
            <a:ext cx="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Hoch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Niedrig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-5400000">
            <a:off x="426244" y="4482306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Sonorität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3446463"/>
            <a:ext cx="7620000" cy="2146300"/>
            <a:chOff x="960" y="2171"/>
            <a:chExt cx="4800" cy="1352"/>
          </a:xfrm>
        </p:grpSpPr>
        <p:sp>
          <p:nvSpPr>
            <p:cNvPr id="33803" name="Text Box 8"/>
            <p:cNvSpPr txBox="1">
              <a:spLocks noChangeArrowheads="1"/>
            </p:cNvSpPr>
            <p:nvPr/>
          </p:nvSpPr>
          <p:spPr bwMode="auto">
            <a:xfrm>
              <a:off x="998" y="2987"/>
              <a:ext cx="21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>
                  <a:latin typeface="Calibri" charset="0"/>
                  <a:cs typeface="Calibri" charset="0"/>
                </a:rPr>
                <a:t>p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960" y="2171"/>
              <a:ext cx="4800" cy="1352"/>
              <a:chOff x="960" y="2171"/>
              <a:chExt cx="4800" cy="1352"/>
            </a:xfrm>
          </p:grpSpPr>
          <p:sp>
            <p:nvSpPr>
              <p:cNvPr id="33805" name="Freeform 2"/>
              <p:cNvSpPr>
                <a:spLocks/>
              </p:cNvSpPr>
              <p:nvPr/>
            </p:nvSpPr>
            <p:spPr bwMode="auto">
              <a:xfrm>
                <a:off x="960" y="2387"/>
                <a:ext cx="2640" cy="1104"/>
              </a:xfrm>
              <a:custGeom>
                <a:avLst/>
                <a:gdLst>
                  <a:gd name="T0" fmla="*/ 0 w 2640"/>
                  <a:gd name="T1" fmla="*/ 944 h 1104"/>
                  <a:gd name="T2" fmla="*/ 528 w 2640"/>
                  <a:gd name="T3" fmla="*/ 752 h 1104"/>
                  <a:gd name="T4" fmla="*/ 864 w 2640"/>
                  <a:gd name="T5" fmla="*/ 176 h 1104"/>
                  <a:gd name="T6" fmla="*/ 1344 w 2640"/>
                  <a:gd name="T7" fmla="*/ 80 h 1104"/>
                  <a:gd name="T8" fmla="*/ 1776 w 2640"/>
                  <a:gd name="T9" fmla="*/ 656 h 1104"/>
                  <a:gd name="T10" fmla="*/ 2112 w 2640"/>
                  <a:gd name="T11" fmla="*/ 1040 h 1104"/>
                  <a:gd name="T12" fmla="*/ 2640 w 2640"/>
                  <a:gd name="T13" fmla="*/ 1040 h 1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1104"/>
                  <a:gd name="T23" fmla="*/ 2640 w 2640"/>
                  <a:gd name="T24" fmla="*/ 1104 h 1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1104">
                    <a:moveTo>
                      <a:pt x="0" y="944"/>
                    </a:moveTo>
                    <a:cubicBezTo>
                      <a:pt x="192" y="912"/>
                      <a:pt x="384" y="880"/>
                      <a:pt x="528" y="752"/>
                    </a:cubicBezTo>
                    <a:cubicBezTo>
                      <a:pt x="672" y="624"/>
                      <a:pt x="728" y="288"/>
                      <a:pt x="864" y="176"/>
                    </a:cubicBezTo>
                    <a:cubicBezTo>
                      <a:pt x="1000" y="64"/>
                      <a:pt x="1192" y="0"/>
                      <a:pt x="1344" y="80"/>
                    </a:cubicBezTo>
                    <a:cubicBezTo>
                      <a:pt x="1496" y="160"/>
                      <a:pt x="1648" y="496"/>
                      <a:pt x="1776" y="656"/>
                    </a:cubicBezTo>
                    <a:cubicBezTo>
                      <a:pt x="1904" y="816"/>
                      <a:pt x="1968" y="976"/>
                      <a:pt x="2112" y="1040"/>
                    </a:cubicBezTo>
                    <a:cubicBezTo>
                      <a:pt x="2256" y="1104"/>
                      <a:pt x="2552" y="1040"/>
                      <a:pt x="2640" y="104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6" name="Freeform 7"/>
              <p:cNvSpPr>
                <a:spLocks/>
              </p:cNvSpPr>
              <p:nvPr/>
            </p:nvSpPr>
            <p:spPr bwMode="auto">
              <a:xfrm>
                <a:off x="3904" y="2427"/>
                <a:ext cx="1856" cy="1096"/>
              </a:xfrm>
              <a:custGeom>
                <a:avLst/>
                <a:gdLst>
                  <a:gd name="T0" fmla="*/ 32 w 1856"/>
                  <a:gd name="T1" fmla="*/ 728 h 1096"/>
                  <a:gd name="T2" fmla="*/ 32 w 1856"/>
                  <a:gd name="T3" fmla="*/ 680 h 1096"/>
                  <a:gd name="T4" fmla="*/ 224 w 1856"/>
                  <a:gd name="T5" fmla="*/ 488 h 1096"/>
                  <a:gd name="T6" fmla="*/ 560 w 1856"/>
                  <a:gd name="T7" fmla="*/ 1016 h 1096"/>
                  <a:gd name="T8" fmla="*/ 1184 w 1856"/>
                  <a:gd name="T9" fmla="*/ 8 h 1096"/>
                  <a:gd name="T10" fmla="*/ 1856 w 1856"/>
                  <a:gd name="T11" fmla="*/ 1064 h 10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6"/>
                  <a:gd name="T19" fmla="*/ 0 h 1096"/>
                  <a:gd name="T20" fmla="*/ 1856 w 1856"/>
                  <a:gd name="T21" fmla="*/ 1096 h 10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6" h="1096">
                    <a:moveTo>
                      <a:pt x="32" y="728"/>
                    </a:moveTo>
                    <a:cubicBezTo>
                      <a:pt x="16" y="724"/>
                      <a:pt x="0" y="720"/>
                      <a:pt x="32" y="680"/>
                    </a:cubicBezTo>
                    <a:cubicBezTo>
                      <a:pt x="64" y="640"/>
                      <a:pt x="136" y="432"/>
                      <a:pt x="224" y="488"/>
                    </a:cubicBezTo>
                    <a:cubicBezTo>
                      <a:pt x="312" y="544"/>
                      <a:pt x="400" y="1096"/>
                      <a:pt x="560" y="1016"/>
                    </a:cubicBezTo>
                    <a:cubicBezTo>
                      <a:pt x="720" y="936"/>
                      <a:pt x="968" y="0"/>
                      <a:pt x="1184" y="8"/>
                    </a:cubicBezTo>
                    <a:cubicBezTo>
                      <a:pt x="1400" y="16"/>
                      <a:pt x="1744" y="888"/>
                      <a:pt x="1856" y="106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3807" name="Text Box 9"/>
              <p:cNvSpPr txBox="1">
                <a:spLocks noChangeArrowheads="1"/>
              </p:cNvSpPr>
              <p:nvPr/>
            </p:nvSpPr>
            <p:spPr bwMode="auto">
              <a:xfrm>
                <a:off x="1430" y="2699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08" name="Text Box 10"/>
              <p:cNvSpPr txBox="1">
                <a:spLocks noChangeArrowheads="1"/>
              </p:cNvSpPr>
              <p:nvPr/>
            </p:nvSpPr>
            <p:spPr bwMode="auto">
              <a:xfrm>
                <a:off x="2054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  <p:sp>
            <p:nvSpPr>
              <p:cNvPr id="33809" name="Text Box 11"/>
              <p:cNvSpPr txBox="1">
                <a:spLocks noChangeArrowheads="1"/>
              </p:cNvSpPr>
              <p:nvPr/>
            </p:nvSpPr>
            <p:spPr bwMode="auto">
              <a:xfrm>
                <a:off x="3974" y="2651"/>
                <a:ext cx="1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Times New Roman" charset="0"/>
                    <a:cs typeface="Times New Roman" charset="0"/>
                  </a:rPr>
                  <a:t>l</a:t>
                </a:r>
              </a:p>
            </p:txBody>
          </p:sp>
          <p:sp>
            <p:nvSpPr>
              <p:cNvPr id="33810" name="Text Box 12"/>
              <p:cNvSpPr txBox="1">
                <a:spLocks noChangeArrowheads="1"/>
              </p:cNvSpPr>
              <p:nvPr/>
            </p:nvSpPr>
            <p:spPr bwMode="auto">
              <a:xfrm>
                <a:off x="4358" y="3131"/>
                <a:ext cx="2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p</a:t>
                </a:r>
              </a:p>
            </p:txBody>
          </p:sp>
          <p:sp>
            <p:nvSpPr>
              <p:cNvPr id="33811" name="Text Box 13"/>
              <p:cNvSpPr txBox="1">
                <a:spLocks noChangeArrowheads="1"/>
              </p:cNvSpPr>
              <p:nvPr/>
            </p:nvSpPr>
            <p:spPr bwMode="auto">
              <a:xfrm>
                <a:off x="4982" y="2171"/>
                <a:ext cx="20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>
                    <a:latin typeface="Calibri" charset="0"/>
                    <a:cs typeface="Calibri" charset="0"/>
                  </a:rPr>
                  <a:t>a</a:t>
                </a:r>
              </a:p>
            </p:txBody>
          </p:sp>
        </p:grpSp>
      </p:grpSp>
      <p:sp>
        <p:nvSpPr>
          <p:cNvPr id="33799" name="Text Box 19"/>
          <p:cNvSpPr txBox="1">
            <a:spLocks noChangeArrowheads="1"/>
          </p:cNvSpPr>
          <p:nvPr/>
        </p:nvSpPr>
        <p:spPr bwMode="auto">
          <a:xfrm>
            <a:off x="228600" y="10668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Wozu ist das S-Prinzip nützlich in der sprachlichen Kommunikation?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52400" y="15240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Vielleicht damit Hörer Silben </a:t>
            </a:r>
            <a:r>
              <a:rPr lang="de-DE" b="1">
                <a:latin typeface="Calibri" charset="0"/>
                <a:cs typeface="Calibri" charset="0"/>
              </a:rPr>
              <a:t>zählen können</a:t>
            </a:r>
            <a:r>
              <a:rPr lang="de-DE">
                <a:latin typeface="Calibri" charset="0"/>
                <a:cs typeface="Calibri" charset="0"/>
              </a:rPr>
              <a:t> (um dadurch  den Zugang zum mentalen Lexikon zu erleichtern)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50825" y="2636838"/>
            <a:ext cx="8664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Wenn ein Sprecher ein einsilbiges Wort vermitteln will, dann wird diese Zahl (1) eher durch die Reihenfolge links übertragen...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4800"/>
            <a:ext cx="1447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7620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Sonorität</a:t>
            </a:r>
            <a:r>
              <a:rPr lang="de-DE" dirty="0">
                <a:latin typeface="Calibri"/>
                <a:cs typeface="Calibri"/>
              </a:rPr>
              <a:t> und </a:t>
            </a:r>
            <a:r>
              <a:rPr lang="de-DE" dirty="0" err="1">
                <a:latin typeface="Calibri"/>
                <a:cs typeface="Calibri"/>
              </a:rPr>
              <a:t>phonotaktische</a:t>
            </a:r>
            <a:r>
              <a:rPr lang="de-DE" dirty="0">
                <a:latin typeface="Calibri"/>
                <a:cs typeface="Calibri"/>
              </a:rPr>
              <a:t> Beschränkungen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609600" y="685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Sonorität ist jedoch </a:t>
            </a:r>
            <a:r>
              <a:rPr lang="de-DE" b="1">
                <a:latin typeface="Calibri" charset="0"/>
                <a:cs typeface="Calibri" charset="0"/>
              </a:rPr>
              <a:t>höchstens eine Tendenz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828800"/>
            <a:ext cx="7620000" cy="3810000"/>
            <a:chOff x="762000" y="2895600"/>
            <a:chExt cx="7620000" cy="3810000"/>
          </a:xfrm>
        </p:grpSpPr>
        <p:sp>
          <p:nvSpPr>
            <p:cNvPr id="34822" name="Text Box 4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7010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Es gibt viele Kombinationen, die </a:t>
              </a:r>
              <a:r>
                <a:rPr lang="de-DE" b="1">
                  <a:latin typeface="Calibri" charset="0"/>
                  <a:cs typeface="Calibri" charset="0"/>
                </a:rPr>
                <a:t>nicht allein durch Sonorität</a:t>
              </a:r>
              <a:r>
                <a:rPr lang="de-DE">
                  <a:latin typeface="Calibri" charset="0"/>
                  <a:cs typeface="Calibri" charset="0"/>
                </a:rPr>
                <a:t> erklärt werden können. </a:t>
              </a:r>
            </a:p>
          </p:txBody>
        </p:sp>
        <p:sp>
          <p:nvSpPr>
            <p:cNvPr id="34823" name="Oval 5"/>
            <p:cNvSpPr>
              <a:spLocks noChangeArrowheads="1"/>
            </p:cNvSpPr>
            <p:nvPr/>
          </p:nvSpPr>
          <p:spPr bwMode="auto">
            <a:xfrm>
              <a:off x="762000" y="40386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4" name="Text Box 6"/>
            <p:cNvSpPr txBox="1">
              <a:spLocks noChangeArrowheads="1"/>
            </p:cNvSpPr>
            <p:nvPr/>
          </p:nvSpPr>
          <p:spPr bwMode="auto">
            <a:xfrm>
              <a:off x="1447800" y="4953000"/>
              <a:ext cx="6534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 err="1">
                  <a:latin typeface="Calibri" charset="0"/>
                  <a:cs typeface="Calibri" charset="0"/>
                </a:rPr>
                <a:t>z.B</a:t>
              </a:r>
              <a:r>
                <a:rPr lang="de-DE" dirty="0">
                  <a:latin typeface="Calibri" charset="0"/>
                  <a:cs typeface="Calibri" charset="0"/>
                </a:rPr>
                <a:t> 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zwei aufeinanderfolgende 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Ks</a:t>
              </a:r>
              <a:r>
                <a:rPr lang="de-DE" dirty="0">
                  <a:solidFill>
                    <a:srgbClr val="FF0000"/>
                  </a:solidFill>
                  <a:latin typeface="Calibri" charset="0"/>
                  <a:cs typeface="Calibri" charset="0"/>
                </a:rPr>
                <a:t> derselben Sonorität im </a:t>
              </a:r>
              <a:r>
                <a:rPr lang="de-DE" dirty="0" err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Onset</a:t>
              </a:r>
              <a:r>
                <a:rPr lang="de-DE" dirty="0">
                  <a:latin typeface="Calibri" charset="0"/>
                  <a:cs typeface="Calibri" charset="0"/>
                </a:rPr>
                <a:t> haben meistens nicht dieselbe </a:t>
              </a:r>
              <a:r>
                <a:rPr lang="de-DE" dirty="0" err="1">
                  <a:latin typeface="Calibri" charset="0"/>
                  <a:cs typeface="Calibri" charset="0"/>
                </a:rPr>
                <a:t>Artikulationsselle</a:t>
              </a:r>
              <a:endParaRPr lang="de-DE" dirty="0">
                <a:latin typeface="Calibri" charset="0"/>
                <a:cs typeface="Calibri" charset="0"/>
              </a:endParaRPr>
            </a:p>
          </p:txBody>
        </p:sp>
        <p:sp>
          <p:nvSpPr>
            <p:cNvPr id="34825" name="Text Box 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59769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dl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dr</a:t>
              </a:r>
              <a:r>
                <a:rPr lang="en-GB">
                  <a:latin typeface="Calibri" charset="0"/>
                  <a:cs typeface="Calibri" charset="0"/>
                </a:rPr>
                <a:t>/;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pw</a:t>
              </a:r>
              <a:r>
                <a:rPr lang="en-GB">
                  <a:latin typeface="Calibri" charset="0"/>
                  <a:cs typeface="Calibri" charset="0"/>
                </a:rPr>
                <a:t>/ seltener als /</a:t>
              </a:r>
              <a:r>
                <a:rPr lang="en-GB">
                  <a:solidFill>
                    <a:srgbClr val="FF0000"/>
                  </a:solidFill>
                  <a:latin typeface="Calibri" charset="0"/>
                  <a:cs typeface="Calibri" charset="0"/>
                </a:rPr>
                <a:t>pj</a:t>
              </a:r>
              <a:r>
                <a:rPr lang="en-GB">
                  <a:latin typeface="Calibri" charset="0"/>
                  <a:cs typeface="Calibri" charset="0"/>
                </a:rPr>
                <a:t>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34826" name="Oval 8"/>
            <p:cNvSpPr>
              <a:spLocks noChangeArrowheads="1"/>
            </p:cNvSpPr>
            <p:nvPr/>
          </p:nvSpPr>
          <p:spPr bwMode="auto">
            <a:xfrm>
              <a:off x="762000" y="3048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Es gibt zahlreiche Ausnahmen</a:t>
              </a:r>
            </a:p>
          </p:txBody>
        </p:sp>
        <p:sp>
          <p:nvSpPr>
            <p:cNvPr id="34828" name="TextBox 15"/>
            <p:cNvSpPr txBox="1">
              <a:spLocks noChangeArrowheads="1"/>
            </p:cNvSpPr>
            <p:nvPr/>
          </p:nvSpPr>
          <p:spPr bwMode="auto">
            <a:xfrm>
              <a:off x="1524000" y="3352800"/>
              <a:ext cx="350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Sp</a:t>
              </a:r>
              <a:r>
                <a:rPr lang="de-DE">
                  <a:latin typeface="Calibri" charset="0"/>
                  <a:cs typeface="Calibri" charset="0"/>
                </a:rPr>
                <a:t>rache, A</a:t>
              </a:r>
              <a:r>
                <a:rPr lang="de-DE" b="1">
                  <a:latin typeface="Calibri" charset="0"/>
                  <a:cs typeface="Calibri" charset="0"/>
                </a:rPr>
                <a:t>kt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="1">
                  <a:latin typeface="Calibri" charset="0"/>
                  <a:cs typeface="Calibri" charset="0"/>
                </a:rPr>
                <a:t>Sk</a:t>
              </a:r>
              <a:r>
                <a:rPr lang="de-DE">
                  <a:latin typeface="Calibri" charset="0"/>
                  <a:cs typeface="Calibri" charset="0"/>
                </a:rPr>
                <a:t>at...</a:t>
              </a:r>
              <a:endParaRPr lang="de-DE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34821" name="TextBox 12"/>
          <p:cNvSpPr txBox="1">
            <a:spLocks noChangeArrowheads="1"/>
          </p:cNvSpPr>
          <p:nvPr/>
        </p:nvSpPr>
        <p:spPr bwMode="auto">
          <a:xfrm>
            <a:off x="1295400" y="6248400"/>
            <a:ext cx="518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  <a:hlinkClick r:id="rId2"/>
              </a:rPr>
              <a:t>1. Ohala (1992) </a:t>
            </a:r>
            <a:r>
              <a:rPr lang="en-US" sz="1600" dirty="0">
                <a:latin typeface="Calibri" charset="0"/>
                <a:hlinkClick r:id="rId2"/>
              </a:rPr>
              <a:t>Papers from the Parasession on the Syllable</a:t>
            </a:r>
            <a:endParaRPr lang="de-DE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8194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4. Silbenaufteilung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81000" y="762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 im Alter von 3 Jahren erkennen wieviele Silben es gibt in z.B. </a:t>
            </a:r>
            <a:r>
              <a:rPr lang="de-DE" i="1">
                <a:latin typeface="Calibri" charset="0"/>
                <a:cs typeface="Calibri" charset="0"/>
              </a:rPr>
              <a:t>dog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Valentine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32766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Ist </a:t>
            </a:r>
            <a:r>
              <a:rPr lang="de-DE" i="1">
                <a:latin typeface="Calibri" charset="0"/>
                <a:cs typeface="Calibri" charset="0"/>
              </a:rPr>
              <a:t>wenig</a:t>
            </a:r>
            <a:r>
              <a:rPr lang="de-DE">
                <a:latin typeface="Calibri" charset="0"/>
                <a:cs typeface="Calibri" charset="0"/>
              </a:rPr>
              <a:t> we+nig oder wen+ig?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33400" y="38862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Vater</a:t>
            </a:r>
            <a:r>
              <a:rPr lang="de-DE">
                <a:latin typeface="Calibri" charset="0"/>
                <a:cs typeface="Calibri" charset="0"/>
              </a:rPr>
              <a:t> = Va+ter oder Vat+er?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8600" y="5791200"/>
            <a:ext cx="868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Liberman, Shankweiler, Fischer, &amp; Carter, 1974,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18, 201–212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Aber die Zuordnung ist komplex: gehört /</a:t>
            </a:r>
            <a:r>
              <a:rPr lang="de-DE" sz="2200">
                <a:latin typeface="Arial" charset="0"/>
                <a:cs typeface="Calibri" charset="0"/>
              </a:rPr>
              <a:t>g</a:t>
            </a:r>
            <a:r>
              <a:rPr lang="de-DE">
                <a:latin typeface="Calibri" charset="0"/>
                <a:cs typeface="Calibri" charset="0"/>
              </a:rPr>
              <a:t>/ zur ersten oder zweiten Silbe in </a:t>
            </a:r>
            <a:r>
              <a:rPr lang="de-DE" i="1">
                <a:latin typeface="Calibri" charset="0"/>
                <a:cs typeface="Calibri" charset="0"/>
              </a:rPr>
              <a:t>wagon</a:t>
            </a:r>
            <a:r>
              <a:rPr lang="de-DE">
                <a:latin typeface="Calibri" charset="0"/>
                <a:cs typeface="Calibri" charset="0"/>
              </a:rPr>
              <a:t>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81000" y="10668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Den ersten 'Teil' des Wortes wiederholen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Versuchspersonen müssen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1600200"/>
            <a:ext cx="6172200" cy="995363"/>
            <a:chOff x="381000" y="1600200"/>
            <a:chExt cx="6172200" cy="995363"/>
          </a:xfrm>
        </p:grpSpPr>
        <p:sp>
          <p:nvSpPr>
            <p:cNvPr id="36877" name="TextBox 4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617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Land-Landarzt.</a:t>
              </a:r>
            </a:p>
          </p:txBody>
        </p:sp>
        <p:sp>
          <p:nvSpPr>
            <p:cNvPr id="36878" name="TextBox 5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441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Wenig -&gt; ? Lustig -&gt; ?</a:t>
              </a:r>
            </a:p>
          </p:txBody>
        </p:sp>
      </p:grp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81000" y="2895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Das Wort teilen, und umdrehen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505200"/>
            <a:ext cx="6705600" cy="995363"/>
            <a:chOff x="457200" y="3505200"/>
            <a:chExt cx="6705600" cy="995065"/>
          </a:xfrm>
        </p:grpSpPr>
        <p:sp>
          <p:nvSpPr>
            <p:cNvPr id="36875" name="TextBox 8"/>
            <p:cNvSpPr txBox="1">
              <a:spLocks noChangeArrowheads="1"/>
            </p:cNvSpPr>
            <p:nvPr/>
          </p:nvSpPr>
          <p:spPr bwMode="auto">
            <a:xfrm>
              <a:off x="457200" y="3505200"/>
              <a:ext cx="6705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Landarzt -&gt; Arztland</a:t>
              </a:r>
            </a:p>
          </p:txBody>
        </p:sp>
        <p:sp>
          <p:nvSpPr>
            <p:cNvPr id="36876" name="TextBox 9"/>
            <p:cNvSpPr txBox="1">
              <a:spLocks noChangeArrowheads="1"/>
            </p:cNvSpPr>
            <p:nvPr/>
          </p:nvSpPr>
          <p:spPr bwMode="auto">
            <a:xfrm>
              <a:off x="533400" y="4038600"/>
              <a:ext cx="480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Komma -&gt; ? Wenig-&gt; ? Kinder-&gt; ?</a:t>
              </a:r>
            </a:p>
          </p:txBody>
        </p:sp>
      </p:grpSp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4800600" y="60198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US" sz="1600">
                <a:latin typeface="Calibri" charset="0"/>
                <a:cs typeface="Calibri" charset="0"/>
              </a:rPr>
              <a:t>Treiman  &amp; Danis (1988). </a:t>
            </a:r>
            <a:r>
              <a:rPr lang="en-US" sz="1600" i="1">
                <a:latin typeface="Calibri" charset="0"/>
                <a:cs typeface="Calibri" charset="0"/>
              </a:rPr>
              <a:t>Journal of Memory </a:t>
            </a:r>
          </a:p>
          <a:p>
            <a:pPr eaLnBrk="1" hangingPunct="1"/>
            <a:r>
              <a:rPr lang="en-US" sz="1600" i="1">
                <a:latin typeface="Calibri" charset="0"/>
                <a:cs typeface="Calibri" charset="0"/>
              </a:rPr>
              <a:t>and Language</a:t>
            </a:r>
            <a:r>
              <a:rPr lang="en-US" sz="1600">
                <a:latin typeface="Calibri" charset="0"/>
                <a:cs typeface="Calibri" charset="0"/>
              </a:rPr>
              <a:t>, 27, 87–104.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228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609600" y="47244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Im allgemeinen zeigen diese Ergebnisse sehr viel Variabilität: Sprecher sind sich in der Silbenaufteilung nicht einig.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781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Silbenaufteilung: psycholinguistische Methoden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zusätzliche Komplikation: diese Methoden zeigen, dass Versuchspersonen in der Silbenaufteilung </a:t>
            </a:r>
            <a:r>
              <a:rPr lang="de-DE" b="1">
                <a:latin typeface="Calibri" charset="0"/>
                <a:cs typeface="Calibri" charset="0"/>
              </a:rPr>
              <a:t>durch die Orthographie beeinflusst werden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2514600"/>
            <a:ext cx="7239000" cy="3433763"/>
            <a:chOff x="685800" y="2514600"/>
            <a:chExt cx="7239000" cy="3433465"/>
          </a:xfrm>
        </p:grpSpPr>
        <p:sp>
          <p:nvSpPr>
            <p:cNvPr id="37894" name="TextBox 3"/>
            <p:cNvSpPr txBox="1">
              <a:spLocks noChangeArrowheads="1"/>
            </p:cNvSpPr>
            <p:nvPr/>
          </p:nvSpPr>
          <p:spPr bwMode="auto">
            <a:xfrm>
              <a:off x="838200" y="2514600"/>
              <a:ext cx="6934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= /rab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t/,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= /hab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t/</a:t>
              </a:r>
            </a:p>
          </p:txBody>
        </p:sp>
        <p:sp>
          <p:nvSpPr>
            <p:cNvPr id="37895" name="TextBox 4"/>
            <p:cNvSpPr txBox="1">
              <a:spLocks noChangeArrowheads="1"/>
            </p:cNvSpPr>
            <p:nvPr/>
          </p:nvSpPr>
          <p:spPr bwMode="auto">
            <a:xfrm>
              <a:off x="762000" y="3124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Erwachsene und ältere Kinder neigen dazu,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als rab.bit (also mit /b/ in beiden Silben) aufzuteilen;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eher als ha.bit (mit /b/ in der letzten Silbe).</a:t>
              </a:r>
            </a:p>
          </p:txBody>
        </p:sp>
        <p:sp>
          <p:nvSpPr>
            <p:cNvPr id="37896" name="TextBox 5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6858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Jüngere Kinder (Alter 6 Jahre) teilen </a:t>
              </a:r>
              <a:r>
                <a:rPr lang="de-DE" i="1">
                  <a:latin typeface="Calibri" charset="0"/>
                  <a:cs typeface="Calibri" charset="0"/>
                </a:rPr>
                <a:t>rabbit</a:t>
              </a:r>
              <a:r>
                <a:rPr lang="de-DE">
                  <a:latin typeface="Calibri" charset="0"/>
                  <a:cs typeface="Calibri" charset="0"/>
                </a:rPr>
                <a:t> und </a:t>
              </a:r>
              <a:r>
                <a:rPr lang="de-DE" i="1">
                  <a:latin typeface="Calibri" charset="0"/>
                  <a:cs typeface="Calibri" charset="0"/>
                </a:rPr>
                <a:t>habit</a:t>
              </a:r>
              <a:r>
                <a:rPr lang="de-DE">
                  <a:latin typeface="Calibri" charset="0"/>
                  <a:cs typeface="Calibri" charset="0"/>
                </a:rPr>
                <a:t> ähnlich auf. </a:t>
              </a:r>
            </a:p>
          </p:txBody>
        </p:sp>
        <p:sp>
          <p:nvSpPr>
            <p:cNvPr id="37897" name="TextBox 6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7239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>
                <a:latin typeface="Calibri" charset="0"/>
                <a:cs typeface="Calibri" charset="0"/>
              </a:endParaRPr>
            </a:p>
          </p:txBody>
        </p:sp>
      </p:grpSp>
      <p:sp>
        <p:nvSpPr>
          <p:cNvPr id="37893" name="TextBox 13"/>
          <p:cNvSpPr txBox="1">
            <a:spLocks noChangeArrowheads="1"/>
          </p:cNvSpPr>
          <p:nvPr/>
        </p:nvSpPr>
        <p:spPr bwMode="auto">
          <a:xfrm>
            <a:off x="2133600" y="5943600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Treiman, Bowey and Bourassa (2002). </a:t>
            </a:r>
            <a:r>
              <a:rPr lang="en-US" sz="1600" i="1">
                <a:latin typeface="Calibri" charset="0"/>
                <a:cs typeface="Calibri" charset="0"/>
              </a:rPr>
              <a:t>Journal of Experimental Child Psychology</a:t>
            </a:r>
            <a:r>
              <a:rPr lang="en-US" sz="1600">
                <a:latin typeface="Calibri" charset="0"/>
                <a:cs typeface="Calibri" charset="0"/>
              </a:rPr>
              <a:t>, 83, 213-238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0" y="5334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Phonotaktische Beschränkungen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906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Alle phonotaktisch legalen Ks werden mit einem folgenden V silbifiziert. (MOP = Maximum onset principle)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905000" y="0"/>
            <a:ext cx="5638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Silbenaufteilung: Phonologische Methoden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905000"/>
            <a:ext cx="7467600" cy="1223963"/>
            <a:chOff x="228600" y="1905000"/>
            <a:chExt cx="7467600" cy="1223963"/>
          </a:xfrm>
        </p:grpSpPr>
        <p:sp>
          <p:nvSpPr>
            <p:cNvPr id="38924" name="TextBox 13"/>
            <p:cNvSpPr txBox="1">
              <a:spLocks noChangeArrowheads="1"/>
            </p:cNvSpPr>
            <p:nvPr/>
          </p:nvSpPr>
          <p:spPr bwMode="auto">
            <a:xfrm>
              <a:off x="228600" y="19050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extra = /ɛ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kstr</a:t>
              </a:r>
              <a:r>
                <a:rPr lang="de-DE">
                  <a:latin typeface="Calibri" charset="0"/>
                  <a:cs typeface="Calibri" charset="0"/>
                </a:rPr>
                <a:t>a/ </a:t>
              </a:r>
            </a:p>
          </p:txBody>
        </p:sp>
        <p:sp>
          <p:nvSpPr>
            <p:cNvPr id="38925" name="TextBox 14"/>
            <p:cNvSpPr txBox="1">
              <a:spLocks noChangeArrowheads="1"/>
            </p:cNvSpPr>
            <p:nvPr/>
          </p:nvSpPr>
          <p:spPr bwMode="auto">
            <a:xfrm>
              <a:off x="228600" y="2209800"/>
              <a:ext cx="746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/kstr/ legal? Nein. /str/ legal? Nein. /tr/ legal: ja (</a:t>
              </a:r>
              <a:r>
                <a:rPr lang="de-DE" i="1">
                  <a:latin typeface="Calibri" charset="0"/>
                  <a:cs typeface="Calibri" charset="0"/>
                </a:rPr>
                <a:t>Traum</a:t>
              </a:r>
              <a:r>
                <a:rPr lang="de-DE">
                  <a:latin typeface="Calibri" charset="0"/>
                  <a:cs typeface="Calibri" charset="0"/>
                </a:rPr>
                <a:t>).</a:t>
              </a:r>
            </a:p>
          </p:txBody>
        </p:sp>
        <p:sp>
          <p:nvSpPr>
            <p:cNvPr id="38926" name="TextBox 15"/>
            <p:cNvSpPr txBox="1">
              <a:spLocks noChangeArrowheads="1"/>
            </p:cNvSpPr>
            <p:nvPr/>
          </p:nvSpPr>
          <p:spPr bwMode="auto">
            <a:xfrm>
              <a:off x="228600" y="2667000"/>
              <a:ext cx="403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laut MOP: /eks . tra/</a:t>
              </a:r>
            </a:p>
          </p:txBody>
        </p:sp>
      </p:grp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5943600"/>
            <a:ext cx="800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Pulgrum (1970). </a:t>
            </a:r>
            <a:r>
              <a:rPr lang="de-DE" sz="1600" i="1">
                <a:latin typeface="Calibri" charset="0"/>
                <a:cs typeface="Calibri" charset="0"/>
              </a:rPr>
              <a:t>Syllable, Word, Nexus, Cursus</a:t>
            </a:r>
            <a:r>
              <a:rPr lang="de-DE" sz="1600">
                <a:latin typeface="Calibri" charset="0"/>
                <a:cs typeface="Calibri" charset="0"/>
              </a:rPr>
              <a:t>. Mouton: the Hague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276600"/>
            <a:ext cx="9144000" cy="2506663"/>
            <a:chOff x="0" y="3276600"/>
            <a:chExt cx="9144000" cy="2507397"/>
          </a:xfrm>
        </p:grpSpPr>
        <p:sp>
          <p:nvSpPr>
            <p:cNvPr id="38921" name="TextBox 16"/>
            <p:cNvSpPr txBox="1">
              <a:spLocks noChangeArrowheads="1"/>
            </p:cNvSpPr>
            <p:nvPr/>
          </p:nvSpPr>
          <p:spPr bwMode="auto">
            <a:xfrm>
              <a:off x="0" y="3276600"/>
              <a:ext cx="167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Probleme</a:t>
              </a:r>
            </a:p>
          </p:txBody>
        </p:sp>
        <p:sp>
          <p:nvSpPr>
            <p:cNvPr id="38922" name="TextBox 17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absolute Ergebnis berücksichtigt nicht, dass die Phonotaktik </a:t>
              </a:r>
              <a:r>
                <a:rPr lang="de-DE" i="1">
                  <a:latin typeface="Calibri" charset="0"/>
                  <a:cs typeface="Calibri" charset="0"/>
                </a:rPr>
                <a:t>wahrscheinlich</a:t>
              </a:r>
              <a:r>
                <a:rPr lang="de-DE">
                  <a:latin typeface="Calibri" charset="0"/>
                  <a:cs typeface="Calibri" charset="0"/>
                </a:rPr>
                <a:t> und nicht kategorial ist (daher sind sich Sprecher nicht einig, wo die Silbengrenze vorkommt).</a:t>
              </a:r>
            </a:p>
          </p:txBody>
        </p:sp>
        <p:sp>
          <p:nvSpPr>
            <p:cNvPr id="38923" name="TextBox 20"/>
            <p:cNvSpPr txBox="1">
              <a:spLocks noChangeArrowheads="1"/>
            </p:cNvSpPr>
            <p:nvPr/>
          </p:nvSpPr>
          <p:spPr bwMode="auto">
            <a:xfrm>
              <a:off x="0" y="4953000"/>
              <a:ext cx="8686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silbifizieren manche Versuchspersonen </a:t>
              </a:r>
              <a:r>
                <a:rPr lang="de-DE" i="1">
                  <a:latin typeface="Calibri" charset="0"/>
                  <a:cs typeface="Calibri" charset="0"/>
                </a:rPr>
                <a:t>Mister</a:t>
              </a:r>
              <a:r>
                <a:rPr lang="de-DE">
                  <a:latin typeface="Calibri" charset="0"/>
                  <a:cs typeface="Calibri" charset="0"/>
                </a:rPr>
                <a:t> als mi.ster (laut MOP), andere als mis.ter andere als mist.er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</p:grpSp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304800" y="62738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Treiman, Gross &amp; Cwikiel-Glavin, A. (1992)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r>
              <a:rPr lang="en-US" sz="1600">
                <a:latin typeface="Calibri" charset="0"/>
                <a:cs typeface="Calibri" charset="0"/>
              </a:rPr>
              <a:t>, 20, 383–402.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105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1. Initialer vs. finaler K: Sprachtypologie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09600" y="9144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Präferenz für KV in den Sprachen der Welt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371600" y="1447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Fast alle Sprachen haben KV (</a:t>
            </a:r>
            <a:r>
              <a:rPr lang="de-DE" i="1">
                <a:latin typeface="Calibri" charset="0"/>
                <a:cs typeface="Calibri" charset="0"/>
              </a:rPr>
              <a:t>wie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wo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sieh</a:t>
            </a:r>
            <a:r>
              <a:rPr lang="de-DE">
                <a:latin typeface="Calibri" charset="0"/>
                <a:cs typeface="Calibri" charset="0"/>
              </a:rPr>
              <a:t>...)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447800" y="1981200"/>
            <a:ext cx="518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Kaum eine Sprache mit VK (</a:t>
            </a:r>
            <a:r>
              <a:rPr lang="de-DE" i="1">
                <a:latin typeface="Calibri" charset="0"/>
                <a:cs typeface="Calibri" charset="0"/>
              </a:rPr>
              <a:t>aß</a:t>
            </a:r>
            <a:r>
              <a:rPr lang="de-DE">
                <a:latin typeface="Calibri" charset="0"/>
                <a:cs typeface="Calibri" charset="0"/>
              </a:rPr>
              <a:t>, </a:t>
            </a:r>
            <a:r>
              <a:rPr lang="de-DE" i="1">
                <a:latin typeface="Calibri" charset="0"/>
                <a:cs typeface="Calibri" charset="0"/>
              </a:rPr>
              <a:t>ein</a:t>
            </a:r>
            <a:r>
              <a:rPr lang="de-DE">
                <a:latin typeface="Calibri" charset="0"/>
                <a:cs typeface="Calibri" charset="0"/>
              </a:rPr>
              <a:t> usw.) ohne KV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524000" y="2819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Einige Ausnahmen: z.B. die australische Sprache Arrernte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 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09600" y="16002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9600" y="21336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Arial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685800" y="63246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Breen &amp; Pensalfini, 1999, </a:t>
            </a:r>
            <a:r>
              <a:rPr lang="de-DE" sz="1600" i="1">
                <a:latin typeface="Calibri" charset="0"/>
                <a:cs typeface="Calibri" charset="0"/>
              </a:rPr>
              <a:t>Linguistic Inquiry</a:t>
            </a:r>
            <a:r>
              <a:rPr lang="de-DE" sz="1600">
                <a:latin typeface="Calibri" charset="0"/>
                <a:cs typeface="Calibri" charset="0"/>
              </a:rPr>
              <a:t>, 30, 1-25.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Jakobson, R., Halle, M., 1956. Fundamentals of Language. Mouton, The Hague</a:t>
            </a:r>
            <a:endParaRPr lang="de-DE">
              <a:latin typeface="Calibri" charset="0"/>
              <a:cs typeface="Calibri" charset="0"/>
            </a:endParaRPr>
          </a:p>
        </p:txBody>
      </p:sp>
      <p:pic>
        <p:nvPicPr>
          <p:cNvPr id="163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2427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6" name="Straight Arrow Connector 12"/>
          <p:cNvCxnSpPr>
            <a:cxnSpLocks noChangeShapeType="1"/>
          </p:cNvCxnSpPr>
          <p:nvPr/>
        </p:nvCxnSpPr>
        <p:spPr bwMode="auto">
          <a:xfrm>
            <a:off x="2667000" y="3581400"/>
            <a:ext cx="25146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Initialer vs. finaler K: Stabilität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95536" y="170080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Assimilation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Neutralisierung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57200" y="4038600"/>
            <a:ext cx="8382000" cy="914400"/>
            <a:chOff x="240" y="1584"/>
            <a:chExt cx="5280" cy="576"/>
          </a:xfrm>
        </p:grpSpPr>
        <p:sp>
          <p:nvSpPr>
            <p:cNvPr id="17424" name="Text Box 5"/>
            <p:cNvSpPr txBox="1">
              <a:spLocks noChangeArrowheads="1"/>
            </p:cNvSpPr>
            <p:nvPr/>
          </p:nvSpPr>
          <p:spPr bwMode="auto">
            <a:xfrm>
              <a:off x="240" y="1584"/>
              <a:ext cx="52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Phonemische Kontraste werden eher final aufgehoben</a:t>
              </a:r>
            </a:p>
          </p:txBody>
        </p:sp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624" y="1872"/>
              <a:ext cx="47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z.B., Auslautverhärtung in deutsch: 'Rat'/'Rad' = /</a:t>
              </a:r>
              <a:r>
                <a:rPr lang="de-DE">
                  <a:latin typeface="Calibri" charset="0"/>
                  <a:cs typeface="Calibri" charset="0"/>
                  <a:sym typeface="SILDoulosIPA" charset="0"/>
                </a:rPr>
                <a:t>ʁ</a:t>
              </a:r>
              <a:r>
                <a:rPr lang="de-DE">
                  <a:latin typeface="Calibri" charset="0"/>
                  <a:cs typeface="Calibri" charset="0"/>
                </a:rPr>
                <a:t>at/)</a:t>
              </a:r>
            </a:p>
          </p:txBody>
        </p:sp>
      </p:grp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381000" y="8382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Häufige K-finale Tilgung</a:t>
            </a:r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838200" y="1295400"/>
            <a:ext cx="341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Lastwagen -&gt; Las(t)wagen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2057400"/>
            <a:ext cx="7162800" cy="1452563"/>
            <a:chOff x="533400" y="2438400"/>
            <a:chExt cx="7162800" cy="1452563"/>
          </a:xfrm>
        </p:grpSpPr>
        <p:grpSp>
          <p:nvGrpSpPr>
            <p:cNvPr id="17420" name="Group 7"/>
            <p:cNvGrpSpPr>
              <a:grpSpLocks/>
            </p:cNvGrpSpPr>
            <p:nvPr/>
          </p:nvGrpSpPr>
          <p:grpSpPr bwMode="auto">
            <a:xfrm>
              <a:off x="533400" y="2438400"/>
              <a:ext cx="7010400" cy="990600"/>
              <a:chOff x="192" y="144"/>
              <a:chExt cx="4416" cy="624"/>
            </a:xfrm>
          </p:grpSpPr>
          <p:sp>
            <p:nvSpPr>
              <p:cNvPr id="17422" name="Text Box 8"/>
              <p:cNvSpPr txBox="1">
                <a:spLocks noChangeArrowheads="1"/>
              </p:cNvSpPr>
              <p:nvPr/>
            </p:nvSpPr>
            <p:spPr bwMode="auto">
              <a:xfrm>
                <a:off x="624" y="480"/>
                <a:ext cx="39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Die Flu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</a:t>
                </a:r>
                <a:r>
                  <a:rPr lang="de-DE">
                    <a:latin typeface="Calibri" charset="0"/>
                    <a:cs typeface="Calibri" charset="0"/>
                  </a:rPr>
                  <a:t>   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k</a:t>
                </a:r>
                <a:r>
                  <a:rPr lang="de-DE">
                    <a:latin typeface="Calibri" charset="0"/>
                    <a:cs typeface="Calibri" charset="0"/>
                  </a:rPr>
                  <a:t>am die Flu[</a:t>
                </a: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tk</a:t>
                </a:r>
                <a:r>
                  <a:rPr lang="de-DE">
                    <a:latin typeface="Calibri" charset="0"/>
                    <a:cs typeface="Calibri" charset="0"/>
                  </a:rPr>
                  <a:t>] kam</a:t>
                </a:r>
              </a:p>
            </p:txBody>
          </p:sp>
          <p:sp>
            <p:nvSpPr>
              <p:cNvPr id="17423" name="Text Box 9"/>
              <p:cNvSpPr txBox="1">
                <a:spLocks noChangeArrowheads="1"/>
              </p:cNvSpPr>
              <p:nvPr/>
            </p:nvSpPr>
            <p:spPr bwMode="auto">
              <a:xfrm>
                <a:off x="192" y="144"/>
                <a:ext cx="43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Unicode MS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Initiale beeinflussen finale eher als umgekehrt</a:t>
                </a:r>
              </a:p>
            </p:txBody>
          </p:sp>
        </p:grpSp>
        <p:sp>
          <p:nvSpPr>
            <p:cNvPr id="17421" name="TextBox 13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6324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(Diachron: Fr. printemps &lt; Lat. pri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</a:t>
              </a:r>
              <a:r>
                <a:rPr lang="de-DE">
                  <a:latin typeface="Calibri" charset="0"/>
                  <a:cs typeface="Calibri" charset="0"/>
                </a:rPr>
                <a:t>us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t</a:t>
              </a:r>
              <a:r>
                <a:rPr lang="de-DE">
                  <a:latin typeface="Calibri" charset="0"/>
                  <a:cs typeface="Calibri" charset="0"/>
                </a:rPr>
                <a:t>empus)</a:t>
              </a:r>
            </a:p>
          </p:txBody>
        </p:sp>
      </p:grp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205740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(K = Konsonant, V = Vokal)</a:t>
            </a:r>
          </a:p>
        </p:txBody>
      </p:sp>
      <p:sp>
        <p:nvSpPr>
          <p:cNvPr id="17418" name="TextBox 3"/>
          <p:cNvSpPr txBox="1">
            <a:spLocks noChangeArrowheads="1"/>
          </p:cNvSpPr>
          <p:nvPr/>
        </p:nvSpPr>
        <p:spPr bwMode="auto">
          <a:xfrm>
            <a:off x="457200" y="525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ist häufig in finaler Position</a:t>
            </a:r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457200" y="56388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9812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04800" y="533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Lenisierung häufig in finaler Position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9144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Plosiv → Frikativ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0"/>
            <a:ext cx="251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KV vs. VK Stabilität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Perzeption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0" y="5334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Ohala (1990)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In KV jedoch nicht in VK führt die K-Lösung (vor allem in Plosiven) zu </a:t>
            </a:r>
            <a:r>
              <a:rPr lang="de-DE" b="1">
                <a:latin typeface="Calibri" charset="0"/>
                <a:cs typeface="Calibri" charset="0"/>
              </a:rPr>
              <a:t>starken akustischen Modulationen an der KV-Grenze</a:t>
            </a:r>
            <a:r>
              <a:rPr lang="de-DE">
                <a:latin typeface="Calibri" charset="0"/>
                <a:cs typeface="Calibri" charset="0"/>
              </a:rPr>
              <a:t>. Hörer reagieren besonders auf akustische Änderungen – und deswegen ist K in KV für den Hörer perzeptiv deutlicher als in VK.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228600" y="2209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Identifizierung von K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4800" y="25908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bessere Identifikationsrate für initiale vs. finale Konsonanten in KVK-Silben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52400" y="35052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Perzeptive Dominanz von initialem K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3886200"/>
            <a:ext cx="9144000" cy="1757363"/>
            <a:chOff x="0" y="3886200"/>
            <a:chExt cx="9144000" cy="1757065"/>
          </a:xfrm>
        </p:grpSpPr>
        <p:sp>
          <p:nvSpPr>
            <p:cNvPr id="19466" name="TextBox 5"/>
            <p:cNvSpPr txBox="1">
              <a:spLocks noChangeArrowheads="1"/>
            </p:cNvSpPr>
            <p:nvPr/>
          </p:nvSpPr>
          <p:spPr bwMode="auto">
            <a:xfrm>
              <a:off x="0" y="4419600"/>
              <a:ext cx="8077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[abda]. </a:t>
              </a:r>
            </a:p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Langer Verschluss: Hörer nehmen [b] und [d] wahr</a:t>
              </a:r>
            </a:p>
          </p:txBody>
        </p:sp>
        <p:sp>
          <p:nvSpPr>
            <p:cNvPr id="19467" name="TextBox 6"/>
            <p:cNvSpPr txBox="1">
              <a:spLocks noChangeArrowheads="1"/>
            </p:cNvSpPr>
            <p:nvPr/>
          </p:nvSpPr>
          <p:spPr bwMode="auto">
            <a:xfrm>
              <a:off x="0" y="5181600"/>
              <a:ext cx="9144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Kurzer Verschluss: Hörer nehmen zunehmend [ada] (nicht [aba]) wahr.</a:t>
              </a:r>
            </a:p>
          </p:txBody>
        </p:sp>
        <p:sp>
          <p:nvSpPr>
            <p:cNvPr id="19468" name="TextBox 7"/>
            <p:cNvSpPr txBox="1">
              <a:spLocks noChangeArrowheads="1"/>
            </p:cNvSpPr>
            <p:nvPr/>
          </p:nvSpPr>
          <p:spPr bwMode="auto">
            <a:xfrm>
              <a:off x="152400" y="3886200"/>
              <a:ext cx="7848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VKKV Reihenfolgen ist KV perzeptiv dominant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</p:grp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24400" y="6519863"/>
            <a:ext cx="441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Redford &amp; Diehl (1999),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106,</a:t>
            </a:r>
            <a:r>
              <a:rPr lang="en-US" sz="1600"/>
              <a:t> 1555-1565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57200" y="6248400"/>
            <a:ext cx="3217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>
                <a:latin typeface="Calibri" charset="0"/>
                <a:cs typeface="Calibri" charset="0"/>
              </a:rPr>
              <a:t>1. Cho &amp; Keating (2001,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0"/>
            <a:ext cx="647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vs. finaler K: </a:t>
            </a:r>
            <a:r>
              <a:rPr lang="de-DE" dirty="0" err="1">
                <a:latin typeface="Calibri"/>
                <a:cs typeface="Calibri"/>
              </a:rPr>
              <a:t>phraseninitiale</a:t>
            </a:r>
            <a:r>
              <a:rPr lang="de-DE" dirty="0">
                <a:latin typeface="Calibri"/>
                <a:cs typeface="Calibri"/>
              </a:rPr>
              <a:t> Stärkung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533400" y="18288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Wort- und vor allem phraseninitialer Position wird K in KV etwas länger und </a:t>
            </a:r>
            <a:r>
              <a:rPr lang="de-DE" b="1">
                <a:latin typeface="Calibri" charset="0"/>
                <a:cs typeface="Calibri" charset="0"/>
              </a:rPr>
              <a:t>daher für den Hörer deutlicher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533400" y="403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i="1">
                <a:latin typeface="Calibri" charset="0"/>
                <a:cs typeface="Calibri" charset="0"/>
              </a:rPr>
              <a:t>help a snail </a:t>
            </a:r>
            <a:r>
              <a:rPr lang="de-DE">
                <a:latin typeface="Calibri" charset="0"/>
                <a:cs typeface="Calibri" charset="0"/>
              </a:rPr>
              <a:t>vs. </a:t>
            </a:r>
            <a:r>
              <a:rPr lang="de-DE" i="1">
                <a:latin typeface="Calibri" charset="0"/>
                <a:cs typeface="Calibri" charset="0"/>
              </a:rPr>
              <a:t>help us nail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endParaRPr lang="de-DE" i="1">
              <a:latin typeface="Calibri" charset="0"/>
              <a:cs typeface="Calibri" charset="0"/>
            </a:endParaRP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533400" y="3429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längerer /s/ in 'snail' in: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609600" y="26670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Kein Analog dazu für VK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191000" y="6248400"/>
            <a:ext cx="434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Christie (1974). </a:t>
            </a:r>
            <a:r>
              <a:rPr lang="en-US" sz="1600" i="1">
                <a:latin typeface="Calibri" charset="0"/>
                <a:cs typeface="Calibri" charset="0"/>
              </a:rPr>
              <a:t>JASA</a:t>
            </a:r>
            <a:r>
              <a:rPr lang="en-US" sz="1600">
                <a:latin typeface="Calibri" charset="0"/>
                <a:cs typeface="Calibri" charset="0"/>
              </a:rPr>
              <a:t>, 55, 819-821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Initialer</a:t>
            </a:r>
            <a:r>
              <a:rPr lang="de-DE" dirty="0">
                <a:latin typeface="Calibri"/>
                <a:cs typeface="Calibri"/>
              </a:rPr>
              <a:t> K: engere Gesten-Koordination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9600" y="6096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KV hat eine sehr präzise Gesten-Synchronisierung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810000" y="1447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Initial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4563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latin typeface="Calibri"/>
                <a:cs typeface="Calibri"/>
              </a:rPr>
              <a:t>`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124200"/>
            <a:ext cx="1447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381000" y="25098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Lippenschließung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457200" y="3124200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Velumsenkung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9638" y="2590800"/>
            <a:ext cx="873125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12" name="Freeform 11"/>
          <p:cNvSpPr/>
          <p:nvPr/>
        </p:nvSpPr>
        <p:spPr>
          <a:xfrm flipV="1">
            <a:off x="3124200" y="3124200"/>
            <a:ext cx="1447800" cy="381000"/>
          </a:xfrm>
          <a:custGeom>
            <a:avLst/>
            <a:gdLst>
              <a:gd name="connsiteX0" fmla="*/ 0 w 1100666"/>
              <a:gd name="connsiteY0" fmla="*/ 231422 h 248355"/>
              <a:gd name="connsiteX1" fmla="*/ 567266 w 1100666"/>
              <a:gd name="connsiteY1" fmla="*/ 2822 h 248355"/>
              <a:gd name="connsiteX2" fmla="*/ 1100666 w 1100666"/>
              <a:gd name="connsiteY2" fmla="*/ 248355 h 24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0666" h="248355">
                <a:moveTo>
                  <a:pt x="0" y="231422"/>
                </a:moveTo>
                <a:cubicBezTo>
                  <a:pt x="191911" y="115711"/>
                  <a:pt x="383822" y="0"/>
                  <a:pt x="567266" y="2822"/>
                </a:cubicBezTo>
                <a:cubicBezTo>
                  <a:pt x="750710" y="5644"/>
                  <a:pt x="925688" y="126999"/>
                  <a:pt x="1100666" y="2483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Calibri"/>
              <a:cs typeface="Calibri"/>
            </a:endParaRPr>
          </a:p>
        </p:txBody>
      </p:sp>
      <p:sp>
        <p:nvSpPr>
          <p:cNvPr id="21515" name="TextBox 15"/>
          <p:cNvSpPr txBox="1">
            <a:spLocks noChangeArrowheads="1"/>
          </p:cNvSpPr>
          <p:nvPr/>
        </p:nvSpPr>
        <p:spPr bwMode="auto">
          <a:xfrm>
            <a:off x="3657600" y="2044700"/>
            <a:ext cx="430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</a:p>
        </p:txBody>
      </p:sp>
      <p:sp>
        <p:nvSpPr>
          <p:cNvPr id="21516" name="TextBox 20"/>
          <p:cNvSpPr txBox="1">
            <a:spLocks noChangeArrowheads="1"/>
          </p:cNvSpPr>
          <p:nvPr/>
        </p:nvSpPr>
        <p:spPr bwMode="auto">
          <a:xfrm>
            <a:off x="5257800" y="2047875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457200" y="4800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Final </a:t>
            </a:r>
            <a:r>
              <a:rPr lang="de-DE" b="1">
                <a:latin typeface="Calibri" charset="0"/>
                <a:cs typeface="Calibri" charset="0"/>
              </a:rPr>
              <a:t>geht eher die K-Identität verloren</a:t>
            </a:r>
            <a:r>
              <a:rPr lang="de-DE">
                <a:latin typeface="Calibri" charset="0"/>
                <a:cs typeface="Calibri" charset="0"/>
              </a:rPr>
              <a:t>. d.h. für den Hörer ist es z.B. nicht mehr ganz eindeutig, </a:t>
            </a:r>
            <a:r>
              <a:rPr lang="de-DE" b="1">
                <a:latin typeface="Calibri" charset="0"/>
                <a:cs typeface="Calibri" charset="0"/>
              </a:rPr>
              <a:t>ob Velumsenkung Bestandteil vom Vokal oder vom [m] ist</a:t>
            </a:r>
            <a:r>
              <a:rPr lang="de-DE">
                <a:latin typeface="Calibri" charset="0"/>
                <a:cs typeface="Calibri" charset="0"/>
              </a:rPr>
              <a:t>. </a:t>
            </a:r>
          </a:p>
        </p:txBody>
      </p:sp>
      <p:sp>
        <p:nvSpPr>
          <p:cNvPr id="21518" name="TextBox 12"/>
          <p:cNvSpPr txBox="1">
            <a:spLocks noChangeArrowheads="1"/>
          </p:cNvSpPr>
          <p:nvPr/>
        </p:nvSpPr>
        <p:spPr bwMode="auto">
          <a:xfrm>
            <a:off x="914400" y="6519863"/>
            <a:ext cx="693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Krakow, (1999, </a:t>
            </a:r>
            <a:r>
              <a:rPr lang="de-DE" sz="1600" i="1">
                <a:latin typeface="Calibri" charset="0"/>
                <a:cs typeface="Calibri" charset="0"/>
              </a:rPr>
              <a:t>J. Phonetics</a:t>
            </a:r>
            <a:r>
              <a:rPr lang="de-DE" sz="1600">
                <a:latin typeface="Calibri" charset="0"/>
                <a:cs typeface="Calibri" charset="0"/>
              </a:rPr>
              <a:t>) krakow99.jop.pdf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</a:p>
        </p:txBody>
      </p:sp>
      <p:cxnSp>
        <p:nvCxnSpPr>
          <p:cNvPr id="21519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239294" y="3237706"/>
            <a:ext cx="1295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381000" y="3810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Synchronisierung</a:t>
            </a:r>
          </a:p>
        </p:txBody>
      </p: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3276600" y="3886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präzise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1524000"/>
            <a:ext cx="2362200" cy="2747963"/>
            <a:chOff x="5867400" y="1524000"/>
            <a:chExt cx="2362200" cy="2747963"/>
          </a:xfrm>
        </p:grpSpPr>
        <p:sp>
          <p:nvSpPr>
            <p:cNvPr id="7" name="Rectangle 6"/>
            <p:cNvSpPr/>
            <p:nvPr/>
          </p:nvSpPr>
          <p:spPr>
            <a:xfrm>
              <a:off x="7086600" y="2590800"/>
              <a:ext cx="838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7113" y="31242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5" name="TextBox 21"/>
            <p:cNvSpPr txBox="1">
              <a:spLocks noChangeArrowheads="1"/>
            </p:cNvSpPr>
            <p:nvPr/>
          </p:nvSpPr>
          <p:spPr bwMode="auto">
            <a:xfrm>
              <a:off x="7175500" y="2047875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53263" y="2590800"/>
              <a:ext cx="871537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5867400" y="3124200"/>
              <a:ext cx="1447800" cy="381000"/>
            </a:xfrm>
            <a:custGeom>
              <a:avLst/>
              <a:gdLst>
                <a:gd name="connsiteX0" fmla="*/ 0 w 1100666"/>
                <a:gd name="connsiteY0" fmla="*/ 231422 h 248355"/>
                <a:gd name="connsiteX1" fmla="*/ 567266 w 1100666"/>
                <a:gd name="connsiteY1" fmla="*/ 2822 h 248355"/>
                <a:gd name="connsiteX2" fmla="*/ 1100666 w 1100666"/>
                <a:gd name="connsiteY2" fmla="*/ 248355 h 24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0666" h="248355">
                  <a:moveTo>
                    <a:pt x="0" y="231422"/>
                  </a:moveTo>
                  <a:cubicBezTo>
                    <a:pt x="191911" y="115711"/>
                    <a:pt x="383822" y="0"/>
                    <a:pt x="567266" y="2822"/>
                  </a:cubicBezTo>
                  <a:cubicBezTo>
                    <a:pt x="750710" y="5644"/>
                    <a:pt x="925688" y="126999"/>
                    <a:pt x="1100666" y="24835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Calibri"/>
                <a:cs typeface="Calibri"/>
              </a:endParaRPr>
            </a:p>
          </p:txBody>
        </p:sp>
        <p:sp>
          <p:nvSpPr>
            <p:cNvPr id="21528" name="TextBox 18"/>
            <p:cNvSpPr txBox="1">
              <a:spLocks noChangeArrowheads="1"/>
            </p:cNvSpPr>
            <p:nvPr/>
          </p:nvSpPr>
          <p:spPr bwMode="auto">
            <a:xfrm>
              <a:off x="7086600" y="15240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</a:t>
              </a:r>
            </a:p>
          </p:txBody>
        </p:sp>
        <p:sp>
          <p:nvSpPr>
            <p:cNvPr id="21529" name="TextBox 26"/>
            <p:cNvSpPr txBox="1">
              <a:spLocks noChangeArrowheads="1"/>
            </p:cNvSpPr>
            <p:nvPr/>
          </p:nvSpPr>
          <p:spPr bwMode="auto">
            <a:xfrm>
              <a:off x="6553200" y="3810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lose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486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Größere Überlappung  in VK als in KV</a:t>
            </a:r>
            <a:r>
              <a:rPr lang="de-DE" baseline="3000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größere zeitliche Überlappung in VK zeigt sich synchron und diachron: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457200" y="1828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Synchron</a:t>
            </a:r>
          </a:p>
        </p:txBody>
      </p:sp>
      <p:sp>
        <p:nvSpPr>
          <p:cNvPr id="22533" name="TextBox 9"/>
          <p:cNvSpPr txBox="1">
            <a:spLocks noChangeArrowheads="1"/>
          </p:cNvSpPr>
          <p:nvPr/>
        </p:nvSpPr>
        <p:spPr bwMode="auto">
          <a:xfrm>
            <a:off x="381000" y="3733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2133600"/>
            <a:ext cx="8686800" cy="2887663"/>
            <a:chOff x="304800" y="1371601"/>
            <a:chExt cx="8686800" cy="2888396"/>
          </a:xfrm>
        </p:grpSpPr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685800" y="1371601"/>
              <a:ext cx="8305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V wird nasalisiert eher in VN als in NV (N = Nasal-Konsonant)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09600" y="3429000"/>
              <a:ext cx="7772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[±nasal] Kontrast im Französischen: /mɛ̃/ (</a:t>
              </a:r>
              <a:r>
                <a:rPr lang="de-DE" i="1">
                  <a:latin typeface="Calibri" charset="0"/>
                  <a:cs typeface="Calibri" charset="0"/>
                </a:rPr>
                <a:t>main</a:t>
              </a:r>
              <a:r>
                <a:rPr lang="de-DE">
                  <a:latin typeface="Calibri" charset="0"/>
                  <a:cs typeface="Calibri" charset="0"/>
                </a:rPr>
                <a:t>, 'Hand') &lt; Lat. manus</a:t>
              </a:r>
            </a:p>
          </p:txBody>
        </p:sp>
        <p:sp>
          <p:nvSpPr>
            <p:cNvPr id="22543" name="Oval 13"/>
            <p:cNvSpPr>
              <a:spLocks noChangeArrowheads="1"/>
            </p:cNvSpPr>
            <p:nvPr/>
          </p:nvSpPr>
          <p:spPr bwMode="auto">
            <a:xfrm>
              <a:off x="304800" y="16002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15"/>
            <p:cNvSpPr>
              <a:spLocks noChangeArrowheads="1"/>
            </p:cNvSpPr>
            <p:nvPr/>
          </p:nvSpPr>
          <p:spPr bwMode="auto">
            <a:xfrm>
              <a:off x="381000" y="36576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04800" y="2514600"/>
            <a:ext cx="8839200" cy="2900363"/>
            <a:chOff x="304800" y="1752600"/>
            <a:chExt cx="8839200" cy="2900363"/>
          </a:xfrm>
        </p:grpSpPr>
        <p:sp>
          <p:nvSpPr>
            <p:cNvPr id="22537" name="TextBox 7"/>
            <p:cNvSpPr txBox="1">
              <a:spLocks noChangeArrowheads="1"/>
            </p:cNvSpPr>
            <p:nvPr/>
          </p:nvSpPr>
          <p:spPr bwMode="auto">
            <a:xfrm>
              <a:off x="762000" y="17526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Silbenfinaler /</a:t>
              </a:r>
              <a:r>
                <a:rPr lang="de-DE">
                  <a:latin typeface="Times New Roman" charset="0"/>
                  <a:cs typeface="Times New Roman" charset="0"/>
                </a:rPr>
                <a:t>l</a:t>
              </a:r>
              <a:r>
                <a:rPr lang="de-DE">
                  <a:latin typeface="Calibri" charset="0"/>
                  <a:cs typeface="Calibri" charset="0"/>
                </a:rPr>
                <a:t>/ ist oft velarisiert (z.B. im Englischen), und die Velarisierung kann die Vokalqualität stark beeinflussen. z.B. </a:t>
              </a:r>
              <a:r>
                <a:rPr lang="de-DE" i="1">
                  <a:latin typeface="Calibri" charset="0"/>
                  <a:cs typeface="Calibri" charset="0"/>
                </a:rPr>
                <a:t>milk</a:t>
              </a:r>
              <a:r>
                <a:rPr lang="de-DE">
                  <a:latin typeface="Calibri" charset="0"/>
                  <a:cs typeface="Calibri" charset="0"/>
                </a:rPr>
                <a:t> -&gt; [m</a:t>
              </a:r>
              <a:r>
                <a:rPr lang="de-DE">
                  <a:latin typeface="Times New Roman" charset="0"/>
                  <a:cs typeface="Times New Roman" charset="0"/>
                </a:rPr>
                <a:t>ɪ</a:t>
              </a:r>
              <a:r>
                <a:rPr lang="de-DE">
                  <a:latin typeface="Calibri" charset="0"/>
                  <a:cs typeface="Calibri" charset="0"/>
                </a:rPr>
                <a:t>ʊk] -&gt; [mʊ:k]. </a:t>
              </a:r>
            </a:p>
          </p:txBody>
        </p:sp>
        <p:sp>
          <p:nvSpPr>
            <p:cNvPr id="22538" name="TextBox 11"/>
            <p:cNvSpPr txBox="1">
              <a:spLocks noChangeArrowheads="1"/>
            </p:cNvSpPr>
            <p:nvPr/>
          </p:nvSpPr>
          <p:spPr bwMode="auto">
            <a:xfrm>
              <a:off x="685800" y="4191000"/>
              <a:ext cx="845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Entwicklung /o/ in Fr. 'animaux' ('Tiere') Alt. Fr. 'animals' [a</a:t>
              </a:r>
              <a:r>
                <a:rPr lang="en-US"/>
                <a:t>ɫ</a:t>
              </a:r>
              <a:r>
                <a:rPr lang="de-DE">
                  <a:latin typeface="Calibri" charset="0"/>
                  <a:cs typeface="Calibri" charset="0"/>
                </a:rPr>
                <a:t>] &gt; [o]</a:t>
              </a:r>
            </a:p>
          </p:txBody>
        </p:sp>
        <p:sp>
          <p:nvSpPr>
            <p:cNvPr id="22539" name="Oval 14"/>
            <p:cNvSpPr>
              <a:spLocks noChangeArrowheads="1"/>
            </p:cNvSpPr>
            <p:nvPr/>
          </p:nvSpPr>
          <p:spPr bwMode="auto">
            <a:xfrm>
              <a:off x="304800" y="19050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/>
          </p:nvSpPr>
          <p:spPr bwMode="auto">
            <a:xfrm>
              <a:off x="381000" y="4343400"/>
              <a:ext cx="152400" cy="1524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1600200" y="6519863"/>
            <a:ext cx="3886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ohala90 in </a:t>
            </a:r>
            <a:r>
              <a:rPr lang="en-US" sz="1600"/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charset="0"/>
            <a:ea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2178</Words>
  <Application>Microsoft Macintosh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Unicode MS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124</cp:revision>
  <dcterms:created xsi:type="dcterms:W3CDTF">2015-11-17T05:39:04Z</dcterms:created>
  <dcterms:modified xsi:type="dcterms:W3CDTF">2021-11-24T07:56:00Z</dcterms:modified>
  <cp:category/>
</cp:coreProperties>
</file>