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0" r:id="rId14"/>
    <p:sldId id="272" r:id="rId15"/>
    <p:sldId id="269" r:id="rId16"/>
    <p:sldId id="256" r:id="rId17"/>
    <p:sldId id="271" r:id="rId18"/>
    <p:sldId id="273" r:id="rId19"/>
    <p:sldId id="278" r:id="rId20"/>
    <p:sldId id="275" r:id="rId21"/>
    <p:sldId id="287" r:id="rId22"/>
    <p:sldId id="284" r:id="rId23"/>
    <p:sldId id="285" r:id="rId24"/>
    <p:sldId id="281" r:id="rId25"/>
    <p:sldId id="280" r:id="rId26"/>
    <p:sldId id="279" r:id="rId27"/>
    <p:sldId id="283" r:id="rId28"/>
    <p:sldId id="282" r:id="rId29"/>
    <p:sldId id="288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61"/>
    <p:restoredTop sz="96291"/>
  </p:normalViewPr>
  <p:slideViewPr>
    <p:cSldViewPr snapToGrid="0" snapToObjects="1">
      <p:cViewPr varScale="1">
        <p:scale>
          <a:sx n="111" d="100"/>
          <a:sy n="111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1B18-7C83-7649-8B48-6C8B541AB3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3D65-97A6-1F44-9C48-28FF468F5F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EB9A-3FD1-EE42-BA53-42B803BA7D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5B94-FDAA-8445-A04C-0D54AA3E7B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FF3F-48F5-4E43-8B5A-2604EA0947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EE54-E02C-A94A-9D43-AE4F76244E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5B57-969E-4543-834C-5A9EEB62B9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067-0F82-ED4F-B8F5-751B7BB636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0EBC-2E81-354A-96FD-6AD3078403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E35D-3A7E-1B40-98E0-09776A0FE8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B095-2BC1-4E45-B46E-5E731EF564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2B4D2D-4AC2-3644-80DC-9224F1669E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iemens-ring.de/frahm202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D3AD835-2B72-BA4D-936E-79E5609411C6}"/>
              </a:ext>
            </a:extLst>
          </p:cNvPr>
          <p:cNvSpPr>
            <a:spLocks/>
          </p:cNvSpPr>
          <p:nvPr/>
        </p:nvSpPr>
        <p:spPr bwMode="auto">
          <a:xfrm>
            <a:off x="736823" y="882749"/>
            <a:ext cx="7670354" cy="39390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Vokalnasaliserung</a:t>
            </a:r>
            <a:r>
              <a:rPr lang="en-US" dirty="0">
                <a:latin typeface="Calibri"/>
                <a:cs typeface="Calibri"/>
              </a:rPr>
              <a:t> und </a:t>
            </a:r>
            <a:r>
              <a:rPr lang="en-US" dirty="0" err="1">
                <a:latin typeface="Calibri"/>
                <a:cs typeface="Calibri"/>
              </a:rPr>
              <a:t>Lautwandel</a:t>
            </a:r>
            <a:r>
              <a:rPr lang="en-US" dirty="0">
                <a:latin typeface="Calibri"/>
                <a:cs typeface="Calibri"/>
              </a:rPr>
              <a:t>: Eine </a:t>
            </a:r>
            <a:r>
              <a:rPr lang="en-US" dirty="0" err="1">
                <a:latin typeface="Calibri"/>
                <a:cs typeface="Calibri"/>
              </a:rPr>
              <a:t>Untersuchung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Echtzeitresonanztomographie</a:t>
            </a:r>
            <a:r>
              <a:rPr lang="en-US" dirty="0">
                <a:latin typeface="Calibri"/>
                <a:cs typeface="Calibri"/>
              </a:rPr>
              <a:t> (rt-MRI, </a:t>
            </a:r>
            <a:r>
              <a:rPr lang="en-US" dirty="0" err="1">
                <a:latin typeface="Calibri"/>
                <a:cs typeface="Calibri"/>
              </a:rPr>
              <a:t>Echtzeit</a:t>
            </a:r>
            <a:r>
              <a:rPr lang="en-US" dirty="0">
                <a:latin typeface="Calibri"/>
                <a:cs typeface="Calibri"/>
              </a:rPr>
              <a:t>-MRT)</a:t>
            </a:r>
            <a:r>
              <a:rPr lang="en-US" baseline="30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Calibri"/>
              </a:rPr>
              <a:t>Carignan, C.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Coretta, S.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Frahm, J.,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 Harrington, J.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Hoole</a:t>
            </a:r>
            <a:r>
              <a:rPr lang="en-US" dirty="0">
                <a:cs typeface="Calibri"/>
              </a:rPr>
              <a:t>, P.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Joseph, A.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Kunay</a:t>
            </a:r>
            <a:r>
              <a:rPr lang="en-US" dirty="0">
                <a:cs typeface="Calibri"/>
              </a:rPr>
              <a:t>, E.</a:t>
            </a:r>
            <a:r>
              <a:rPr lang="en-US" baseline="30000" dirty="0">
                <a:cs typeface="Calibri"/>
              </a:rPr>
              <a:t>2,3</a:t>
            </a:r>
            <a:r>
              <a:rPr lang="en-US" dirty="0">
                <a:cs typeface="Calibri"/>
              </a:rPr>
              <a:t>, und </a:t>
            </a:r>
            <a:r>
              <a:rPr lang="en-US" dirty="0" err="1">
                <a:cs typeface="Calibri"/>
              </a:rPr>
              <a:t>Voit</a:t>
            </a:r>
            <a:r>
              <a:rPr lang="en-US" dirty="0">
                <a:cs typeface="Calibri"/>
              </a:rPr>
              <a:t>, D.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. (</a:t>
            </a:r>
            <a:r>
              <a:rPr lang="en-US" dirty="0" err="1">
                <a:cs typeface="Calibri"/>
              </a:rPr>
              <a:t>eingereicht</a:t>
            </a:r>
            <a:r>
              <a:rPr lang="en-US" dirty="0">
                <a:cs typeface="Calibri"/>
              </a:rPr>
              <a:t>, </a:t>
            </a:r>
            <a:r>
              <a:rPr lang="en-US" i="1" dirty="0">
                <a:cs typeface="Calibri"/>
              </a:rPr>
              <a:t>Language</a:t>
            </a:r>
            <a:r>
              <a:rPr lang="en-US" dirty="0">
                <a:cs typeface="Calibri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UCL, London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>
                <a:latin typeface="Calibri"/>
                <a:cs typeface="Calibri"/>
              </a:rPr>
              <a:t>IPS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>
                <a:cs typeface="Calibri"/>
              </a:rPr>
              <a:t>Max Planck Institute for Biophysical Chemistry, Göttingen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8F376-9CF4-D94C-8DDF-BEAD8479324B}"/>
              </a:ext>
            </a:extLst>
          </p:cNvPr>
          <p:cNvSpPr txBox="1"/>
          <p:nvPr/>
        </p:nvSpPr>
        <p:spPr>
          <a:xfrm>
            <a:off x="2356834" y="5744418"/>
            <a:ext cx="297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1. carignan2020.pdf</a:t>
            </a:r>
          </a:p>
        </p:txBody>
      </p:sp>
    </p:spTree>
    <p:extLst>
      <p:ext uri="{BB962C8B-B14F-4D97-AF65-F5344CB8AC3E}">
        <p14:creationId xmlns:p14="http://schemas.microsoft.com/office/powerpoint/2010/main" val="18627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CD0135-01DE-D341-90B1-6F77510F6193}"/>
              </a:ext>
            </a:extLst>
          </p:cNvPr>
          <p:cNvSpPr txBox="1"/>
          <p:nvPr/>
        </p:nvSpPr>
        <p:spPr>
          <a:xfrm>
            <a:off x="400363" y="650414"/>
            <a:ext cx="834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Was genau ändert sich artikulatorisch wenn sich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NC̥ abstoßen?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86425-E2C0-F446-A1C6-E340077D0BB3}"/>
              </a:ext>
            </a:extLst>
          </p:cNvPr>
          <p:cNvSpPr txBox="1"/>
          <p:nvPr/>
        </p:nvSpPr>
        <p:spPr>
          <a:xfrm>
            <a:off x="781396" y="1704109"/>
            <a:ext cx="698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+mn-lt"/>
              </a:rPr>
              <a:t>Beddor</a:t>
            </a:r>
            <a:r>
              <a:rPr lang="de-DE" dirty="0">
                <a:latin typeface="+mn-lt"/>
              </a:rPr>
              <a:t> (2009): </a:t>
            </a:r>
            <a:r>
              <a:rPr lang="de-DE" b="1" dirty="0">
                <a:latin typeface="+mn-lt"/>
              </a:rPr>
              <a:t>frühere Synchronisierung </a:t>
            </a:r>
            <a:r>
              <a:rPr lang="de-DE" dirty="0">
                <a:latin typeface="+mn-lt"/>
              </a:rPr>
              <a:t>von N in VNC̥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7AF55-3233-9144-B827-882413577B99}"/>
              </a:ext>
            </a:extLst>
          </p:cNvPr>
          <p:cNvSpPr txBox="1"/>
          <p:nvPr/>
        </p:nvSpPr>
        <p:spPr>
          <a:xfrm>
            <a:off x="839585" y="2543695"/>
            <a:ext cx="778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Zwei andere Möglichkeiten: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5341C-A32D-AC46-921D-186FE4736068}"/>
              </a:ext>
            </a:extLst>
          </p:cNvPr>
          <p:cNvSpPr txBox="1"/>
          <p:nvPr/>
        </p:nvSpPr>
        <p:spPr>
          <a:xfrm>
            <a:off x="1354975" y="3217025"/>
            <a:ext cx="646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r>
              <a:rPr lang="de-DE" dirty="0">
                <a:latin typeface="+mn-lt"/>
              </a:rPr>
              <a:t>: nur die </a:t>
            </a:r>
            <a:r>
              <a:rPr lang="de-DE" dirty="0" err="1">
                <a:latin typeface="+mn-lt"/>
              </a:rPr>
              <a:t>V</a:t>
            </a:r>
            <a:r>
              <a:rPr lang="de-DE" b="1" dirty="0" err="1">
                <a:latin typeface="+mn-lt"/>
              </a:rPr>
              <a:t>elumsschließungsgeste</a:t>
            </a:r>
            <a:r>
              <a:rPr lang="de-DE" dirty="0">
                <a:latin typeface="+mn-lt"/>
              </a:rPr>
              <a:t> in VNC̥ wird früher synchronisiert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43AF3-FF65-4B4B-8586-72E955120288}"/>
              </a:ext>
            </a:extLst>
          </p:cNvPr>
          <p:cNvSpPr txBox="1"/>
          <p:nvPr/>
        </p:nvSpPr>
        <p:spPr>
          <a:xfrm>
            <a:off x="1354975" y="4259687"/>
            <a:ext cx="646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r>
              <a:rPr lang="de-DE" dirty="0">
                <a:latin typeface="+mn-lt"/>
              </a:rPr>
              <a:t>: die gesamte </a:t>
            </a:r>
            <a:r>
              <a:rPr lang="de-DE" dirty="0" err="1">
                <a:latin typeface="+mn-lt"/>
              </a:rPr>
              <a:t>Velumsgeste</a:t>
            </a:r>
            <a:r>
              <a:rPr lang="de-DE" dirty="0">
                <a:latin typeface="+mn-lt"/>
              </a:rPr>
              <a:t>  in VNC̥ wird </a:t>
            </a:r>
            <a:r>
              <a:rPr lang="de-DE" b="1" dirty="0">
                <a:latin typeface="+mn-lt"/>
              </a:rPr>
              <a:t>verkleinert</a:t>
            </a:r>
            <a:r>
              <a:rPr lang="de-DE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9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82DBA0-1F11-9345-94A7-FF429666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" t="11783" r="52455" b="54582"/>
          <a:stretch/>
        </p:blipFill>
        <p:spPr>
          <a:xfrm>
            <a:off x="290178" y="2276148"/>
            <a:ext cx="4006734" cy="128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05F86-F8B6-4C46-8DBB-75EE9E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27" t="12117" r="3000" b="54583"/>
          <a:stretch/>
        </p:blipFill>
        <p:spPr>
          <a:xfrm>
            <a:off x="4513044" y="2131197"/>
            <a:ext cx="3956858" cy="1268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FC4A74-9755-3441-BE9A-7E7CC3B0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49" y="98937"/>
            <a:ext cx="4048298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Wie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können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sich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NC̥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abstoßen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16F2B7-8D8B-9540-AD2F-9FA7CBC6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7" t="62823" r="52455"/>
          <a:stretch/>
        </p:blipFill>
        <p:spPr>
          <a:xfrm>
            <a:off x="300247" y="4502532"/>
            <a:ext cx="4006734" cy="1416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1D8C17-9458-864A-BED0-21130058440F}"/>
              </a:ext>
            </a:extLst>
          </p:cNvPr>
          <p:cNvSpPr txBox="1"/>
          <p:nvPr/>
        </p:nvSpPr>
        <p:spPr>
          <a:xfrm>
            <a:off x="1919363" y="1470577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Vnd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3AE5F-249C-044A-B0B8-C192C978F359}"/>
              </a:ext>
            </a:extLst>
          </p:cNvPr>
          <p:cNvSpPr txBox="1"/>
          <p:nvPr/>
        </p:nvSpPr>
        <p:spPr>
          <a:xfrm>
            <a:off x="5103157" y="1418797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frühere Phase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BE3DC7-B820-B040-91AC-E45FAFC92D3B}"/>
              </a:ext>
            </a:extLst>
          </p:cNvPr>
          <p:cNvSpPr txBox="1"/>
          <p:nvPr/>
        </p:nvSpPr>
        <p:spPr>
          <a:xfrm>
            <a:off x="1211371" y="3896186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97387E-7FAC-6B4E-A17C-1B94E8F2E93F}"/>
              </a:ext>
            </a:extLst>
          </p:cNvPr>
          <p:cNvSpPr txBox="1"/>
          <p:nvPr/>
        </p:nvSpPr>
        <p:spPr>
          <a:xfrm>
            <a:off x="735779" y="513791"/>
            <a:ext cx="794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Wie kann 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die Überlappung </a:t>
            </a:r>
            <a:r>
              <a:rPr lang="de-DE" dirty="0">
                <a:latin typeface="+mn-lt"/>
              </a:rPr>
              <a:t>zwischen </a:t>
            </a:r>
            <a:r>
              <a:rPr lang="de-DE" dirty="0" err="1">
                <a:latin typeface="+mn-lt"/>
              </a:rPr>
              <a:t>Velumöffnung</a:t>
            </a:r>
            <a:r>
              <a:rPr lang="de-DE" dirty="0">
                <a:latin typeface="+mn-lt"/>
              </a:rPr>
              <a:t> und Zungenspitzenschließung reduziert werden?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8D1A40-2F5C-844F-817B-BF5C1C935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27" t="61958" r="3000"/>
          <a:stretch/>
        </p:blipFill>
        <p:spPr>
          <a:xfrm>
            <a:off x="4237709" y="4317180"/>
            <a:ext cx="3956858" cy="1449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4CEB3B-29D7-2A41-8E4E-65C6AE72947C}"/>
              </a:ext>
            </a:extLst>
          </p:cNvPr>
          <p:cNvSpPr txBox="1"/>
          <p:nvPr/>
        </p:nvSpPr>
        <p:spPr>
          <a:xfrm>
            <a:off x="4969553" y="3855515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9A7A9B-B4C2-B14B-8AED-6F71906486E2}"/>
              </a:ext>
            </a:extLst>
          </p:cNvPr>
          <p:cNvSpPr txBox="1"/>
          <p:nvPr/>
        </p:nvSpPr>
        <p:spPr>
          <a:xfrm>
            <a:off x="5259450" y="1814483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= </a:t>
            </a:r>
            <a:r>
              <a:rPr lang="de-DE" dirty="0" err="1">
                <a:latin typeface="+mn-lt"/>
              </a:rPr>
              <a:t>Beddor</a:t>
            </a:r>
            <a:r>
              <a:rPr lang="de-DE" dirty="0">
                <a:latin typeface="+mn-lt"/>
              </a:rPr>
              <a:t> (2009)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913670-7044-D448-9407-036F1AE25F34}"/>
              </a:ext>
            </a:extLst>
          </p:cNvPr>
          <p:cNvCxnSpPr>
            <a:cxnSpLocks/>
          </p:cNvCxnSpPr>
          <p:nvPr/>
        </p:nvCxnSpPr>
        <p:spPr>
          <a:xfrm>
            <a:off x="2732364" y="939039"/>
            <a:ext cx="0" cy="24380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F3A152-B24C-F34E-8AA9-AAFB159F19B5}"/>
              </a:ext>
            </a:extLst>
          </p:cNvPr>
          <p:cNvSpPr txBox="1"/>
          <p:nvPr/>
        </p:nvSpPr>
        <p:spPr>
          <a:xfrm>
            <a:off x="480917" y="5873874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Zungendorsum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23B7B-D4CF-3940-B483-0EB17030E23B}"/>
              </a:ext>
            </a:extLst>
          </p:cNvPr>
          <p:cNvSpPr txBox="1"/>
          <p:nvPr/>
        </p:nvSpPr>
        <p:spPr>
          <a:xfrm>
            <a:off x="5165211" y="5823951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Velumsgeste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FA68D2-5D73-7549-962C-E61DF801DB3B}"/>
              </a:ext>
            </a:extLst>
          </p:cNvPr>
          <p:cNvSpPr txBox="1"/>
          <p:nvPr/>
        </p:nvSpPr>
        <p:spPr>
          <a:xfrm>
            <a:off x="2680866" y="6352484"/>
            <a:ext cx="6351611" cy="47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Zungenspitzengeste für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 oder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nd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EC034A-1C9C-4444-B806-D1011D50A169}"/>
              </a:ext>
            </a:extLst>
          </p:cNvPr>
          <p:cNvCxnSpPr/>
          <p:nvPr/>
        </p:nvCxnSpPr>
        <p:spPr>
          <a:xfrm>
            <a:off x="3269014" y="6117446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FA9021-89C4-7447-B1B8-643C4DE4AAC8}"/>
              </a:ext>
            </a:extLst>
          </p:cNvPr>
          <p:cNvCxnSpPr/>
          <p:nvPr/>
        </p:nvCxnSpPr>
        <p:spPr>
          <a:xfrm>
            <a:off x="7953308" y="6086281"/>
            <a:ext cx="1037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CB720B-AC69-AB4A-8A1C-FFEEE466034E}"/>
              </a:ext>
            </a:extLst>
          </p:cNvPr>
          <p:cNvCxnSpPr/>
          <p:nvPr/>
        </p:nvCxnSpPr>
        <p:spPr>
          <a:xfrm>
            <a:off x="7927287" y="6623856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3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4150D-4A69-6946-87FD-8A41C498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7" t="12117" r="3000" b="54583"/>
          <a:stretch/>
        </p:blipFill>
        <p:spPr>
          <a:xfrm>
            <a:off x="300247" y="545283"/>
            <a:ext cx="3956858" cy="126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529D0-DFDC-3D4F-BC40-74CC04ADB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" t="62823" r="52455"/>
          <a:stretch/>
        </p:blipFill>
        <p:spPr>
          <a:xfrm>
            <a:off x="338281" y="2359323"/>
            <a:ext cx="4006734" cy="141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92D52-F1D1-2E43-B761-793E130E8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27" t="61958" r="3000"/>
          <a:stretch/>
        </p:blipFill>
        <p:spPr>
          <a:xfrm>
            <a:off x="338281" y="4107628"/>
            <a:ext cx="3956858" cy="144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D9EEE-7DB2-6048-ACEA-E7C1C2A087D4}"/>
              </a:ext>
            </a:extLst>
          </p:cNvPr>
          <p:cNvSpPr txBox="1"/>
          <p:nvPr/>
        </p:nvSpPr>
        <p:spPr>
          <a:xfrm>
            <a:off x="4657955" y="920383"/>
            <a:ext cx="333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 Beginn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ist früh; Amplitude hoch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7C25F-86A4-DC49-8B0A-D1BB754648E2}"/>
              </a:ext>
            </a:extLst>
          </p:cNvPr>
          <p:cNvSpPr txBox="1"/>
          <p:nvPr/>
        </p:nvSpPr>
        <p:spPr>
          <a:xfrm>
            <a:off x="4788770" y="2597097"/>
            <a:ext cx="360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 Gipfel ist spitzenförmig (und Amplitude ist klein)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5DBBD-69DA-7748-9E79-46847D3819D9}"/>
              </a:ext>
            </a:extLst>
          </p:cNvPr>
          <p:cNvSpPr txBox="1"/>
          <p:nvPr/>
        </p:nvSpPr>
        <p:spPr>
          <a:xfrm>
            <a:off x="5053346" y="4493747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 Kleine Amplitude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C3A09-9A42-EB40-8F84-5E44262C9784}"/>
              </a:ext>
            </a:extLst>
          </p:cNvPr>
          <p:cNvSpPr txBox="1"/>
          <p:nvPr/>
        </p:nvSpPr>
        <p:spPr>
          <a:xfrm>
            <a:off x="1211371" y="0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frühere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22F77-8EFE-5746-B7B3-56EA186751E5}"/>
              </a:ext>
            </a:extLst>
          </p:cNvPr>
          <p:cNvSpPr txBox="1"/>
          <p:nvPr/>
        </p:nvSpPr>
        <p:spPr>
          <a:xfrm>
            <a:off x="1211371" y="1897658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E36EC-BC5A-2441-A52C-A2DC286B5BE0}"/>
              </a:ext>
            </a:extLst>
          </p:cNvPr>
          <p:cNvSpPr txBox="1"/>
          <p:nvPr/>
        </p:nvSpPr>
        <p:spPr>
          <a:xfrm>
            <a:off x="1165685" y="3775752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6342E-883C-FB41-A48B-4B36FEDDC21E}"/>
              </a:ext>
            </a:extLst>
          </p:cNvPr>
          <p:cNvSpPr txBox="1"/>
          <p:nvPr/>
        </p:nvSpPr>
        <p:spPr>
          <a:xfrm>
            <a:off x="244064" y="5851052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Zungendorsum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D5E55-B02D-564B-A081-394BACE88669}"/>
              </a:ext>
            </a:extLst>
          </p:cNvPr>
          <p:cNvSpPr txBox="1"/>
          <p:nvPr/>
        </p:nvSpPr>
        <p:spPr>
          <a:xfrm>
            <a:off x="4928358" y="5801129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Velumsgeste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58AAF-8CEF-2340-951A-6953CBB6AD6E}"/>
              </a:ext>
            </a:extLst>
          </p:cNvPr>
          <p:cNvSpPr txBox="1"/>
          <p:nvPr/>
        </p:nvSpPr>
        <p:spPr>
          <a:xfrm>
            <a:off x="2444013" y="6329662"/>
            <a:ext cx="6351611" cy="47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Zungenspitzengeste für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EE53F1-11B7-8C4E-A7F9-20F3AF434775}"/>
              </a:ext>
            </a:extLst>
          </p:cNvPr>
          <p:cNvCxnSpPr/>
          <p:nvPr/>
        </p:nvCxnSpPr>
        <p:spPr>
          <a:xfrm>
            <a:off x="3032161" y="6094624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110B84-FE95-374B-99D6-26B77485B039}"/>
              </a:ext>
            </a:extLst>
          </p:cNvPr>
          <p:cNvCxnSpPr/>
          <p:nvPr/>
        </p:nvCxnSpPr>
        <p:spPr>
          <a:xfrm>
            <a:off x="7716455" y="6063459"/>
            <a:ext cx="10379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468E5A-A9B6-874C-BEE8-3288645EAD75}"/>
              </a:ext>
            </a:extLst>
          </p:cNvPr>
          <p:cNvCxnSpPr/>
          <p:nvPr/>
        </p:nvCxnSpPr>
        <p:spPr>
          <a:xfrm>
            <a:off x="7690434" y="6601034"/>
            <a:ext cx="103796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8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81635-0812-E244-A72A-B2F399204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912" y="134354"/>
            <a:ext cx="1766859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Aufnahmen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EDE8C-7170-6E4A-AF7A-01432CD34351}"/>
              </a:ext>
            </a:extLst>
          </p:cNvPr>
          <p:cNvSpPr txBox="1"/>
          <p:nvPr/>
        </p:nvSpPr>
        <p:spPr>
          <a:xfrm>
            <a:off x="257694" y="617066"/>
            <a:ext cx="870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Es ist sehr schwer den Grad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akustisch festzustellen.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3EB7B-3A15-9C42-AE83-3605A596EAC1}"/>
              </a:ext>
            </a:extLst>
          </p:cNvPr>
          <p:cNvSpPr txBox="1"/>
          <p:nvPr/>
        </p:nvSpPr>
        <p:spPr>
          <a:xfrm>
            <a:off x="220488" y="1481967"/>
            <a:ext cx="831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Aerodynamische (Luftvolumen und Druck) mit Maske wären denkbar – die Parameter sind jedoch nur indirekt mit der Bewegung des Velums verbunden.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9CE38-E3F0-9345-8403-491773BB9064}"/>
              </a:ext>
            </a:extLst>
          </p:cNvPr>
          <p:cNvSpPr txBox="1"/>
          <p:nvPr/>
        </p:nvSpPr>
        <p:spPr>
          <a:xfrm>
            <a:off x="226319" y="3085532"/>
            <a:ext cx="845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Wir haben uns deswegen für Echtzeit-Magnetresonanztomographie entschieden, wodurch die Positionen und Bewegungen der Vokalorgane messbar sind.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CBDE2-833A-C14C-8CEF-14230B6E0EF9}"/>
              </a:ext>
            </a:extLst>
          </p:cNvPr>
          <p:cNvSpPr txBox="1"/>
          <p:nvPr/>
        </p:nvSpPr>
        <p:spPr>
          <a:xfrm>
            <a:off x="220488" y="4789024"/>
            <a:ext cx="870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Wir haben das große Glück in einem DFG- und ERC-Projekt mit Prof. Jens Frahm zusammenzuarbeiten, einem weltberühmten Physiker in Göttingen,  </a:t>
            </a:r>
            <a:r>
              <a:rPr lang="de-DE" dirty="0">
                <a:latin typeface="+mn-lt"/>
                <a:hlinkClick r:id="rId2"/>
              </a:rPr>
              <a:t>der mit seiner Gruppe am MPI-Göttingen sehr viel zu der hohen Bildqualität in RT-MRT geleistet hat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18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C1CAB0-F611-BA43-B924-3413FC39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57" y="70269"/>
            <a:ext cx="1766859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Aufnahmen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15FFF-F489-6246-9444-6E85FD212370}"/>
              </a:ext>
            </a:extLst>
          </p:cNvPr>
          <p:cNvSpPr txBox="1"/>
          <p:nvPr/>
        </p:nvSpPr>
        <p:spPr>
          <a:xfrm>
            <a:off x="16738" y="54807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MRI ist nicht invasiv, sicher, und hat den großen Vorteil, dass die gesamten Bewegungen der Vokalorgane gesichtet werden können.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3FE7B-DE60-754A-A849-6BEBD1138F05}"/>
              </a:ext>
            </a:extLst>
          </p:cNvPr>
          <p:cNvSpPr txBox="1"/>
          <p:nvPr/>
        </p:nvSpPr>
        <p:spPr>
          <a:xfrm>
            <a:off x="0" y="2749649"/>
            <a:ext cx="741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Der Nachteil: das Gerät ist sehr teuer, und Zugang zu dem Gerät kann teuer und schwierig sein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DDF14-0302-FB45-B86C-43AA3903D74F}"/>
              </a:ext>
            </a:extLst>
          </p:cNvPr>
          <p:cNvSpPr txBox="1"/>
          <p:nvPr/>
        </p:nvSpPr>
        <p:spPr>
          <a:xfrm>
            <a:off x="145074" y="3924252"/>
            <a:ext cx="885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Bis vor kurzem war es schwierig, scharfe Bilder in Echtzeit mit kleinen Abtastrate (&lt; 50 </a:t>
            </a:r>
            <a:r>
              <a:rPr lang="de-DE" dirty="0" err="1">
                <a:latin typeface="+mn-lt"/>
              </a:rPr>
              <a:t>ms</a:t>
            </a:r>
            <a:r>
              <a:rPr lang="de-DE" dirty="0">
                <a:latin typeface="+mn-lt"/>
              </a:rPr>
              <a:t>) zu bekommen – das hat sich vor allem aufgrund von der Forschung von z.B. Frahms-Gruppe geändert.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1E9A2-A85C-444F-AF72-9C8394CDA07B}"/>
              </a:ext>
            </a:extLst>
          </p:cNvPr>
          <p:cNvSpPr txBox="1"/>
          <p:nvPr/>
        </p:nvSpPr>
        <p:spPr>
          <a:xfrm>
            <a:off x="16738" y="1575046"/>
            <a:ext cx="624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Viele Versuchspersonen können an einem Tag aufgenommen werden.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C38CD-AE3C-3646-9E19-CA8ABA0C16D5}"/>
              </a:ext>
            </a:extLst>
          </p:cNvPr>
          <p:cNvSpPr txBox="1"/>
          <p:nvPr/>
        </p:nvSpPr>
        <p:spPr>
          <a:xfrm>
            <a:off x="56561" y="5468187"/>
            <a:ext cx="885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Die Nachverarbeitung – von Bild in ein brauchbares Signal als Funktion der Zeit – ist nicht gerade unkompliziert. Diese Arbeit wurde von Phil </a:t>
            </a:r>
            <a:r>
              <a:rPr lang="de-DE" dirty="0" err="1">
                <a:latin typeface="+mn-lt"/>
              </a:rPr>
              <a:t>Hoole</a:t>
            </a:r>
            <a:r>
              <a:rPr lang="de-DE" dirty="0">
                <a:latin typeface="+mn-lt"/>
              </a:rPr>
              <a:t> &amp; Chris Carignan durchgeführt.</a:t>
            </a:r>
          </a:p>
        </p:txBody>
      </p:sp>
    </p:spTree>
    <p:extLst>
      <p:ext uri="{BB962C8B-B14F-4D97-AF65-F5344CB8AC3E}">
        <p14:creationId xmlns:p14="http://schemas.microsoft.com/office/powerpoint/2010/main" val="380947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9A84F8-4637-8841-994B-B93E6612B3D5}"/>
              </a:ext>
            </a:extLst>
          </p:cNvPr>
          <p:cNvSpPr txBox="1"/>
          <p:nvPr/>
        </p:nvSpPr>
        <p:spPr>
          <a:xfrm>
            <a:off x="307571" y="856211"/>
            <a:ext cx="839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35 L1-Deutsch Sprecher (22 F) im Alter zwischen 24 und 35 Jahren.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595EE-BC5E-BD46-98D0-9AAD5F808A3C}"/>
              </a:ext>
            </a:extLst>
          </p:cNvPr>
          <p:cNvSpPr txBox="1"/>
          <p:nvPr/>
        </p:nvSpPr>
        <p:spPr>
          <a:xfrm>
            <a:off x="423950" y="1397373"/>
            <a:ext cx="674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VNC und VNC in 43 ein- und zweisilbiger Wörter wie: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43CA6-0D08-FD44-92C5-2EC3F5269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2" r="72984" b="33365"/>
          <a:stretch/>
        </p:blipFill>
        <p:spPr>
          <a:xfrm>
            <a:off x="59502" y="2216572"/>
            <a:ext cx="1640961" cy="3871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7AC15-6620-CB42-8172-C72441EB9C88}"/>
              </a:ext>
            </a:extLst>
          </p:cNvPr>
          <p:cNvSpPr txBox="1"/>
          <p:nvPr/>
        </p:nvSpPr>
        <p:spPr>
          <a:xfrm>
            <a:off x="931026" y="176369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FA3FF-BC44-FB45-9571-4F64EDB64FAA}"/>
              </a:ext>
            </a:extLst>
          </p:cNvPr>
          <p:cNvSpPr txBox="1"/>
          <p:nvPr/>
        </p:nvSpPr>
        <p:spPr>
          <a:xfrm>
            <a:off x="1025237" y="6234545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FED78-203B-C340-8B85-5F70D5F67398}"/>
              </a:ext>
            </a:extLst>
          </p:cNvPr>
          <p:cNvSpPr txBox="1"/>
          <p:nvPr/>
        </p:nvSpPr>
        <p:spPr>
          <a:xfrm>
            <a:off x="4517934" y="2278036"/>
            <a:ext cx="285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Verschiedene gespannte und ungespannte Vokale.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BE351-C51D-1949-B96F-CEC5A45D0C0B}"/>
              </a:ext>
            </a:extLst>
          </p:cNvPr>
          <p:cNvSpPr txBox="1"/>
          <p:nvPr/>
        </p:nvSpPr>
        <p:spPr>
          <a:xfrm>
            <a:off x="4506797" y="4161246"/>
            <a:ext cx="4395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Jedes Wort (X) einmal in verschiedenen  </a:t>
            </a:r>
            <a:r>
              <a:rPr lang="de-DE" dirty="0" err="1">
                <a:latin typeface="+mn-lt"/>
              </a:rPr>
              <a:t>Trägersaten</a:t>
            </a:r>
            <a:r>
              <a:rPr lang="de-DE" dirty="0">
                <a:latin typeface="+mn-lt"/>
              </a:rPr>
              <a:t>  produziert 'Wieder X </a:t>
            </a:r>
            <a:r>
              <a:rPr lang="de-DE" dirty="0" err="1">
                <a:latin typeface="+mn-lt"/>
              </a:rPr>
              <a:t>erzählt</a:t>
            </a:r>
            <a:r>
              <a:rPr lang="de-DE" dirty="0">
                <a:latin typeface="+mn-lt"/>
              </a:rPr>
              <a:t>/</a:t>
            </a:r>
            <a:r>
              <a:rPr lang="de-DE" dirty="0" err="1">
                <a:latin typeface="+mn-lt"/>
              </a:rPr>
              <a:t>erklärt</a:t>
            </a:r>
            <a:r>
              <a:rPr lang="de-DE" dirty="0">
                <a:latin typeface="+mn-lt"/>
              </a:rPr>
              <a:t>/erkannt' (mit Nuklearaccent auf X).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4BB8F-2D21-344A-B022-0E2F19D2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447" y="114030"/>
            <a:ext cx="3816350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Sprecher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Materialien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76159-FCF5-1247-B5F7-2715AD92B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52" r="12351" b="33365"/>
          <a:stretch/>
        </p:blipFill>
        <p:spPr>
          <a:xfrm>
            <a:off x="1772202" y="2225362"/>
            <a:ext cx="1182450" cy="38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5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fg_mrinasals_8315_S07_0001_kanten_a_b01_sound" descr="dfg_mrinasals_8315_S07_0001_kanten_a_b01_sound">
            <a:hlinkClick r:id="" action="ppaction://media"/>
            <a:extLst>
              <a:ext uri="{FF2B5EF4-FFF2-40B4-BE49-F238E27FC236}">
                <a16:creationId xmlns:a16="http://schemas.microsoft.com/office/drawing/2014/main" id="{81110869-B1CD-5843-9296-C58B81DB84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973" y="396553"/>
            <a:ext cx="4189697" cy="6055368"/>
          </a:xfrm>
          <a:prstGeom prst="rect">
            <a:avLst/>
          </a:prstGeom>
        </p:spPr>
      </p:pic>
      <p:pic>
        <p:nvPicPr>
          <p:cNvPr id="3" name="dfg_mrinasals_8315_S07_0005_bunte_a_b01_sound" descr="dfg_mrinasals_8315_S07_0005_bunte_a_b01_sound">
            <a:hlinkClick r:id="" action="ppaction://media"/>
            <a:extLst>
              <a:ext uri="{FF2B5EF4-FFF2-40B4-BE49-F238E27FC236}">
                <a16:creationId xmlns:a16="http://schemas.microsoft.com/office/drawing/2014/main" id="{909FB3C7-2319-924F-BBEB-84F7209864B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396553"/>
            <a:ext cx="4189698" cy="60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65A29-B340-C64A-B676-66DA6D3D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879" y="59540"/>
            <a:ext cx="2112241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Verarbeitung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1F4DF-E62D-294E-8F92-E5569B6AC4F0}"/>
              </a:ext>
            </a:extLst>
          </p:cNvPr>
          <p:cNvSpPr/>
          <p:nvPr/>
        </p:nvSpPr>
        <p:spPr>
          <a:xfrm>
            <a:off x="4234719" y="788678"/>
            <a:ext cx="416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Die Hauptkomponentenanalyse (PCA) identifiziert die Pixels in einer ausgewählten Fläche, die sich am meisten ändern.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2AA80-271C-FE42-91C6-FA2455FA1D48}"/>
              </a:ext>
            </a:extLst>
          </p:cNvPr>
          <p:cNvSpPr/>
          <p:nvPr/>
        </p:nvSpPr>
        <p:spPr>
          <a:xfrm>
            <a:off x="20184" y="4198716"/>
            <a:ext cx="3495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Diese Werte werden als Funktion der Zeit abgebildet, um den Verlauf der </a:t>
            </a:r>
            <a:r>
              <a:rPr lang="de-DE" dirty="0" err="1">
                <a:latin typeface="+mn-lt"/>
              </a:rPr>
              <a:t>Velumhebung</a:t>
            </a:r>
            <a:r>
              <a:rPr lang="de-DE" dirty="0">
                <a:latin typeface="+mn-lt"/>
              </a:rPr>
              <a:t> und –</a:t>
            </a:r>
            <a:r>
              <a:rPr lang="de-DE" dirty="0" err="1">
                <a:latin typeface="+mn-lt"/>
              </a:rPr>
              <a:t>senkung</a:t>
            </a:r>
            <a:r>
              <a:rPr lang="de-DE" dirty="0">
                <a:latin typeface="+mn-lt"/>
              </a:rPr>
              <a:t> zu zeigen.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FAFF3-93F5-1647-982A-398877307C3F}"/>
              </a:ext>
            </a:extLst>
          </p:cNvPr>
          <p:cNvSpPr/>
          <p:nvPr/>
        </p:nvSpPr>
        <p:spPr>
          <a:xfrm>
            <a:off x="0" y="2822695"/>
            <a:ext cx="9434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Die Ausgabe der PCA ist </a:t>
            </a:r>
            <a:r>
              <a:rPr lang="de-DE" b="1" dirty="0">
                <a:latin typeface="+mn-lt"/>
              </a:rPr>
              <a:t>ein einziger Wert pro Bild</a:t>
            </a:r>
            <a:r>
              <a:rPr lang="de-DE" dirty="0">
                <a:latin typeface="+mn-lt"/>
              </a:rPr>
              <a:t>: der Wert ist hoch/tief je mehr sich das Velum im gelben/dunkelblauen Bereich befindet.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68B6D6-C531-8A48-951A-24912A1A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8" y="0"/>
            <a:ext cx="2928582" cy="2867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33E848-DE27-374A-8A3F-3506EA289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1" b="12293"/>
          <a:stretch/>
        </p:blipFill>
        <p:spPr>
          <a:xfrm>
            <a:off x="4443662" y="3920867"/>
            <a:ext cx="4299123" cy="2416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D834BB-C1AE-A143-BC0F-F99B100828CB}"/>
              </a:ext>
            </a:extLst>
          </p:cNvPr>
          <p:cNvSpPr txBox="1"/>
          <p:nvPr/>
        </p:nvSpPr>
        <p:spPr>
          <a:xfrm rot="16200000">
            <a:off x="3191123" y="5594444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Velumöffnung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16B52-CC37-654A-80A6-EEE33F9AD5E2}"/>
              </a:ext>
            </a:extLst>
          </p:cNvPr>
          <p:cNvSpPr txBox="1"/>
          <p:nvPr/>
        </p:nvSpPr>
        <p:spPr>
          <a:xfrm>
            <a:off x="5628120" y="3656384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3C992-7215-C44B-BC73-22D3974A849F}"/>
              </a:ext>
            </a:extLst>
          </p:cNvPr>
          <p:cNvSpPr txBox="1"/>
          <p:nvPr/>
        </p:nvSpPr>
        <p:spPr>
          <a:xfrm>
            <a:off x="6742012" y="364648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7C531-EF0A-3D4B-8D78-6B3FC1197217}"/>
              </a:ext>
            </a:extLst>
          </p:cNvPr>
          <p:cNvSpPr txBox="1"/>
          <p:nvPr/>
        </p:nvSpPr>
        <p:spPr>
          <a:xfrm>
            <a:off x="6448926" y="64970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Zeit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231225-5292-AA4B-84F6-46494CFF317E}"/>
              </a:ext>
            </a:extLst>
          </p:cNvPr>
          <p:cNvCxnSpPr>
            <a:cxnSpLocks/>
          </p:cNvCxnSpPr>
          <p:nvPr/>
        </p:nvCxnSpPr>
        <p:spPr>
          <a:xfrm>
            <a:off x="7299158" y="4108150"/>
            <a:ext cx="0" cy="840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5CE9D4-6E16-6142-8981-5CA18B5E26FC}"/>
              </a:ext>
            </a:extLst>
          </p:cNvPr>
          <p:cNvCxnSpPr>
            <a:cxnSpLocks/>
          </p:cNvCxnSpPr>
          <p:nvPr/>
        </p:nvCxnSpPr>
        <p:spPr>
          <a:xfrm>
            <a:off x="7299158" y="5321321"/>
            <a:ext cx="0" cy="1015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0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E95B69-E0FA-914B-AE99-BC9B3664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697" y="186862"/>
            <a:ext cx="2490366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latin typeface="Calibri" charset="0"/>
                <a:ea typeface="ＭＳ Ｐゴシック" charset="0"/>
                <a:cs typeface="Calibri" charset="0"/>
              </a:rPr>
              <a:t>Hauptergebnisse</a:t>
            </a:r>
            <a:endParaRPr lang="en-GB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305E3-EA4F-D34B-BFEB-6CCE9676E6C8}"/>
              </a:ext>
            </a:extLst>
          </p:cNvPr>
          <p:cNvSpPr txBox="1"/>
          <p:nvPr/>
        </p:nvSpPr>
        <p:spPr>
          <a:xfrm>
            <a:off x="28591" y="514165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0432FF"/>
                </a:solidFill>
                <a:latin typeface="+mn-lt"/>
              </a:rPr>
              <a:t>Für /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/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vs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 /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nd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7490A-13B0-F24E-A5EC-B28C872E1D6A}"/>
              </a:ext>
            </a:extLst>
          </p:cNvPr>
          <p:cNvSpPr txBox="1"/>
          <p:nvPr/>
        </p:nvSpPr>
        <p:spPr>
          <a:xfrm>
            <a:off x="-20151" y="1105495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de-DE" dirty="0">
                <a:latin typeface="+mn-lt"/>
              </a:rPr>
              <a:t>Kleinere Amplitude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407AC-05E2-9C46-9B81-08A31B331EAC}"/>
              </a:ext>
            </a:extLst>
          </p:cNvPr>
          <p:cNvSpPr txBox="1"/>
          <p:nvPr/>
        </p:nvSpPr>
        <p:spPr>
          <a:xfrm>
            <a:off x="-20151" y="1595184"/>
            <a:ext cx="69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2. Zeitbeginn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ist nicht früher.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4D713A-3E16-B146-9EF9-7A7E66D2EC66}"/>
              </a:ext>
            </a:extLst>
          </p:cNvPr>
          <p:cNvGrpSpPr/>
          <p:nvPr/>
        </p:nvGrpSpPr>
        <p:grpSpPr>
          <a:xfrm>
            <a:off x="0" y="2114474"/>
            <a:ext cx="8432103" cy="4646421"/>
            <a:chOff x="0" y="2114474"/>
            <a:chExt cx="8432103" cy="464642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1CE7BB-7F85-B74A-BECC-BB968B446816}"/>
                </a:ext>
              </a:extLst>
            </p:cNvPr>
            <p:cNvGrpSpPr/>
            <p:nvPr/>
          </p:nvGrpSpPr>
          <p:grpSpPr>
            <a:xfrm>
              <a:off x="783019" y="2220683"/>
              <a:ext cx="7649084" cy="4540212"/>
              <a:chOff x="783019" y="2220683"/>
              <a:chExt cx="7649084" cy="45402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4CE6AB6-F3B4-0441-80FB-91463B8D0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202" t="14937" b="4785"/>
              <a:stretch/>
            </p:blipFill>
            <p:spPr>
              <a:xfrm>
                <a:off x="1558199" y="2220683"/>
                <a:ext cx="5872042" cy="4063238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553AFB-B5DE-7B4A-A3DF-7DD62D284C00}"/>
                  </a:ext>
                </a:extLst>
              </p:cNvPr>
              <p:cNvSpPr txBox="1"/>
              <p:nvPr/>
            </p:nvSpPr>
            <p:spPr>
              <a:xfrm>
                <a:off x="7200676" y="4252302"/>
                <a:ext cx="12314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Sender</a:t>
                </a:r>
              </a:p>
              <a:p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/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zɛndə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/</a:t>
                </a: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AD461F-7623-AB4F-B223-DD478F54938E}"/>
                  </a:ext>
                </a:extLst>
              </p:cNvPr>
              <p:cNvSpPr txBox="1"/>
              <p:nvPr/>
            </p:nvSpPr>
            <p:spPr>
              <a:xfrm>
                <a:off x="7243052" y="5195728"/>
                <a:ext cx="10775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Senta</a:t>
                </a:r>
              </a:p>
              <a:p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/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</a:rPr>
                  <a:t>zɛnta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/</a:t>
                </a:r>
                <a:endPara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83AA5C-86CC-D94F-AED8-54DB30DC35C4}"/>
                  </a:ext>
                </a:extLst>
              </p:cNvPr>
              <p:cNvSpPr txBox="1"/>
              <p:nvPr/>
            </p:nvSpPr>
            <p:spPr>
              <a:xfrm rot="16200000">
                <a:off x="-300482" y="4207339"/>
                <a:ext cx="2628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Velumöffnungsgrad</a:t>
                </a:r>
                <a:endPara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AE051E-15FE-BE4B-B2AB-9299008B2F17}"/>
                  </a:ext>
                </a:extLst>
              </p:cNvPr>
              <p:cNvSpPr txBox="1"/>
              <p:nvPr/>
            </p:nvSpPr>
            <p:spPr>
              <a:xfrm>
                <a:off x="3711794" y="6299230"/>
                <a:ext cx="15648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Dauer (</a:t>
                </a:r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ms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)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11C43C0-FFA3-144D-BFF6-1834D0ADA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4923522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98E5CE4-DFBB-724F-A733-5DC7327906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9082" y="4967048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AABEE5F-3789-FF4D-A950-2D1410329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2976" y="4252302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7FA31D-07DE-BD42-AD58-3BB651114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007" y="3236378"/>
                <a:ext cx="0" cy="10159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793006-F25C-8A4F-ABD2-831AE8E2EE2C}"/>
                  </a:ext>
                </a:extLst>
              </p:cNvPr>
              <p:cNvSpPr txBox="1"/>
              <p:nvPr/>
            </p:nvSpPr>
            <p:spPr>
              <a:xfrm>
                <a:off x="6359394" y="2820847"/>
                <a:ext cx="1371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rgbClr val="FF0000"/>
                    </a:solidFill>
                    <a:latin typeface="+mn-lt"/>
                  </a:rPr>
                  <a:t>/</a:t>
                </a:r>
                <a:r>
                  <a:rPr lang="de-DE" dirty="0" err="1">
                    <a:solidFill>
                      <a:srgbClr val="FF0000"/>
                    </a:solidFill>
                    <a:latin typeface="+mn-lt"/>
                  </a:rPr>
                  <a:t>n</a:t>
                </a:r>
                <a:r>
                  <a:rPr lang="de-DE" dirty="0">
                    <a:solidFill>
                      <a:srgbClr val="FF0000"/>
                    </a:solidFill>
                    <a:latin typeface="+mn-lt"/>
                  </a:rPr>
                  <a:t>/ </a:t>
                </a:r>
                <a:r>
                  <a:rPr lang="de-DE" dirty="0" err="1">
                    <a:solidFill>
                      <a:srgbClr val="FF0000"/>
                    </a:solidFill>
                    <a:latin typeface="+mn-lt"/>
                  </a:rPr>
                  <a:t>offset</a:t>
                </a:r>
                <a:endParaRPr lang="de-DE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563D42-1B98-D34C-A813-F481D46799E1}"/>
                  </a:ext>
                </a:extLst>
              </p:cNvPr>
              <p:cNvSpPr txBox="1"/>
              <p:nvPr/>
            </p:nvSpPr>
            <p:spPr>
              <a:xfrm>
                <a:off x="3584089" y="5237245"/>
                <a:ext cx="35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>
                    <a:solidFill>
                      <a:srgbClr val="FF0000"/>
                    </a:solidFill>
                    <a:latin typeface="+mn-lt"/>
                  </a:rPr>
                  <a:t>V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0FF944-3F16-0E4F-B82F-AA5D8CAB4CC6}"/>
                </a:ext>
              </a:extLst>
            </p:cNvPr>
            <p:cNvSpPr txBox="1"/>
            <p:nvPr/>
          </p:nvSpPr>
          <p:spPr>
            <a:xfrm>
              <a:off x="0" y="2114474"/>
              <a:ext cx="43086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>
                  <a:latin typeface="+mn-lt"/>
                </a:rPr>
                <a:t>3. Plateau ist nicht spitzenförmig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41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55F06-9D2A-E74F-BE30-7C981EF14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7" t="12117" r="3000" b="54583"/>
          <a:stretch/>
        </p:blipFill>
        <p:spPr>
          <a:xfrm>
            <a:off x="297426" y="2090789"/>
            <a:ext cx="3956858" cy="126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6C246-34A0-5C4D-B4D7-D2EDB5183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" t="62823" r="52455"/>
          <a:stretch/>
        </p:blipFill>
        <p:spPr>
          <a:xfrm>
            <a:off x="335460" y="3851239"/>
            <a:ext cx="4006734" cy="141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2D878-F1EC-CE4E-8895-B48C120AD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27" t="61958" r="3000"/>
          <a:stretch/>
        </p:blipFill>
        <p:spPr>
          <a:xfrm>
            <a:off x="335460" y="5599544"/>
            <a:ext cx="3956858" cy="144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999B3-96F7-3E45-BC5F-E07A947B7764}"/>
              </a:ext>
            </a:extLst>
          </p:cNvPr>
          <p:cNvSpPr txBox="1"/>
          <p:nvPr/>
        </p:nvSpPr>
        <p:spPr>
          <a:xfrm>
            <a:off x="1208550" y="1491916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frühere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FAC3B-71C8-F44E-9B73-7765F54035CE}"/>
              </a:ext>
            </a:extLst>
          </p:cNvPr>
          <p:cNvSpPr txBox="1"/>
          <p:nvPr/>
        </p:nvSpPr>
        <p:spPr>
          <a:xfrm>
            <a:off x="1208550" y="3389574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Tronkierung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FAB17-2574-7C40-835A-266EDCC39B25}"/>
              </a:ext>
            </a:extLst>
          </p:cNvPr>
          <p:cNvSpPr txBox="1"/>
          <p:nvPr/>
        </p:nvSpPr>
        <p:spPr>
          <a:xfrm>
            <a:off x="1162864" y="5267668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Vnt</a:t>
            </a:r>
            <a:r>
              <a:rPr lang="de-DE" dirty="0">
                <a:solidFill>
                  <a:srgbClr val="0432FF"/>
                </a:solidFill>
                <a:latin typeface="+mn-lt"/>
              </a:rPr>
              <a:t>: </a:t>
            </a:r>
            <a:r>
              <a:rPr lang="de-DE" dirty="0" err="1">
                <a:solidFill>
                  <a:srgbClr val="0432FF"/>
                </a:solidFill>
                <a:latin typeface="+mn-lt"/>
              </a:rPr>
              <a:t>Reskalierung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0A361-6500-8C4E-B9C6-3616B65B79E8}"/>
              </a:ext>
            </a:extLst>
          </p:cNvPr>
          <p:cNvSpPr txBox="1"/>
          <p:nvPr/>
        </p:nvSpPr>
        <p:spPr>
          <a:xfrm>
            <a:off x="4257105" y="-54936"/>
            <a:ext cx="288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  <a:latin typeface="+mn-lt"/>
              </a:rPr>
              <a:t>1. </a:t>
            </a:r>
            <a:r>
              <a:rPr lang="de-DE" dirty="0">
                <a:latin typeface="+mn-lt"/>
              </a:rPr>
              <a:t>Kleinere Amplitude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F9D1B-9A60-514B-B241-9B6D6AB626BC}"/>
              </a:ext>
            </a:extLst>
          </p:cNvPr>
          <p:cNvSpPr txBox="1"/>
          <p:nvPr/>
        </p:nvSpPr>
        <p:spPr>
          <a:xfrm>
            <a:off x="5266192" y="406729"/>
            <a:ext cx="400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00B050"/>
                </a:solidFill>
                <a:latin typeface="+mn-lt"/>
              </a:rPr>
              <a:t>2.</a:t>
            </a:r>
            <a:r>
              <a:rPr lang="de-DE" dirty="0">
                <a:latin typeface="+mn-lt"/>
              </a:rPr>
              <a:t> Zeitbeginn der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im Vokal ist nicht früher.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DF9F8-0386-C249-838C-0B2D1FB015DC}"/>
              </a:ext>
            </a:extLst>
          </p:cNvPr>
          <p:cNvSpPr txBox="1"/>
          <p:nvPr/>
        </p:nvSpPr>
        <p:spPr>
          <a:xfrm>
            <a:off x="6257889" y="1259792"/>
            <a:ext cx="288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FFC000"/>
                </a:solidFill>
                <a:latin typeface="+mn-lt"/>
              </a:rPr>
              <a:t>3</a:t>
            </a:r>
            <a:r>
              <a:rPr lang="de-DE" dirty="0">
                <a:latin typeface="+mn-lt"/>
              </a:rPr>
              <a:t>. Plateau ist nicht spitzenförmig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66A02-1DA0-224F-9943-2B8C2A4EC892}"/>
              </a:ext>
            </a:extLst>
          </p:cNvPr>
          <p:cNvSpPr txBox="1"/>
          <p:nvPr/>
        </p:nvSpPr>
        <p:spPr>
          <a:xfrm>
            <a:off x="4254284" y="24384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77E36-42E0-8C4E-9678-8975C8D838B3}"/>
              </a:ext>
            </a:extLst>
          </p:cNvPr>
          <p:cNvSpPr txBox="1"/>
          <p:nvPr/>
        </p:nvSpPr>
        <p:spPr>
          <a:xfrm>
            <a:off x="4242897" y="39910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✓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59D49-3B59-0840-AF37-4255FD7BAD90}"/>
              </a:ext>
            </a:extLst>
          </p:cNvPr>
          <p:cNvSpPr txBox="1"/>
          <p:nvPr/>
        </p:nvSpPr>
        <p:spPr>
          <a:xfrm>
            <a:off x="4225889" y="60934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✓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4AD660-6616-F446-93F3-97AACFBAA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7" t="11783" r="52455" b="54582"/>
          <a:stretch/>
        </p:blipFill>
        <p:spPr>
          <a:xfrm>
            <a:off x="335460" y="44478"/>
            <a:ext cx="4006734" cy="128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278D2D-CFC9-D246-85A8-26DBF2B1552F}"/>
              </a:ext>
            </a:extLst>
          </p:cNvPr>
          <p:cNvSpPr txBox="1"/>
          <p:nvPr/>
        </p:nvSpPr>
        <p:spPr>
          <a:xfrm>
            <a:off x="1663129" y="-63322"/>
            <a:ext cx="6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432FF"/>
                </a:solidFill>
                <a:latin typeface="+mn-lt"/>
              </a:rPr>
              <a:t>Vnd</a:t>
            </a:r>
            <a:endParaRPr lang="de-DE" dirty="0">
              <a:solidFill>
                <a:srgbClr val="0432FF"/>
              </a:solidFill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E5301A-083A-454B-B295-23BEF9C0C89F}"/>
              </a:ext>
            </a:extLst>
          </p:cNvPr>
          <p:cNvCxnSpPr>
            <a:cxnSpLocks/>
          </p:cNvCxnSpPr>
          <p:nvPr/>
        </p:nvCxnSpPr>
        <p:spPr>
          <a:xfrm>
            <a:off x="1384982" y="1237726"/>
            <a:ext cx="0" cy="56202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7DB29C-F22F-814B-B145-28E4FA73E857}"/>
              </a:ext>
            </a:extLst>
          </p:cNvPr>
          <p:cNvSpPr txBox="1"/>
          <p:nvPr/>
        </p:nvSpPr>
        <p:spPr>
          <a:xfrm>
            <a:off x="5144948" y="243500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00B050"/>
                </a:solidFill>
                <a:latin typeface="+mn-lt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5C75A-B9D5-F343-B9BB-660254B8AB41}"/>
              </a:ext>
            </a:extLst>
          </p:cNvPr>
          <p:cNvSpPr txBox="1"/>
          <p:nvPr/>
        </p:nvSpPr>
        <p:spPr>
          <a:xfrm>
            <a:off x="5014252" y="399108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✓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0EC9F7-09A6-9747-B4E1-5BD939144AF8}"/>
              </a:ext>
            </a:extLst>
          </p:cNvPr>
          <p:cNvSpPr txBox="1"/>
          <p:nvPr/>
        </p:nvSpPr>
        <p:spPr>
          <a:xfrm>
            <a:off x="6190427" y="243500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✓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662910-CFF1-AF49-871E-589761065984}"/>
              </a:ext>
            </a:extLst>
          </p:cNvPr>
          <p:cNvSpPr txBox="1"/>
          <p:nvPr/>
        </p:nvSpPr>
        <p:spPr>
          <a:xfrm>
            <a:off x="6088612" y="40088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x</a:t>
            </a:r>
            <a:endParaRPr lang="de-DE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0125DA-9B14-3943-B04A-B37667FA00C2}"/>
              </a:ext>
            </a:extLst>
          </p:cNvPr>
          <p:cNvSpPr txBox="1"/>
          <p:nvPr/>
        </p:nvSpPr>
        <p:spPr>
          <a:xfrm>
            <a:off x="4971894" y="60934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✓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50D676-E86F-3243-B9AA-C9DD34181DC2}"/>
              </a:ext>
            </a:extLst>
          </p:cNvPr>
          <p:cNvSpPr txBox="1"/>
          <p:nvPr/>
        </p:nvSpPr>
        <p:spPr>
          <a:xfrm>
            <a:off x="6088612" y="60934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C000"/>
                </a:solidFill>
              </a:rPr>
              <a:t>✓</a:t>
            </a:r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4600EE8-06E5-9E45-98F1-B4D2E372BAC8}"/>
              </a:ext>
            </a:extLst>
          </p:cNvPr>
          <p:cNvSpPr>
            <a:spLocks/>
          </p:cNvSpPr>
          <p:nvPr/>
        </p:nvSpPr>
        <p:spPr bwMode="auto">
          <a:xfrm>
            <a:off x="3371063" y="148905"/>
            <a:ext cx="145912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alibri"/>
                <a:cs typeface="Calibri"/>
              </a:rPr>
              <a:t>Hauptziel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99B03-073E-B849-9CD8-625F42A6C980}"/>
              </a:ext>
            </a:extLst>
          </p:cNvPr>
          <p:cNvSpPr txBox="1"/>
          <p:nvPr/>
        </p:nvSpPr>
        <p:spPr>
          <a:xfrm>
            <a:off x="803626" y="1689242"/>
            <a:ext cx="732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Das Hauptziel der Studie ist die phonetische – hier physiologische - Grundlage von sogenannten NC̥ Abstoßung </a:t>
            </a:r>
            <a:r>
              <a:rPr lang="de-DE" dirty="0"/>
              <a:t>– </a:t>
            </a:r>
            <a:r>
              <a:rPr lang="de-DE" dirty="0">
                <a:latin typeface="+mn-lt"/>
              </a:rPr>
              <a:t>zu erklären (N = ein stimmhafter Nasal, C̥ = ein stimmloser Konsonant).</a:t>
            </a:r>
          </a:p>
        </p:txBody>
      </p:sp>
    </p:spTree>
    <p:extLst>
      <p:ext uri="{BB962C8B-B14F-4D97-AF65-F5344CB8AC3E}">
        <p14:creationId xmlns:p14="http://schemas.microsoft.com/office/powerpoint/2010/main" val="356511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6B8F6B5-017F-7F4D-BFE1-088636FF8DCC}"/>
              </a:ext>
            </a:extLst>
          </p:cNvPr>
          <p:cNvGrpSpPr/>
          <p:nvPr/>
        </p:nvGrpSpPr>
        <p:grpSpPr>
          <a:xfrm>
            <a:off x="5288688" y="1880997"/>
            <a:ext cx="3378516" cy="2746365"/>
            <a:chOff x="1734662" y="1385260"/>
            <a:chExt cx="5872042" cy="40632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F17F65-02F9-9645-876E-95E5ACDFF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02" t="14937" b="4785"/>
            <a:stretch/>
          </p:blipFill>
          <p:spPr>
            <a:xfrm>
              <a:off x="1734662" y="1385260"/>
              <a:ext cx="5872042" cy="4063238"/>
            </a:xfrm>
            <a:prstGeom prst="rect">
              <a:avLst/>
            </a:prstGeom>
          </p:spPr>
        </p:pic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245935-27EE-BF45-A86B-16762B0E1B5B}"/>
                </a:ext>
              </a:extLst>
            </p:cNvPr>
            <p:cNvSpPr/>
            <p:nvPr/>
          </p:nvSpPr>
          <p:spPr>
            <a:xfrm>
              <a:off x="4670683" y="1432409"/>
              <a:ext cx="2163778" cy="3669434"/>
            </a:xfrm>
            <a:custGeom>
              <a:avLst/>
              <a:gdLst>
                <a:gd name="connsiteX0" fmla="*/ 90534 w 2163778"/>
                <a:gd name="connsiteY0" fmla="*/ 570369 h 3669434"/>
                <a:gd name="connsiteX1" fmla="*/ 90534 w 2163778"/>
                <a:gd name="connsiteY1" fmla="*/ 389299 h 3669434"/>
                <a:gd name="connsiteX2" fmla="*/ 99588 w 2163778"/>
                <a:gd name="connsiteY2" fmla="*/ 117695 h 3669434"/>
                <a:gd name="connsiteX3" fmla="*/ 126748 w 2163778"/>
                <a:gd name="connsiteY3" fmla="*/ 63375 h 3669434"/>
                <a:gd name="connsiteX4" fmla="*/ 217283 w 2163778"/>
                <a:gd name="connsiteY4" fmla="*/ 36214 h 3669434"/>
                <a:gd name="connsiteX5" fmla="*/ 307818 w 2163778"/>
                <a:gd name="connsiteY5" fmla="*/ 18107 h 3669434"/>
                <a:gd name="connsiteX6" fmla="*/ 570368 w 2163778"/>
                <a:gd name="connsiteY6" fmla="*/ 0 h 3669434"/>
                <a:gd name="connsiteX7" fmla="*/ 905346 w 2163778"/>
                <a:gd name="connsiteY7" fmla="*/ 18107 h 3669434"/>
                <a:gd name="connsiteX8" fmla="*/ 1013988 w 2163778"/>
                <a:gd name="connsiteY8" fmla="*/ 36214 h 3669434"/>
                <a:gd name="connsiteX9" fmla="*/ 1068309 w 2163778"/>
                <a:gd name="connsiteY9" fmla="*/ 63375 h 3669434"/>
                <a:gd name="connsiteX10" fmla="*/ 1095469 w 2163778"/>
                <a:gd name="connsiteY10" fmla="*/ 72428 h 3669434"/>
                <a:gd name="connsiteX11" fmla="*/ 1140736 w 2163778"/>
                <a:gd name="connsiteY11" fmla="*/ 117695 h 3669434"/>
                <a:gd name="connsiteX12" fmla="*/ 1195057 w 2163778"/>
                <a:gd name="connsiteY12" fmla="*/ 162963 h 3669434"/>
                <a:gd name="connsiteX13" fmla="*/ 1231271 w 2163778"/>
                <a:gd name="connsiteY13" fmla="*/ 217283 h 3669434"/>
                <a:gd name="connsiteX14" fmla="*/ 1267485 w 2163778"/>
                <a:gd name="connsiteY14" fmla="*/ 271604 h 3669434"/>
                <a:gd name="connsiteX15" fmla="*/ 1285592 w 2163778"/>
                <a:gd name="connsiteY15" fmla="*/ 298765 h 3669434"/>
                <a:gd name="connsiteX16" fmla="*/ 1312752 w 2163778"/>
                <a:gd name="connsiteY16" fmla="*/ 325925 h 3669434"/>
                <a:gd name="connsiteX17" fmla="*/ 1348966 w 2163778"/>
                <a:gd name="connsiteY17" fmla="*/ 371192 h 3669434"/>
                <a:gd name="connsiteX18" fmla="*/ 1403287 w 2163778"/>
                <a:gd name="connsiteY18" fmla="*/ 452674 h 3669434"/>
                <a:gd name="connsiteX19" fmla="*/ 1530035 w 2163778"/>
                <a:gd name="connsiteY19" fmla="*/ 642796 h 3669434"/>
                <a:gd name="connsiteX20" fmla="*/ 1566249 w 2163778"/>
                <a:gd name="connsiteY20" fmla="*/ 697117 h 3669434"/>
                <a:gd name="connsiteX21" fmla="*/ 1584356 w 2163778"/>
                <a:gd name="connsiteY21" fmla="*/ 724278 h 3669434"/>
                <a:gd name="connsiteX22" fmla="*/ 1611517 w 2163778"/>
                <a:gd name="connsiteY22" fmla="*/ 751438 h 3669434"/>
                <a:gd name="connsiteX23" fmla="*/ 1647730 w 2163778"/>
                <a:gd name="connsiteY23" fmla="*/ 805759 h 3669434"/>
                <a:gd name="connsiteX24" fmla="*/ 1683944 w 2163778"/>
                <a:gd name="connsiteY24" fmla="*/ 860080 h 3669434"/>
                <a:gd name="connsiteX25" fmla="*/ 1702051 w 2163778"/>
                <a:gd name="connsiteY25" fmla="*/ 887240 h 3669434"/>
                <a:gd name="connsiteX26" fmla="*/ 1711105 w 2163778"/>
                <a:gd name="connsiteY26" fmla="*/ 914400 h 3669434"/>
                <a:gd name="connsiteX27" fmla="*/ 1747319 w 2163778"/>
                <a:gd name="connsiteY27" fmla="*/ 968721 h 3669434"/>
                <a:gd name="connsiteX28" fmla="*/ 1774479 w 2163778"/>
                <a:gd name="connsiteY28" fmla="*/ 1023042 h 3669434"/>
                <a:gd name="connsiteX29" fmla="*/ 1783532 w 2163778"/>
                <a:gd name="connsiteY29" fmla="*/ 1050202 h 3669434"/>
                <a:gd name="connsiteX30" fmla="*/ 1819746 w 2163778"/>
                <a:gd name="connsiteY30" fmla="*/ 1104523 h 3669434"/>
                <a:gd name="connsiteX31" fmla="*/ 1828800 w 2163778"/>
                <a:gd name="connsiteY31" fmla="*/ 1131683 h 3669434"/>
                <a:gd name="connsiteX32" fmla="*/ 1865014 w 2163778"/>
                <a:gd name="connsiteY32" fmla="*/ 1186004 h 3669434"/>
                <a:gd name="connsiteX33" fmla="*/ 1883121 w 2163778"/>
                <a:gd name="connsiteY33" fmla="*/ 1213165 h 3669434"/>
                <a:gd name="connsiteX34" fmla="*/ 1937441 w 2163778"/>
                <a:gd name="connsiteY34" fmla="*/ 1303699 h 3669434"/>
                <a:gd name="connsiteX35" fmla="*/ 1964602 w 2163778"/>
                <a:gd name="connsiteY35" fmla="*/ 1330860 h 3669434"/>
                <a:gd name="connsiteX36" fmla="*/ 2000816 w 2163778"/>
                <a:gd name="connsiteY36" fmla="*/ 1385181 h 3669434"/>
                <a:gd name="connsiteX37" fmla="*/ 2009869 w 2163778"/>
                <a:gd name="connsiteY37" fmla="*/ 1412341 h 3669434"/>
                <a:gd name="connsiteX38" fmla="*/ 2046083 w 2163778"/>
                <a:gd name="connsiteY38" fmla="*/ 1466662 h 3669434"/>
                <a:gd name="connsiteX39" fmla="*/ 2064190 w 2163778"/>
                <a:gd name="connsiteY39" fmla="*/ 1493822 h 3669434"/>
                <a:gd name="connsiteX40" fmla="*/ 2082297 w 2163778"/>
                <a:gd name="connsiteY40" fmla="*/ 1520982 h 3669434"/>
                <a:gd name="connsiteX41" fmla="*/ 2091350 w 2163778"/>
                <a:gd name="connsiteY41" fmla="*/ 1548143 h 3669434"/>
                <a:gd name="connsiteX42" fmla="*/ 2109457 w 2163778"/>
                <a:gd name="connsiteY42" fmla="*/ 1575303 h 3669434"/>
                <a:gd name="connsiteX43" fmla="*/ 2118511 w 2163778"/>
                <a:gd name="connsiteY43" fmla="*/ 1620571 h 3669434"/>
                <a:gd name="connsiteX44" fmla="*/ 2145671 w 2163778"/>
                <a:gd name="connsiteY44" fmla="*/ 2181885 h 3669434"/>
                <a:gd name="connsiteX45" fmla="*/ 2154725 w 2163778"/>
                <a:gd name="connsiteY45" fmla="*/ 2516864 h 3669434"/>
                <a:gd name="connsiteX46" fmla="*/ 2163778 w 2163778"/>
                <a:gd name="connsiteY46" fmla="*/ 2706986 h 3669434"/>
                <a:gd name="connsiteX47" fmla="*/ 2154725 w 2163778"/>
                <a:gd name="connsiteY47" fmla="*/ 2869949 h 3669434"/>
                <a:gd name="connsiteX48" fmla="*/ 2145671 w 2163778"/>
                <a:gd name="connsiteY48" fmla="*/ 3666654 h 3669434"/>
                <a:gd name="connsiteX49" fmla="*/ 2118511 w 2163778"/>
                <a:gd name="connsiteY49" fmla="*/ 3657600 h 3669434"/>
                <a:gd name="connsiteX50" fmla="*/ 1855960 w 2163778"/>
                <a:gd name="connsiteY50" fmla="*/ 3648547 h 3669434"/>
                <a:gd name="connsiteX51" fmla="*/ 1629624 w 2163778"/>
                <a:gd name="connsiteY51" fmla="*/ 3630440 h 3669434"/>
                <a:gd name="connsiteX52" fmla="*/ 1493822 w 2163778"/>
                <a:gd name="connsiteY52" fmla="*/ 3612333 h 3669434"/>
                <a:gd name="connsiteX53" fmla="*/ 1339913 w 2163778"/>
                <a:gd name="connsiteY53" fmla="*/ 3603280 h 3669434"/>
                <a:gd name="connsiteX54" fmla="*/ 0 w 2163778"/>
                <a:gd name="connsiteY54" fmla="*/ 3594226 h 3669434"/>
                <a:gd name="connsiteX55" fmla="*/ 9053 w 2163778"/>
                <a:gd name="connsiteY55" fmla="*/ 3304515 h 3669434"/>
                <a:gd name="connsiteX56" fmla="*/ 27160 w 2163778"/>
                <a:gd name="connsiteY56" fmla="*/ 2598345 h 3669434"/>
                <a:gd name="connsiteX57" fmla="*/ 36214 w 2163778"/>
                <a:gd name="connsiteY57" fmla="*/ 2417276 h 3669434"/>
                <a:gd name="connsiteX58" fmla="*/ 45267 w 2163778"/>
                <a:gd name="connsiteY58" fmla="*/ 2181885 h 3669434"/>
                <a:gd name="connsiteX59" fmla="*/ 54321 w 2163778"/>
                <a:gd name="connsiteY59" fmla="*/ 1973656 h 3669434"/>
                <a:gd name="connsiteX60" fmla="*/ 63374 w 2163778"/>
                <a:gd name="connsiteY60" fmla="*/ 506994 h 3669434"/>
                <a:gd name="connsiteX61" fmla="*/ 72428 w 2163778"/>
                <a:gd name="connsiteY61" fmla="*/ 262551 h 3669434"/>
                <a:gd name="connsiteX62" fmla="*/ 81481 w 2163778"/>
                <a:gd name="connsiteY62" fmla="*/ 144856 h 3669434"/>
                <a:gd name="connsiteX63" fmla="*/ 108641 w 2163778"/>
                <a:gd name="connsiteY63" fmla="*/ 72428 h 366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63778" h="3669434">
                  <a:moveTo>
                    <a:pt x="90534" y="570369"/>
                  </a:moveTo>
                  <a:cubicBezTo>
                    <a:pt x="111904" y="463524"/>
                    <a:pt x="90534" y="590841"/>
                    <a:pt x="90534" y="389299"/>
                  </a:cubicBezTo>
                  <a:cubicBezTo>
                    <a:pt x="90534" y="298714"/>
                    <a:pt x="94108" y="208114"/>
                    <a:pt x="99588" y="117695"/>
                  </a:cubicBezTo>
                  <a:cubicBezTo>
                    <a:pt x="100326" y="105517"/>
                    <a:pt x="116751" y="69623"/>
                    <a:pt x="126748" y="63375"/>
                  </a:cubicBezTo>
                  <a:cubicBezTo>
                    <a:pt x="138612" y="55960"/>
                    <a:pt x="197927" y="40362"/>
                    <a:pt x="217283" y="36214"/>
                  </a:cubicBezTo>
                  <a:cubicBezTo>
                    <a:pt x="247376" y="29765"/>
                    <a:pt x="277115" y="20224"/>
                    <a:pt x="307818" y="18107"/>
                  </a:cubicBezTo>
                  <a:lnTo>
                    <a:pt x="570368" y="0"/>
                  </a:lnTo>
                  <a:cubicBezTo>
                    <a:pt x="948179" y="12188"/>
                    <a:pt x="743243" y="-6832"/>
                    <a:pt x="905346" y="18107"/>
                  </a:cubicBezTo>
                  <a:cubicBezTo>
                    <a:pt x="945189" y="24237"/>
                    <a:pt x="975749" y="26654"/>
                    <a:pt x="1013988" y="36214"/>
                  </a:cubicBezTo>
                  <a:cubicBezTo>
                    <a:pt x="1059497" y="47591"/>
                    <a:pt x="1024056" y="41249"/>
                    <a:pt x="1068309" y="63375"/>
                  </a:cubicBezTo>
                  <a:cubicBezTo>
                    <a:pt x="1076845" y="67643"/>
                    <a:pt x="1086416" y="69410"/>
                    <a:pt x="1095469" y="72428"/>
                  </a:cubicBezTo>
                  <a:cubicBezTo>
                    <a:pt x="1167900" y="120716"/>
                    <a:pt x="1080376" y="57336"/>
                    <a:pt x="1140736" y="117695"/>
                  </a:cubicBezTo>
                  <a:cubicBezTo>
                    <a:pt x="1193047" y="170005"/>
                    <a:pt x="1143144" y="96218"/>
                    <a:pt x="1195057" y="162963"/>
                  </a:cubicBezTo>
                  <a:cubicBezTo>
                    <a:pt x="1208417" y="180141"/>
                    <a:pt x="1219200" y="199176"/>
                    <a:pt x="1231271" y="217283"/>
                  </a:cubicBezTo>
                  <a:lnTo>
                    <a:pt x="1267485" y="271604"/>
                  </a:lnTo>
                  <a:cubicBezTo>
                    <a:pt x="1273521" y="280658"/>
                    <a:pt x="1277898" y="291071"/>
                    <a:pt x="1285592" y="298765"/>
                  </a:cubicBezTo>
                  <a:lnTo>
                    <a:pt x="1312752" y="325925"/>
                  </a:lnTo>
                  <a:cubicBezTo>
                    <a:pt x="1333142" y="387089"/>
                    <a:pt x="1304865" y="320790"/>
                    <a:pt x="1348966" y="371192"/>
                  </a:cubicBezTo>
                  <a:cubicBezTo>
                    <a:pt x="1348971" y="371197"/>
                    <a:pt x="1394232" y="439091"/>
                    <a:pt x="1403287" y="452674"/>
                  </a:cubicBezTo>
                  <a:lnTo>
                    <a:pt x="1530035" y="642796"/>
                  </a:lnTo>
                  <a:lnTo>
                    <a:pt x="1566249" y="697117"/>
                  </a:lnTo>
                  <a:cubicBezTo>
                    <a:pt x="1572285" y="706171"/>
                    <a:pt x="1576662" y="716584"/>
                    <a:pt x="1584356" y="724278"/>
                  </a:cubicBezTo>
                  <a:cubicBezTo>
                    <a:pt x="1593410" y="733331"/>
                    <a:pt x="1603656" y="741331"/>
                    <a:pt x="1611517" y="751438"/>
                  </a:cubicBezTo>
                  <a:cubicBezTo>
                    <a:pt x="1624877" y="768616"/>
                    <a:pt x="1635659" y="787652"/>
                    <a:pt x="1647730" y="805759"/>
                  </a:cubicBezTo>
                  <a:lnTo>
                    <a:pt x="1683944" y="860080"/>
                  </a:lnTo>
                  <a:cubicBezTo>
                    <a:pt x="1689980" y="869133"/>
                    <a:pt x="1698610" y="876918"/>
                    <a:pt x="1702051" y="887240"/>
                  </a:cubicBezTo>
                  <a:cubicBezTo>
                    <a:pt x="1705069" y="896293"/>
                    <a:pt x="1706470" y="906058"/>
                    <a:pt x="1711105" y="914400"/>
                  </a:cubicBezTo>
                  <a:cubicBezTo>
                    <a:pt x="1721674" y="933423"/>
                    <a:pt x="1747319" y="968721"/>
                    <a:pt x="1747319" y="968721"/>
                  </a:cubicBezTo>
                  <a:cubicBezTo>
                    <a:pt x="1770073" y="1036988"/>
                    <a:pt x="1739380" y="952844"/>
                    <a:pt x="1774479" y="1023042"/>
                  </a:cubicBezTo>
                  <a:cubicBezTo>
                    <a:pt x="1778747" y="1031578"/>
                    <a:pt x="1778898" y="1041860"/>
                    <a:pt x="1783532" y="1050202"/>
                  </a:cubicBezTo>
                  <a:cubicBezTo>
                    <a:pt x="1794100" y="1069225"/>
                    <a:pt x="1812864" y="1083878"/>
                    <a:pt x="1819746" y="1104523"/>
                  </a:cubicBezTo>
                  <a:cubicBezTo>
                    <a:pt x="1822764" y="1113576"/>
                    <a:pt x="1824165" y="1123341"/>
                    <a:pt x="1828800" y="1131683"/>
                  </a:cubicBezTo>
                  <a:cubicBezTo>
                    <a:pt x="1839369" y="1150706"/>
                    <a:pt x="1852943" y="1167897"/>
                    <a:pt x="1865014" y="1186004"/>
                  </a:cubicBezTo>
                  <a:cubicBezTo>
                    <a:pt x="1871050" y="1195058"/>
                    <a:pt x="1878255" y="1203433"/>
                    <a:pt x="1883121" y="1213165"/>
                  </a:cubicBezTo>
                  <a:cubicBezTo>
                    <a:pt x="1897409" y="1241741"/>
                    <a:pt x="1915592" y="1281850"/>
                    <a:pt x="1937441" y="1303699"/>
                  </a:cubicBezTo>
                  <a:lnTo>
                    <a:pt x="1964602" y="1330860"/>
                  </a:lnTo>
                  <a:cubicBezTo>
                    <a:pt x="1986128" y="1395439"/>
                    <a:pt x="1955605" y="1317364"/>
                    <a:pt x="2000816" y="1385181"/>
                  </a:cubicBezTo>
                  <a:cubicBezTo>
                    <a:pt x="2006110" y="1393121"/>
                    <a:pt x="2005235" y="1403999"/>
                    <a:pt x="2009869" y="1412341"/>
                  </a:cubicBezTo>
                  <a:cubicBezTo>
                    <a:pt x="2020437" y="1431364"/>
                    <a:pt x="2034012" y="1448555"/>
                    <a:pt x="2046083" y="1466662"/>
                  </a:cubicBezTo>
                  <a:lnTo>
                    <a:pt x="2064190" y="1493822"/>
                  </a:lnTo>
                  <a:lnTo>
                    <a:pt x="2082297" y="1520982"/>
                  </a:lnTo>
                  <a:cubicBezTo>
                    <a:pt x="2085315" y="1530036"/>
                    <a:pt x="2087082" y="1539607"/>
                    <a:pt x="2091350" y="1548143"/>
                  </a:cubicBezTo>
                  <a:cubicBezTo>
                    <a:pt x="2096216" y="1557875"/>
                    <a:pt x="2105636" y="1565115"/>
                    <a:pt x="2109457" y="1575303"/>
                  </a:cubicBezTo>
                  <a:cubicBezTo>
                    <a:pt x="2114860" y="1589711"/>
                    <a:pt x="2115493" y="1605482"/>
                    <a:pt x="2118511" y="1620571"/>
                  </a:cubicBezTo>
                  <a:cubicBezTo>
                    <a:pt x="2138900" y="2079318"/>
                    <a:pt x="2128636" y="1892275"/>
                    <a:pt x="2145671" y="2181885"/>
                  </a:cubicBezTo>
                  <a:cubicBezTo>
                    <a:pt x="2148689" y="2293545"/>
                    <a:pt x="2150876" y="2405230"/>
                    <a:pt x="2154725" y="2516864"/>
                  </a:cubicBezTo>
                  <a:cubicBezTo>
                    <a:pt x="2156911" y="2580272"/>
                    <a:pt x="2163778" y="2643540"/>
                    <a:pt x="2163778" y="2706986"/>
                  </a:cubicBezTo>
                  <a:cubicBezTo>
                    <a:pt x="2163778" y="2761391"/>
                    <a:pt x="2157743" y="2815628"/>
                    <a:pt x="2154725" y="2869949"/>
                  </a:cubicBezTo>
                  <a:cubicBezTo>
                    <a:pt x="2151707" y="3135517"/>
                    <a:pt x="2157869" y="3401349"/>
                    <a:pt x="2145671" y="3666654"/>
                  </a:cubicBezTo>
                  <a:cubicBezTo>
                    <a:pt x="2145233" y="3676187"/>
                    <a:pt x="2128036" y="3658195"/>
                    <a:pt x="2118511" y="3657600"/>
                  </a:cubicBezTo>
                  <a:cubicBezTo>
                    <a:pt x="2031113" y="3652138"/>
                    <a:pt x="1943477" y="3651565"/>
                    <a:pt x="1855960" y="3648547"/>
                  </a:cubicBezTo>
                  <a:cubicBezTo>
                    <a:pt x="1424420" y="3605390"/>
                    <a:pt x="2238263" y="3685771"/>
                    <a:pt x="1629624" y="3630440"/>
                  </a:cubicBezTo>
                  <a:cubicBezTo>
                    <a:pt x="1464294" y="3615410"/>
                    <a:pt x="1676206" y="3626923"/>
                    <a:pt x="1493822" y="3612333"/>
                  </a:cubicBezTo>
                  <a:cubicBezTo>
                    <a:pt x="1442594" y="3608235"/>
                    <a:pt x="1391301" y="3603903"/>
                    <a:pt x="1339913" y="3603280"/>
                  </a:cubicBezTo>
                  <a:lnTo>
                    <a:pt x="0" y="3594226"/>
                  </a:lnTo>
                  <a:cubicBezTo>
                    <a:pt x="3018" y="3497656"/>
                    <a:pt x="6576" y="3401101"/>
                    <a:pt x="9053" y="3304515"/>
                  </a:cubicBezTo>
                  <a:cubicBezTo>
                    <a:pt x="17327" y="2981839"/>
                    <a:pt x="15774" y="2894371"/>
                    <a:pt x="27160" y="2598345"/>
                  </a:cubicBezTo>
                  <a:cubicBezTo>
                    <a:pt x="29483" y="2537958"/>
                    <a:pt x="33589" y="2477651"/>
                    <a:pt x="36214" y="2417276"/>
                  </a:cubicBezTo>
                  <a:cubicBezTo>
                    <a:pt x="39625" y="2338828"/>
                    <a:pt x="42065" y="2260341"/>
                    <a:pt x="45267" y="2181885"/>
                  </a:cubicBezTo>
                  <a:cubicBezTo>
                    <a:pt x="48100" y="2112468"/>
                    <a:pt x="51303" y="2043066"/>
                    <a:pt x="54321" y="1973656"/>
                  </a:cubicBezTo>
                  <a:cubicBezTo>
                    <a:pt x="43513" y="752435"/>
                    <a:pt x="31552" y="1313138"/>
                    <a:pt x="63374" y="506994"/>
                  </a:cubicBezTo>
                  <a:cubicBezTo>
                    <a:pt x="66590" y="425521"/>
                    <a:pt x="66175" y="343848"/>
                    <a:pt x="72428" y="262551"/>
                  </a:cubicBezTo>
                  <a:cubicBezTo>
                    <a:pt x="75446" y="223319"/>
                    <a:pt x="74119" y="183509"/>
                    <a:pt x="81481" y="144856"/>
                  </a:cubicBezTo>
                  <a:cubicBezTo>
                    <a:pt x="86305" y="119527"/>
                    <a:pt x="108641" y="72428"/>
                    <a:pt x="108641" y="72428"/>
                  </a:cubicBezTo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9502430-88D4-FC41-9667-0019224B8303}"/>
                </a:ext>
              </a:extLst>
            </p:cNvPr>
            <p:cNvSpPr/>
            <p:nvPr/>
          </p:nvSpPr>
          <p:spPr>
            <a:xfrm>
              <a:off x="4675904" y="1982709"/>
              <a:ext cx="1730099" cy="3191501"/>
            </a:xfrm>
            <a:custGeom>
              <a:avLst/>
              <a:gdLst>
                <a:gd name="connsiteX0" fmla="*/ 77165 w 1730099"/>
                <a:gd name="connsiteY0" fmla="*/ 0 h 3191501"/>
                <a:gd name="connsiteX1" fmla="*/ 122433 w 1730099"/>
                <a:gd name="connsiteY1" fmla="*/ 18107 h 3191501"/>
                <a:gd name="connsiteX2" fmla="*/ 375930 w 1730099"/>
                <a:gd name="connsiteY2" fmla="*/ 36214 h 3191501"/>
                <a:gd name="connsiteX3" fmla="*/ 439304 w 1730099"/>
                <a:gd name="connsiteY3" fmla="*/ 45267 h 3191501"/>
                <a:gd name="connsiteX4" fmla="*/ 529839 w 1730099"/>
                <a:gd name="connsiteY4" fmla="*/ 63374 h 3191501"/>
                <a:gd name="connsiteX5" fmla="*/ 584159 w 1730099"/>
                <a:gd name="connsiteY5" fmla="*/ 81481 h 3191501"/>
                <a:gd name="connsiteX6" fmla="*/ 638480 w 1730099"/>
                <a:gd name="connsiteY6" fmla="*/ 117695 h 3191501"/>
                <a:gd name="connsiteX7" fmla="*/ 665641 w 1730099"/>
                <a:gd name="connsiteY7" fmla="*/ 135802 h 3191501"/>
                <a:gd name="connsiteX8" fmla="*/ 692801 w 1730099"/>
                <a:gd name="connsiteY8" fmla="*/ 162962 h 3191501"/>
                <a:gd name="connsiteX9" fmla="*/ 747122 w 1730099"/>
                <a:gd name="connsiteY9" fmla="*/ 199176 h 3191501"/>
                <a:gd name="connsiteX10" fmla="*/ 774282 w 1730099"/>
                <a:gd name="connsiteY10" fmla="*/ 253497 h 3191501"/>
                <a:gd name="connsiteX11" fmla="*/ 792389 w 1730099"/>
                <a:gd name="connsiteY11" fmla="*/ 280657 h 3191501"/>
                <a:gd name="connsiteX12" fmla="*/ 810496 w 1730099"/>
                <a:gd name="connsiteY12" fmla="*/ 334978 h 3191501"/>
                <a:gd name="connsiteX13" fmla="*/ 819549 w 1730099"/>
                <a:gd name="connsiteY13" fmla="*/ 362139 h 3191501"/>
                <a:gd name="connsiteX14" fmla="*/ 855763 w 1730099"/>
                <a:gd name="connsiteY14" fmla="*/ 416459 h 3191501"/>
                <a:gd name="connsiteX15" fmla="*/ 873870 w 1730099"/>
                <a:gd name="connsiteY15" fmla="*/ 443620 h 3191501"/>
                <a:gd name="connsiteX16" fmla="*/ 891977 w 1730099"/>
                <a:gd name="connsiteY16" fmla="*/ 497941 h 3191501"/>
                <a:gd name="connsiteX17" fmla="*/ 928191 w 1730099"/>
                <a:gd name="connsiteY17" fmla="*/ 552261 h 3191501"/>
                <a:gd name="connsiteX18" fmla="*/ 955351 w 1730099"/>
                <a:gd name="connsiteY18" fmla="*/ 606582 h 3191501"/>
                <a:gd name="connsiteX19" fmla="*/ 964405 w 1730099"/>
                <a:gd name="connsiteY19" fmla="*/ 633742 h 3191501"/>
                <a:gd name="connsiteX20" fmla="*/ 1000619 w 1730099"/>
                <a:gd name="connsiteY20" fmla="*/ 688063 h 3191501"/>
                <a:gd name="connsiteX21" fmla="*/ 1036833 w 1730099"/>
                <a:gd name="connsiteY21" fmla="*/ 742384 h 3191501"/>
                <a:gd name="connsiteX22" fmla="*/ 1063993 w 1730099"/>
                <a:gd name="connsiteY22" fmla="*/ 760491 h 3191501"/>
                <a:gd name="connsiteX23" fmla="*/ 1136421 w 1730099"/>
                <a:gd name="connsiteY23" fmla="*/ 869133 h 3191501"/>
                <a:gd name="connsiteX24" fmla="*/ 1154528 w 1730099"/>
                <a:gd name="connsiteY24" fmla="*/ 896293 h 3191501"/>
                <a:gd name="connsiteX25" fmla="*/ 1172635 w 1730099"/>
                <a:gd name="connsiteY25" fmla="*/ 923453 h 3191501"/>
                <a:gd name="connsiteX26" fmla="*/ 1181688 w 1730099"/>
                <a:gd name="connsiteY26" fmla="*/ 950614 h 3191501"/>
                <a:gd name="connsiteX27" fmla="*/ 1217902 w 1730099"/>
                <a:gd name="connsiteY27" fmla="*/ 1004935 h 3191501"/>
                <a:gd name="connsiteX28" fmla="*/ 1236009 w 1730099"/>
                <a:gd name="connsiteY28" fmla="*/ 1059255 h 3191501"/>
                <a:gd name="connsiteX29" fmla="*/ 1245062 w 1730099"/>
                <a:gd name="connsiteY29" fmla="*/ 1086416 h 3191501"/>
                <a:gd name="connsiteX30" fmla="*/ 1263169 w 1730099"/>
                <a:gd name="connsiteY30" fmla="*/ 1113576 h 3191501"/>
                <a:gd name="connsiteX31" fmla="*/ 1290330 w 1730099"/>
                <a:gd name="connsiteY31" fmla="*/ 1167897 h 3191501"/>
                <a:gd name="connsiteX32" fmla="*/ 1326544 w 1730099"/>
                <a:gd name="connsiteY32" fmla="*/ 1222218 h 3191501"/>
                <a:gd name="connsiteX33" fmla="*/ 1344650 w 1730099"/>
                <a:gd name="connsiteY33" fmla="*/ 1276539 h 3191501"/>
                <a:gd name="connsiteX34" fmla="*/ 1398971 w 1730099"/>
                <a:gd name="connsiteY34" fmla="*/ 1358020 h 3191501"/>
                <a:gd name="connsiteX35" fmla="*/ 1417078 w 1730099"/>
                <a:gd name="connsiteY35" fmla="*/ 1385180 h 3191501"/>
                <a:gd name="connsiteX36" fmla="*/ 1426132 w 1730099"/>
                <a:gd name="connsiteY36" fmla="*/ 1412341 h 3191501"/>
                <a:gd name="connsiteX37" fmla="*/ 1444239 w 1730099"/>
                <a:gd name="connsiteY37" fmla="*/ 1439501 h 3191501"/>
                <a:gd name="connsiteX38" fmla="*/ 1462346 w 1730099"/>
                <a:gd name="connsiteY38" fmla="*/ 1475715 h 3191501"/>
                <a:gd name="connsiteX39" fmla="*/ 1480452 w 1730099"/>
                <a:gd name="connsiteY39" fmla="*/ 1502875 h 3191501"/>
                <a:gd name="connsiteX40" fmla="*/ 1498559 w 1730099"/>
                <a:gd name="connsiteY40" fmla="*/ 1557196 h 3191501"/>
                <a:gd name="connsiteX41" fmla="*/ 1516666 w 1730099"/>
                <a:gd name="connsiteY41" fmla="*/ 1584356 h 3191501"/>
                <a:gd name="connsiteX42" fmla="*/ 1534773 w 1730099"/>
                <a:gd name="connsiteY42" fmla="*/ 1638677 h 3191501"/>
                <a:gd name="connsiteX43" fmla="*/ 1543827 w 1730099"/>
                <a:gd name="connsiteY43" fmla="*/ 1665838 h 3191501"/>
                <a:gd name="connsiteX44" fmla="*/ 1580041 w 1730099"/>
                <a:gd name="connsiteY44" fmla="*/ 1720158 h 3191501"/>
                <a:gd name="connsiteX45" fmla="*/ 1607201 w 1730099"/>
                <a:gd name="connsiteY45" fmla="*/ 1774479 h 3191501"/>
                <a:gd name="connsiteX46" fmla="*/ 1616254 w 1730099"/>
                <a:gd name="connsiteY46" fmla="*/ 1801640 h 3191501"/>
                <a:gd name="connsiteX47" fmla="*/ 1652468 w 1730099"/>
                <a:gd name="connsiteY47" fmla="*/ 1855960 h 3191501"/>
                <a:gd name="connsiteX48" fmla="*/ 1679629 w 1730099"/>
                <a:gd name="connsiteY48" fmla="*/ 1910281 h 3191501"/>
                <a:gd name="connsiteX49" fmla="*/ 1697736 w 1730099"/>
                <a:gd name="connsiteY49" fmla="*/ 2815628 h 3191501"/>
                <a:gd name="connsiteX50" fmla="*/ 1688682 w 1730099"/>
                <a:gd name="connsiteY50" fmla="*/ 3150606 h 3191501"/>
                <a:gd name="connsiteX51" fmla="*/ 1263169 w 1730099"/>
                <a:gd name="connsiteY51" fmla="*/ 3159659 h 3191501"/>
                <a:gd name="connsiteX52" fmla="*/ 719961 w 1730099"/>
                <a:gd name="connsiteY52" fmla="*/ 3141552 h 3191501"/>
                <a:gd name="connsiteX53" fmla="*/ 412144 w 1730099"/>
                <a:gd name="connsiteY53" fmla="*/ 3132499 h 3191501"/>
                <a:gd name="connsiteX54" fmla="*/ 50005 w 1730099"/>
                <a:gd name="connsiteY54" fmla="*/ 3114392 h 3191501"/>
                <a:gd name="connsiteX55" fmla="*/ 22845 w 1730099"/>
                <a:gd name="connsiteY55" fmla="*/ 2942376 h 3191501"/>
                <a:gd name="connsiteX56" fmla="*/ 31898 w 1730099"/>
                <a:gd name="connsiteY56" fmla="*/ 2417275 h 3191501"/>
                <a:gd name="connsiteX57" fmla="*/ 50005 w 1730099"/>
                <a:gd name="connsiteY57" fmla="*/ 2136618 h 3191501"/>
                <a:gd name="connsiteX58" fmla="*/ 59058 w 1730099"/>
                <a:gd name="connsiteY58" fmla="*/ 1946495 h 3191501"/>
                <a:gd name="connsiteX59" fmla="*/ 50005 w 1730099"/>
                <a:gd name="connsiteY59" fmla="*/ 1557196 h 3191501"/>
                <a:gd name="connsiteX60" fmla="*/ 31898 w 1730099"/>
                <a:gd name="connsiteY60" fmla="*/ 1231271 h 3191501"/>
                <a:gd name="connsiteX61" fmla="*/ 13791 w 1730099"/>
                <a:gd name="connsiteY61" fmla="*/ 814812 h 3191501"/>
                <a:gd name="connsiteX62" fmla="*/ 31898 w 1730099"/>
                <a:gd name="connsiteY62" fmla="*/ 181069 h 3191501"/>
                <a:gd name="connsiteX63" fmla="*/ 40951 w 1730099"/>
                <a:gd name="connsiteY63" fmla="*/ 81481 h 3191501"/>
                <a:gd name="connsiteX64" fmla="*/ 31898 w 1730099"/>
                <a:gd name="connsiteY64" fmla="*/ 54321 h 319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0099" h="3191501">
                  <a:moveTo>
                    <a:pt x="77165" y="0"/>
                  </a:moveTo>
                  <a:cubicBezTo>
                    <a:pt x="92254" y="6036"/>
                    <a:pt x="106402" y="15435"/>
                    <a:pt x="122433" y="18107"/>
                  </a:cubicBezTo>
                  <a:cubicBezTo>
                    <a:pt x="139132" y="20890"/>
                    <a:pt x="369471" y="35783"/>
                    <a:pt x="375930" y="36214"/>
                  </a:cubicBezTo>
                  <a:lnTo>
                    <a:pt x="439304" y="45267"/>
                  </a:lnTo>
                  <a:cubicBezTo>
                    <a:pt x="472780" y="50417"/>
                    <a:pt x="498265" y="53902"/>
                    <a:pt x="529839" y="63374"/>
                  </a:cubicBezTo>
                  <a:cubicBezTo>
                    <a:pt x="548120" y="68858"/>
                    <a:pt x="584159" y="81481"/>
                    <a:pt x="584159" y="81481"/>
                  </a:cubicBezTo>
                  <a:lnTo>
                    <a:pt x="638480" y="117695"/>
                  </a:lnTo>
                  <a:cubicBezTo>
                    <a:pt x="647534" y="123731"/>
                    <a:pt x="657947" y="128108"/>
                    <a:pt x="665641" y="135802"/>
                  </a:cubicBezTo>
                  <a:cubicBezTo>
                    <a:pt x="674694" y="144855"/>
                    <a:pt x="682695" y="155102"/>
                    <a:pt x="692801" y="162962"/>
                  </a:cubicBezTo>
                  <a:cubicBezTo>
                    <a:pt x="709979" y="176323"/>
                    <a:pt x="747122" y="199176"/>
                    <a:pt x="747122" y="199176"/>
                  </a:cubicBezTo>
                  <a:cubicBezTo>
                    <a:pt x="799018" y="277022"/>
                    <a:pt x="736796" y="178526"/>
                    <a:pt x="774282" y="253497"/>
                  </a:cubicBezTo>
                  <a:cubicBezTo>
                    <a:pt x="779148" y="263229"/>
                    <a:pt x="787970" y="270714"/>
                    <a:pt x="792389" y="280657"/>
                  </a:cubicBezTo>
                  <a:cubicBezTo>
                    <a:pt x="800141" y="298098"/>
                    <a:pt x="804460" y="316871"/>
                    <a:pt x="810496" y="334978"/>
                  </a:cubicBezTo>
                  <a:cubicBezTo>
                    <a:pt x="813514" y="344032"/>
                    <a:pt x="814255" y="354199"/>
                    <a:pt x="819549" y="362139"/>
                  </a:cubicBezTo>
                  <a:lnTo>
                    <a:pt x="855763" y="416459"/>
                  </a:lnTo>
                  <a:cubicBezTo>
                    <a:pt x="861799" y="425513"/>
                    <a:pt x="870429" y="433297"/>
                    <a:pt x="873870" y="443620"/>
                  </a:cubicBezTo>
                  <a:cubicBezTo>
                    <a:pt x="879906" y="461727"/>
                    <a:pt x="881390" y="482060"/>
                    <a:pt x="891977" y="497941"/>
                  </a:cubicBezTo>
                  <a:cubicBezTo>
                    <a:pt x="904048" y="516048"/>
                    <a:pt x="921309" y="531616"/>
                    <a:pt x="928191" y="552261"/>
                  </a:cubicBezTo>
                  <a:cubicBezTo>
                    <a:pt x="950948" y="620529"/>
                    <a:pt x="920252" y="536383"/>
                    <a:pt x="955351" y="606582"/>
                  </a:cubicBezTo>
                  <a:cubicBezTo>
                    <a:pt x="959619" y="615118"/>
                    <a:pt x="959770" y="625400"/>
                    <a:pt x="964405" y="633742"/>
                  </a:cubicBezTo>
                  <a:cubicBezTo>
                    <a:pt x="974974" y="652765"/>
                    <a:pt x="988548" y="669956"/>
                    <a:pt x="1000619" y="688063"/>
                  </a:cubicBezTo>
                  <a:cubicBezTo>
                    <a:pt x="1000620" y="688064"/>
                    <a:pt x="1036831" y="742383"/>
                    <a:pt x="1036833" y="742384"/>
                  </a:cubicBezTo>
                  <a:lnTo>
                    <a:pt x="1063993" y="760491"/>
                  </a:lnTo>
                  <a:lnTo>
                    <a:pt x="1136421" y="869133"/>
                  </a:lnTo>
                  <a:lnTo>
                    <a:pt x="1154528" y="896293"/>
                  </a:lnTo>
                  <a:lnTo>
                    <a:pt x="1172635" y="923453"/>
                  </a:lnTo>
                  <a:cubicBezTo>
                    <a:pt x="1175653" y="932507"/>
                    <a:pt x="1177053" y="942272"/>
                    <a:pt x="1181688" y="950614"/>
                  </a:cubicBezTo>
                  <a:cubicBezTo>
                    <a:pt x="1192256" y="969637"/>
                    <a:pt x="1217902" y="1004935"/>
                    <a:pt x="1217902" y="1004935"/>
                  </a:cubicBezTo>
                  <a:lnTo>
                    <a:pt x="1236009" y="1059255"/>
                  </a:lnTo>
                  <a:cubicBezTo>
                    <a:pt x="1239027" y="1068309"/>
                    <a:pt x="1239768" y="1078476"/>
                    <a:pt x="1245062" y="1086416"/>
                  </a:cubicBezTo>
                  <a:cubicBezTo>
                    <a:pt x="1251098" y="1095469"/>
                    <a:pt x="1258303" y="1103844"/>
                    <a:pt x="1263169" y="1113576"/>
                  </a:cubicBezTo>
                  <a:cubicBezTo>
                    <a:pt x="1300652" y="1188541"/>
                    <a:pt x="1238439" y="1090062"/>
                    <a:pt x="1290330" y="1167897"/>
                  </a:cubicBezTo>
                  <a:cubicBezTo>
                    <a:pt x="1320280" y="1257751"/>
                    <a:pt x="1270030" y="1120491"/>
                    <a:pt x="1326544" y="1222218"/>
                  </a:cubicBezTo>
                  <a:cubicBezTo>
                    <a:pt x="1335813" y="1238903"/>
                    <a:pt x="1334063" y="1260658"/>
                    <a:pt x="1344650" y="1276539"/>
                  </a:cubicBezTo>
                  <a:lnTo>
                    <a:pt x="1398971" y="1358020"/>
                  </a:lnTo>
                  <a:cubicBezTo>
                    <a:pt x="1405007" y="1367073"/>
                    <a:pt x="1413637" y="1374858"/>
                    <a:pt x="1417078" y="1385180"/>
                  </a:cubicBezTo>
                  <a:cubicBezTo>
                    <a:pt x="1420096" y="1394234"/>
                    <a:pt x="1421864" y="1403805"/>
                    <a:pt x="1426132" y="1412341"/>
                  </a:cubicBezTo>
                  <a:cubicBezTo>
                    <a:pt x="1430998" y="1422073"/>
                    <a:pt x="1438841" y="1430054"/>
                    <a:pt x="1444239" y="1439501"/>
                  </a:cubicBezTo>
                  <a:cubicBezTo>
                    <a:pt x="1450935" y="1451219"/>
                    <a:pt x="1455650" y="1463997"/>
                    <a:pt x="1462346" y="1475715"/>
                  </a:cubicBezTo>
                  <a:cubicBezTo>
                    <a:pt x="1467744" y="1485162"/>
                    <a:pt x="1476033" y="1492932"/>
                    <a:pt x="1480452" y="1502875"/>
                  </a:cubicBezTo>
                  <a:cubicBezTo>
                    <a:pt x="1488204" y="1520316"/>
                    <a:pt x="1487972" y="1541315"/>
                    <a:pt x="1498559" y="1557196"/>
                  </a:cubicBezTo>
                  <a:cubicBezTo>
                    <a:pt x="1504595" y="1566249"/>
                    <a:pt x="1512247" y="1574413"/>
                    <a:pt x="1516666" y="1584356"/>
                  </a:cubicBezTo>
                  <a:cubicBezTo>
                    <a:pt x="1524418" y="1601797"/>
                    <a:pt x="1528737" y="1620570"/>
                    <a:pt x="1534773" y="1638677"/>
                  </a:cubicBezTo>
                  <a:cubicBezTo>
                    <a:pt x="1537791" y="1647731"/>
                    <a:pt x="1538533" y="1657897"/>
                    <a:pt x="1543827" y="1665838"/>
                  </a:cubicBezTo>
                  <a:lnTo>
                    <a:pt x="1580041" y="1720158"/>
                  </a:lnTo>
                  <a:cubicBezTo>
                    <a:pt x="1602796" y="1788429"/>
                    <a:pt x="1572101" y="1704277"/>
                    <a:pt x="1607201" y="1774479"/>
                  </a:cubicBezTo>
                  <a:cubicBezTo>
                    <a:pt x="1611469" y="1783015"/>
                    <a:pt x="1611619" y="1793298"/>
                    <a:pt x="1616254" y="1801640"/>
                  </a:cubicBezTo>
                  <a:cubicBezTo>
                    <a:pt x="1626822" y="1820663"/>
                    <a:pt x="1645586" y="1835315"/>
                    <a:pt x="1652468" y="1855960"/>
                  </a:cubicBezTo>
                  <a:cubicBezTo>
                    <a:pt x="1664963" y="1893443"/>
                    <a:pt x="1656228" y="1875180"/>
                    <a:pt x="1679629" y="1910281"/>
                  </a:cubicBezTo>
                  <a:cubicBezTo>
                    <a:pt x="1780955" y="2214269"/>
                    <a:pt x="1697736" y="1955357"/>
                    <a:pt x="1697736" y="2815628"/>
                  </a:cubicBezTo>
                  <a:cubicBezTo>
                    <a:pt x="1697736" y="2927328"/>
                    <a:pt x="1776260" y="3081274"/>
                    <a:pt x="1688682" y="3150606"/>
                  </a:cubicBezTo>
                  <a:cubicBezTo>
                    <a:pt x="1577449" y="3238665"/>
                    <a:pt x="1405007" y="3156641"/>
                    <a:pt x="1263169" y="3159659"/>
                  </a:cubicBezTo>
                  <a:lnTo>
                    <a:pt x="719961" y="3141552"/>
                  </a:lnTo>
                  <a:lnTo>
                    <a:pt x="412144" y="3132499"/>
                  </a:lnTo>
                  <a:cubicBezTo>
                    <a:pt x="214659" y="3125689"/>
                    <a:pt x="221737" y="3125125"/>
                    <a:pt x="50005" y="3114392"/>
                  </a:cubicBezTo>
                  <a:cubicBezTo>
                    <a:pt x="-40155" y="3091853"/>
                    <a:pt x="18196" y="3119036"/>
                    <a:pt x="22845" y="2942376"/>
                  </a:cubicBezTo>
                  <a:cubicBezTo>
                    <a:pt x="27450" y="2767377"/>
                    <a:pt x="27232" y="2592272"/>
                    <a:pt x="31898" y="2417275"/>
                  </a:cubicBezTo>
                  <a:cubicBezTo>
                    <a:pt x="34310" y="2326808"/>
                    <a:pt x="44812" y="2227488"/>
                    <a:pt x="50005" y="2136618"/>
                  </a:cubicBezTo>
                  <a:cubicBezTo>
                    <a:pt x="53625" y="2073275"/>
                    <a:pt x="56040" y="2009869"/>
                    <a:pt x="59058" y="1946495"/>
                  </a:cubicBezTo>
                  <a:cubicBezTo>
                    <a:pt x="56040" y="1816729"/>
                    <a:pt x="53997" y="1686936"/>
                    <a:pt x="50005" y="1557196"/>
                  </a:cubicBezTo>
                  <a:cubicBezTo>
                    <a:pt x="37866" y="1162687"/>
                    <a:pt x="46426" y="1521835"/>
                    <a:pt x="31898" y="1231271"/>
                  </a:cubicBezTo>
                  <a:cubicBezTo>
                    <a:pt x="24959" y="1092494"/>
                    <a:pt x="13791" y="814812"/>
                    <a:pt x="13791" y="814812"/>
                  </a:cubicBezTo>
                  <a:cubicBezTo>
                    <a:pt x="17767" y="635907"/>
                    <a:pt x="21171" y="374157"/>
                    <a:pt x="31898" y="181069"/>
                  </a:cubicBezTo>
                  <a:cubicBezTo>
                    <a:pt x="33747" y="147787"/>
                    <a:pt x="37933" y="114677"/>
                    <a:pt x="40951" y="81481"/>
                  </a:cubicBezTo>
                  <a:lnTo>
                    <a:pt x="31898" y="54321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D659A3-5BD3-9A4A-A58E-567393B45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22313"/>
            <a:ext cx="7583086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Interpretation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mögliche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Grundlagen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für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Lautwandel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94FE8-CBBA-124D-A7DF-F7D8DCC9516A}"/>
              </a:ext>
            </a:extLst>
          </p:cNvPr>
          <p:cNvSpPr txBox="1"/>
          <p:nvPr/>
        </p:nvSpPr>
        <p:spPr>
          <a:xfrm>
            <a:off x="765110" y="526570"/>
            <a:ext cx="727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Was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, </a:t>
            </a:r>
            <a:r>
              <a:rPr lang="de-DE" dirty="0" err="1">
                <a:latin typeface="+mn-lt"/>
              </a:rPr>
              <a:t>nd</a:t>
            </a:r>
            <a:r>
              <a:rPr lang="de-DE" dirty="0">
                <a:latin typeface="+mn-lt"/>
              </a:rPr>
              <a:t>/ unterscheiden ist der </a:t>
            </a:r>
            <a:r>
              <a:rPr lang="de-DE" b="1" dirty="0">
                <a:latin typeface="+mn-lt"/>
              </a:rPr>
              <a:t>proportionale Grad der </a:t>
            </a:r>
            <a:r>
              <a:rPr lang="de-DE" b="1" dirty="0" err="1">
                <a:latin typeface="+mn-lt"/>
              </a:rPr>
              <a:t>Nasalisierung</a:t>
            </a:r>
            <a:r>
              <a:rPr lang="de-DE" b="1" dirty="0">
                <a:latin typeface="+mn-lt"/>
              </a:rPr>
              <a:t> im Vokal und im /</a:t>
            </a:r>
            <a:r>
              <a:rPr lang="de-DE" b="1" dirty="0" err="1">
                <a:latin typeface="+mn-lt"/>
              </a:rPr>
              <a:t>n</a:t>
            </a:r>
            <a:r>
              <a:rPr lang="de-DE" b="1" dirty="0">
                <a:latin typeface="+mn-lt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EC9B4-E628-A64C-B0BA-B82471A15149}"/>
              </a:ext>
            </a:extLst>
          </p:cNvPr>
          <p:cNvSpPr txBox="1"/>
          <p:nvPr/>
        </p:nvSpPr>
        <p:spPr>
          <a:xfrm>
            <a:off x="6533631" y="319866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23E49-FDAC-824C-A8A4-F583326E1C88}"/>
              </a:ext>
            </a:extLst>
          </p:cNvPr>
          <p:cNvSpPr txBox="1"/>
          <p:nvPr/>
        </p:nvSpPr>
        <p:spPr>
          <a:xfrm>
            <a:off x="7471607" y="325418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BBDD2-B68C-8040-81C0-E4A8CFC2D756}"/>
              </a:ext>
            </a:extLst>
          </p:cNvPr>
          <p:cNvSpPr txBox="1"/>
          <p:nvPr/>
        </p:nvSpPr>
        <p:spPr>
          <a:xfrm>
            <a:off x="281549" y="1710040"/>
            <a:ext cx="3573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Die Flächenanteil a/b ist größer in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/ - also eine verhältnismäßig größere </a:t>
            </a:r>
            <a:r>
              <a:rPr lang="de-DE" dirty="0" err="1">
                <a:latin typeface="+mn-lt"/>
              </a:rPr>
              <a:t>Nasalisierungsstärke</a:t>
            </a:r>
            <a:r>
              <a:rPr lang="de-DE" dirty="0">
                <a:latin typeface="+mn-lt"/>
              </a:rPr>
              <a:t> im Vokal im Verhältnis zu /</a:t>
            </a:r>
            <a:r>
              <a:rPr lang="de-DE" dirty="0" err="1">
                <a:latin typeface="+mn-lt"/>
              </a:rPr>
              <a:t>n</a:t>
            </a:r>
            <a:r>
              <a:rPr lang="de-DE" dirty="0">
                <a:latin typeface="+mn-lt"/>
              </a:rPr>
              <a:t>/ in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/ vs. /</a:t>
            </a:r>
            <a:r>
              <a:rPr lang="de-DE" dirty="0" err="1">
                <a:latin typeface="+mn-lt"/>
              </a:rPr>
              <a:t>nd</a:t>
            </a:r>
            <a:r>
              <a:rPr lang="de-DE" dirty="0">
                <a:latin typeface="+mn-lt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6E3DD-33BF-EA46-A350-D47BB63D5E76}"/>
              </a:ext>
            </a:extLst>
          </p:cNvPr>
          <p:cNvSpPr txBox="1"/>
          <p:nvPr/>
        </p:nvSpPr>
        <p:spPr>
          <a:xfrm>
            <a:off x="250431" y="4484847"/>
            <a:ext cx="4642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Diese größere </a:t>
            </a:r>
            <a:r>
              <a:rPr lang="de-DE" dirty="0" err="1">
                <a:latin typeface="+mn-lt"/>
              </a:rPr>
              <a:t>Nasalisierungsstärke</a:t>
            </a:r>
            <a:r>
              <a:rPr lang="de-DE" dirty="0">
                <a:latin typeface="+mn-lt"/>
              </a:rPr>
              <a:t> könnten auch verursachen, dass Hörer mehr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mit dem  Vokal in /</a:t>
            </a:r>
            <a:r>
              <a:rPr lang="de-DE" dirty="0" err="1">
                <a:latin typeface="+mn-lt"/>
              </a:rPr>
              <a:t>nt</a:t>
            </a:r>
            <a:r>
              <a:rPr lang="de-DE" dirty="0">
                <a:latin typeface="+mn-lt"/>
              </a:rPr>
              <a:t>/ als /</a:t>
            </a:r>
            <a:r>
              <a:rPr lang="de-DE" dirty="0" err="1">
                <a:latin typeface="+mn-lt"/>
              </a:rPr>
              <a:t>nd</a:t>
            </a:r>
            <a:r>
              <a:rPr lang="de-DE" dirty="0">
                <a:latin typeface="+mn-lt"/>
              </a:rPr>
              <a:t>/ assoziieren.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0F339F-DAF2-FC4E-992F-DFABFA83FAF1}"/>
              </a:ext>
            </a:extLst>
          </p:cNvPr>
          <p:cNvCxnSpPr>
            <a:cxnSpLocks/>
          </p:cNvCxnSpPr>
          <p:nvPr/>
        </p:nvCxnSpPr>
        <p:spPr>
          <a:xfrm>
            <a:off x="6977946" y="1569055"/>
            <a:ext cx="0" cy="38692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D5DA3D-0D65-A54A-87CC-DABE80F30132}"/>
              </a:ext>
            </a:extLst>
          </p:cNvPr>
          <p:cNvCxnSpPr>
            <a:cxnSpLocks/>
          </p:cNvCxnSpPr>
          <p:nvPr/>
        </p:nvCxnSpPr>
        <p:spPr>
          <a:xfrm>
            <a:off x="6168787" y="3611438"/>
            <a:ext cx="0" cy="1015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4147D7-40C4-2844-BE83-DC16A423BBC6}"/>
              </a:ext>
            </a:extLst>
          </p:cNvPr>
          <p:cNvSpPr txBox="1"/>
          <p:nvPr/>
        </p:nvSpPr>
        <p:spPr>
          <a:xfrm>
            <a:off x="6409219" y="451582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  <a:latin typeface="+mn-lt"/>
              </a:rPr>
              <a:t>V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D0D079-C8FE-6F42-A05A-367C0D110154}"/>
              </a:ext>
            </a:extLst>
          </p:cNvPr>
          <p:cNvCxnSpPr>
            <a:cxnSpLocks/>
          </p:cNvCxnSpPr>
          <p:nvPr/>
        </p:nvCxnSpPr>
        <p:spPr>
          <a:xfrm>
            <a:off x="7976373" y="3747281"/>
            <a:ext cx="0" cy="1015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1B7BA9-9961-E745-B685-8EBC99415D0D}"/>
              </a:ext>
            </a:extLst>
          </p:cNvPr>
          <p:cNvCxnSpPr>
            <a:cxnSpLocks/>
          </p:cNvCxnSpPr>
          <p:nvPr/>
        </p:nvCxnSpPr>
        <p:spPr>
          <a:xfrm rot="16200000">
            <a:off x="7471607" y="4144003"/>
            <a:ext cx="0" cy="1015924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7C1812D-B6AF-0148-A6E7-682995FD377F}"/>
              </a:ext>
            </a:extLst>
          </p:cNvPr>
          <p:cNvSpPr txBox="1"/>
          <p:nvPr/>
        </p:nvSpPr>
        <p:spPr>
          <a:xfrm>
            <a:off x="6982530" y="4542773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00B050"/>
                </a:solidFill>
                <a:latin typeface="+mn-lt"/>
              </a:rPr>
              <a:t>n</a:t>
            </a:r>
            <a:r>
              <a:rPr lang="de-DE" dirty="0">
                <a:solidFill>
                  <a:srgbClr val="00B050"/>
                </a:solidFill>
                <a:latin typeface="+mn-lt"/>
              </a:rPr>
              <a:t> in </a:t>
            </a:r>
            <a:r>
              <a:rPr lang="de-DE" dirty="0" err="1">
                <a:solidFill>
                  <a:srgbClr val="00B050"/>
                </a:solidFill>
                <a:latin typeface="+mn-lt"/>
              </a:rPr>
              <a:t>nt</a:t>
            </a:r>
            <a:endParaRPr lang="de-DE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123057-516B-8F44-954B-6B95645F19A0}"/>
              </a:ext>
            </a:extLst>
          </p:cNvPr>
          <p:cNvCxnSpPr>
            <a:cxnSpLocks/>
          </p:cNvCxnSpPr>
          <p:nvPr/>
        </p:nvCxnSpPr>
        <p:spPr>
          <a:xfrm>
            <a:off x="6952604" y="5297714"/>
            <a:ext cx="1270285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773BF-07B8-A64E-82F0-5FBD2E6EEB80}"/>
              </a:ext>
            </a:extLst>
          </p:cNvPr>
          <p:cNvCxnSpPr>
            <a:cxnSpLocks/>
          </p:cNvCxnSpPr>
          <p:nvPr/>
        </p:nvCxnSpPr>
        <p:spPr>
          <a:xfrm>
            <a:off x="8222889" y="3787876"/>
            <a:ext cx="0" cy="15098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C9A26AC-E88D-FE4E-A069-F7B2617F4A30}"/>
              </a:ext>
            </a:extLst>
          </p:cNvPr>
          <p:cNvSpPr txBox="1"/>
          <p:nvPr/>
        </p:nvSpPr>
        <p:spPr>
          <a:xfrm>
            <a:off x="7090120" y="515969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>
                <a:solidFill>
                  <a:srgbClr val="FFC000"/>
                </a:solidFill>
                <a:latin typeface="+mn-lt"/>
              </a:rPr>
              <a:t>n</a:t>
            </a:r>
            <a:r>
              <a:rPr lang="de-DE" dirty="0">
                <a:solidFill>
                  <a:srgbClr val="FFC000"/>
                </a:solidFill>
                <a:latin typeface="+mn-lt"/>
              </a:rPr>
              <a:t> in </a:t>
            </a:r>
            <a:r>
              <a:rPr lang="de-DE" dirty="0" err="1">
                <a:solidFill>
                  <a:srgbClr val="FFC000"/>
                </a:solidFill>
                <a:latin typeface="+mn-lt"/>
              </a:rPr>
              <a:t>nd</a:t>
            </a:r>
            <a:endParaRPr lang="de-DE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5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ECDB4E-7537-D4A3-E224-CE43E35E03B1}"/>
              </a:ext>
            </a:extLst>
          </p:cNvPr>
          <p:cNvSpPr txBox="1"/>
          <p:nvPr/>
        </p:nvSpPr>
        <p:spPr>
          <a:xfrm>
            <a:off x="1363199" y="157451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Der Test: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018E9B1-2EAC-AA21-0B71-C150D929EF2A}"/>
              </a:ext>
            </a:extLst>
          </p:cNvPr>
          <p:cNvSpPr>
            <a:spLocks/>
          </p:cNvSpPr>
          <p:nvPr/>
        </p:nvSpPr>
        <p:spPr bwMode="auto">
          <a:xfrm>
            <a:off x="4258302" y="2730644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rgbClr val="0432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A59E11-3155-AEAE-EEA1-EAC3556900A7}"/>
              </a:ext>
            </a:extLst>
          </p:cNvPr>
          <p:cNvCxnSpPr>
            <a:cxnSpLocks/>
          </p:cNvCxnSpPr>
          <p:nvPr/>
        </p:nvCxnSpPr>
        <p:spPr>
          <a:xfrm>
            <a:off x="6016458" y="2123903"/>
            <a:ext cx="0" cy="176500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325D5C58-94D1-5022-4FF2-8BED7021C15F}"/>
              </a:ext>
            </a:extLst>
          </p:cNvPr>
          <p:cNvSpPr>
            <a:spLocks/>
          </p:cNvSpPr>
          <p:nvPr/>
        </p:nvSpPr>
        <p:spPr bwMode="auto">
          <a:xfrm>
            <a:off x="4786771" y="473788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rgbClr val="0432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799691-4950-8288-37A4-A5009AE7E638}"/>
              </a:ext>
            </a:extLst>
          </p:cNvPr>
          <p:cNvCxnSpPr>
            <a:cxnSpLocks/>
          </p:cNvCxnSpPr>
          <p:nvPr/>
        </p:nvCxnSpPr>
        <p:spPr>
          <a:xfrm>
            <a:off x="6016458" y="4127563"/>
            <a:ext cx="0" cy="176500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1EDBE6-24BA-DAC3-68A7-7103AA3AC7D3}"/>
              </a:ext>
            </a:extLst>
          </p:cNvPr>
          <p:cNvSpPr txBox="1"/>
          <p:nvPr/>
        </p:nvSpPr>
        <p:spPr>
          <a:xfrm rot="16200000">
            <a:off x="2875657" y="3676044"/>
            <a:ext cx="211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Velumöffnung</a:t>
            </a:r>
            <a:endParaRPr lang="en-GB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465726-FD82-038D-74C2-0C16D5A4F874}"/>
              </a:ext>
            </a:extLst>
          </p:cNvPr>
          <p:cNvSpPr txBox="1"/>
          <p:nvPr/>
        </p:nvSpPr>
        <p:spPr>
          <a:xfrm>
            <a:off x="8277243" y="2614883"/>
            <a:ext cx="75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USE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FB2A6B-321C-174B-C67A-EF412BD81B1B}"/>
              </a:ext>
            </a:extLst>
          </p:cNvPr>
          <p:cNvSpPr txBox="1"/>
          <p:nvPr/>
        </p:nvSpPr>
        <p:spPr>
          <a:xfrm>
            <a:off x="8282133" y="5010065"/>
            <a:ext cx="75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BRE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A5666F-E958-150E-22E0-0DF630BCCFCA}"/>
              </a:ext>
            </a:extLst>
          </p:cNvPr>
          <p:cNvSpPr txBox="1"/>
          <p:nvPr/>
        </p:nvSpPr>
        <p:spPr>
          <a:xfrm>
            <a:off x="5661565" y="6137908"/>
            <a:ext cx="65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Zeit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DD4CB7-5DA5-5DBB-9DB5-827834FC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098" y="49062"/>
            <a:ext cx="5412405" cy="830997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dirty="0">
                <a:latin typeface="+mn-lt"/>
              </a:rPr>
              <a:t>Vokalnasalierung in Amerikanisch- (USE) </a:t>
            </a:r>
          </a:p>
          <a:p>
            <a:pPr algn="l"/>
            <a:r>
              <a:rPr lang="de-DE" dirty="0">
                <a:latin typeface="+mn-lt"/>
              </a:rPr>
              <a:t>und Standard Southern British (BRE).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FB1833-947D-C44E-A3F9-CAC7C85E0B66}"/>
              </a:ext>
            </a:extLst>
          </p:cNvPr>
          <p:cNvSpPr txBox="1"/>
          <p:nvPr/>
        </p:nvSpPr>
        <p:spPr>
          <a:xfrm>
            <a:off x="5316279" y="1198982"/>
            <a:ext cx="1623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FF0000"/>
                </a:solidFill>
                <a:latin typeface="+mn-lt"/>
              </a:rPr>
              <a:t>Akustischer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GB" dirty="0" err="1">
                <a:solidFill>
                  <a:srgbClr val="FF0000"/>
                </a:solidFill>
                <a:latin typeface="+mn-lt"/>
              </a:rPr>
              <a:t>Vokaloffset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5AE0A7-E5AD-E88F-0B4C-94462B61F889}"/>
              </a:ext>
            </a:extLst>
          </p:cNvPr>
          <p:cNvSpPr txBox="1"/>
          <p:nvPr/>
        </p:nvSpPr>
        <p:spPr>
          <a:xfrm>
            <a:off x="1014554" y="2991750"/>
            <a:ext cx="1623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FF0000"/>
                </a:solidFill>
                <a:latin typeface="+mn-lt"/>
              </a:rPr>
              <a:t>Akustischer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GB" dirty="0" err="1">
                <a:solidFill>
                  <a:srgbClr val="FF0000"/>
                </a:solidFill>
                <a:latin typeface="+mn-lt"/>
              </a:rPr>
              <a:t>Vokaloffset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403F1-C665-4270-82BE-F3681A3C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" y="4046873"/>
            <a:ext cx="3619500" cy="2552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31093-B3C4-2BEE-C8C2-58705E2B2E20}"/>
              </a:ext>
            </a:extLst>
          </p:cNvPr>
          <p:cNvCxnSpPr>
            <a:cxnSpLocks/>
          </p:cNvCxnSpPr>
          <p:nvPr/>
        </p:nvCxnSpPr>
        <p:spPr>
          <a:xfrm>
            <a:off x="1363199" y="3765694"/>
            <a:ext cx="0" cy="309230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9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210EFA-DC52-8F9F-FF55-A1A053202857}"/>
              </a:ext>
            </a:extLst>
          </p:cNvPr>
          <p:cNvSpPr txBox="1"/>
          <p:nvPr/>
        </p:nvSpPr>
        <p:spPr>
          <a:xfrm>
            <a:off x="567730" y="2202097"/>
            <a:ext cx="8315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</a:rPr>
              <a:t>27 (13 w) </a:t>
            </a:r>
            <a:r>
              <a:rPr lang="en-GB" dirty="0" err="1">
                <a:latin typeface="+mn-lt"/>
              </a:rPr>
              <a:t>Südengland</a:t>
            </a:r>
            <a:r>
              <a:rPr lang="en-GB" dirty="0">
                <a:latin typeface="+mn-lt"/>
              </a:rPr>
              <a:t>, (Standard Southern British)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16 (8 w) USA: 3 Southern, 5 West, 5 Northeast, 3 Midland.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48D06-A4B0-4C36-B7C5-1DFE92B22F20}"/>
              </a:ext>
            </a:extLst>
          </p:cNvPr>
          <p:cNvSpPr txBox="1"/>
          <p:nvPr/>
        </p:nvSpPr>
        <p:spPr>
          <a:xfrm>
            <a:off x="3540642" y="659219"/>
            <a:ext cx="129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0432FF"/>
                </a:solidFill>
                <a:latin typeface="+mn-lt"/>
              </a:rPr>
              <a:t>Sprecher</a:t>
            </a:r>
            <a:endParaRPr lang="en-GB" dirty="0">
              <a:solidFill>
                <a:srgbClr val="0432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59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CC4AD3-3D3C-0B34-7DDD-B7541E0236D7}"/>
              </a:ext>
            </a:extLst>
          </p:cNvPr>
          <p:cNvSpPr txBox="1"/>
          <p:nvPr/>
        </p:nvSpPr>
        <p:spPr>
          <a:xfrm>
            <a:off x="0" y="3626346"/>
            <a:ext cx="340136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Courier" pitchFamily="2" charset="0"/>
              </a:rPr>
              <a:t>C	V d  t  n </a:t>
            </a:r>
            <a:r>
              <a:rPr lang="en-GB" sz="1800" b="1" dirty="0" err="1">
                <a:solidFill>
                  <a:srgbClr val="FF0000"/>
                </a:solidFill>
                <a:latin typeface="Courier" pitchFamily="2" charset="0"/>
              </a:rPr>
              <a:t>nd</a:t>
            </a:r>
            <a:r>
              <a:rPr lang="en-GB" sz="1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ourier" pitchFamily="2" charset="0"/>
              </a:rPr>
              <a:t>nz</a:t>
            </a:r>
            <a:endParaRPr lang="en-GB" sz="1800" b="1" dirty="0">
              <a:solidFill>
                <a:srgbClr val="FF0000"/>
              </a:solidFill>
              <a:latin typeface="Courier" pitchFamily="2" charset="0"/>
            </a:endParaRPr>
          </a:p>
          <a:p>
            <a:r>
              <a:rPr lang="en-GB" sz="1800" dirty="0">
                <a:latin typeface="Courier" pitchFamily="2" charset="0"/>
              </a:rPr>
              <a:t>b     </a:t>
            </a:r>
            <a:r>
              <a:rPr lang="en-GB" sz="1800" dirty="0" err="1">
                <a:latin typeface="Courier" pitchFamily="2" charset="0"/>
              </a:rPr>
              <a:t>ʌ</a:t>
            </a:r>
            <a:r>
              <a:rPr lang="en-GB" sz="1800" dirty="0">
                <a:latin typeface="Courier" pitchFamily="2" charset="0"/>
              </a:rPr>
              <a:t>  1  1  1 NA NA</a:t>
            </a:r>
          </a:p>
          <a:p>
            <a:r>
              <a:rPr lang="en-GB" sz="1800" dirty="0">
                <a:latin typeface="Courier" pitchFamily="2" charset="0"/>
              </a:rPr>
              <a:t>b     </a:t>
            </a:r>
            <a:r>
              <a:rPr lang="en-GB" sz="1800" dirty="0" err="1">
                <a:latin typeface="Courier" pitchFamily="2" charset="0"/>
              </a:rPr>
              <a:t>æ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r>
              <a:rPr lang="en-GB" sz="1800" dirty="0">
                <a:latin typeface="Courier" pitchFamily="2" charset="0"/>
              </a:rPr>
              <a:t>b    </a:t>
            </a:r>
            <a:r>
              <a:rPr lang="en-GB" sz="1800" dirty="0" err="1">
                <a:latin typeface="Courier" pitchFamily="2" charset="0"/>
              </a:rPr>
              <a:t>eɪ</a:t>
            </a:r>
            <a:r>
              <a:rPr lang="en-GB" sz="1800" dirty="0">
                <a:latin typeface="Courier" pitchFamily="2" charset="0"/>
              </a:rPr>
              <a:t>  1  1  1 NA NA</a:t>
            </a:r>
          </a:p>
          <a:p>
            <a:r>
              <a:rPr lang="en-GB" sz="1800" dirty="0">
                <a:latin typeface="Courier" pitchFamily="2" charset="0"/>
              </a:rPr>
              <a:t>b     </a:t>
            </a:r>
            <a:r>
              <a:rPr lang="en-GB" sz="1800" dirty="0" err="1">
                <a:latin typeface="Courier" pitchFamily="2" charset="0"/>
              </a:rPr>
              <a:t>ɛ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r>
              <a:rPr lang="en-GB" sz="1800" dirty="0">
                <a:latin typeface="Courier" pitchFamily="2" charset="0"/>
              </a:rPr>
              <a:t>b     </a:t>
            </a:r>
            <a:r>
              <a:rPr lang="en-GB" sz="1800" dirty="0" err="1">
                <a:latin typeface="Courier" pitchFamily="2" charset="0"/>
              </a:rPr>
              <a:t>ɪ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r>
              <a:rPr lang="en-GB" sz="1800" dirty="0">
                <a:latin typeface="Courier" pitchFamily="2" charset="0"/>
              </a:rPr>
              <a:t>f     </a:t>
            </a:r>
            <a:r>
              <a:rPr lang="en-GB" sz="1800" dirty="0" err="1">
                <a:latin typeface="Courier" pitchFamily="2" charset="0"/>
              </a:rPr>
              <a:t>ʌ</a:t>
            </a:r>
            <a:r>
              <a:rPr lang="en-GB" sz="1800" dirty="0">
                <a:latin typeface="Courier" pitchFamily="2" charset="0"/>
              </a:rPr>
              <a:t>  1 NA  1  1 NA</a:t>
            </a:r>
          </a:p>
          <a:p>
            <a:r>
              <a:rPr lang="en-GB" sz="1800" dirty="0">
                <a:latin typeface="Courier" pitchFamily="2" charset="0"/>
              </a:rPr>
              <a:t>f     </a:t>
            </a:r>
            <a:r>
              <a:rPr lang="en-GB" sz="1800" dirty="0" err="1">
                <a:latin typeface="Courier" pitchFamily="2" charset="0"/>
              </a:rPr>
              <a:t>æ</a:t>
            </a:r>
            <a:r>
              <a:rPr lang="en-GB" sz="1800" dirty="0">
                <a:latin typeface="Courier" pitchFamily="2" charset="0"/>
              </a:rPr>
              <a:t>  1  1  1  1 NA</a:t>
            </a:r>
          </a:p>
          <a:p>
            <a:r>
              <a:rPr lang="en-GB" sz="1800" dirty="0">
                <a:latin typeface="Courier" pitchFamily="2" charset="0"/>
              </a:rPr>
              <a:t>f    </a:t>
            </a:r>
            <a:r>
              <a:rPr lang="en-GB" sz="1800" dirty="0" err="1">
                <a:latin typeface="Courier" pitchFamily="2" charset="0"/>
              </a:rPr>
              <a:t>eɪ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r>
              <a:rPr lang="en-GB" sz="1800" dirty="0">
                <a:latin typeface="Courier" pitchFamily="2" charset="0"/>
              </a:rPr>
              <a:t>f     </a:t>
            </a:r>
            <a:r>
              <a:rPr lang="en-GB" sz="1800" dirty="0" err="1">
                <a:latin typeface="Courier" pitchFamily="2" charset="0"/>
              </a:rPr>
              <a:t>ɛ</a:t>
            </a:r>
            <a:r>
              <a:rPr lang="en-GB" sz="1800" dirty="0">
                <a:latin typeface="Courier" pitchFamily="2" charset="0"/>
              </a:rPr>
              <a:t>  1 NA  1  1 NA</a:t>
            </a:r>
          </a:p>
          <a:p>
            <a:r>
              <a:rPr lang="en-GB" sz="1800" dirty="0">
                <a:latin typeface="Courier" pitchFamily="2" charset="0"/>
              </a:rPr>
              <a:t>f     </a:t>
            </a:r>
            <a:r>
              <a:rPr lang="en-GB" sz="1800" dirty="0" err="1">
                <a:latin typeface="Courier" pitchFamily="2" charset="0"/>
              </a:rPr>
              <a:t>ɪ</a:t>
            </a:r>
            <a:r>
              <a:rPr lang="en-GB" sz="1800" dirty="0">
                <a:latin typeface="Courier" pitchFamily="2" charset="0"/>
              </a:rPr>
              <a:t> NA  1  1  1 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95000-C996-FCC5-1E51-656D05F3629A}"/>
              </a:ext>
            </a:extLst>
          </p:cNvPr>
          <p:cNvSpPr txBox="1"/>
          <p:nvPr/>
        </p:nvSpPr>
        <p:spPr>
          <a:xfrm>
            <a:off x="880048" y="523361"/>
            <a:ext cx="5647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Echte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einsilbige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Wörter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Zusammensetzung</a:t>
            </a:r>
            <a:r>
              <a:rPr lang="en-GB" dirty="0">
                <a:latin typeface="+mn-lt"/>
              </a:rPr>
              <a:t>:</a:t>
            </a:r>
          </a:p>
          <a:p>
            <a:pPr algn="l"/>
            <a:r>
              <a:rPr lang="en-GB" dirty="0">
                <a:latin typeface="+mn-lt"/>
              </a:rPr>
              <a:t>C = 	/b, f, p, s, </a:t>
            </a:r>
            <a:r>
              <a:rPr lang="en-GB" dirty="0" err="1">
                <a:latin typeface="+mn-lt"/>
              </a:rPr>
              <a:t>ʃ</a:t>
            </a:r>
            <a:r>
              <a:rPr lang="en-GB" dirty="0">
                <a:latin typeface="+mn-lt"/>
              </a:rPr>
              <a:t>, z/</a:t>
            </a:r>
          </a:p>
          <a:p>
            <a:pPr algn="l"/>
            <a:r>
              <a:rPr lang="en-GB" dirty="0">
                <a:latin typeface="+mn-lt"/>
              </a:rPr>
              <a:t>V = 	/</a:t>
            </a:r>
            <a:r>
              <a:rPr lang="en-GB" sz="2400" dirty="0" err="1">
                <a:latin typeface="+mn-lt"/>
              </a:rPr>
              <a:t>ʌ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æ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eɪ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ɛ</a:t>
            </a:r>
            <a:r>
              <a:rPr lang="en-GB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ɪ</a:t>
            </a:r>
            <a:r>
              <a:rPr lang="en-GB" sz="2400" dirty="0">
                <a:latin typeface="+mn-lt"/>
              </a:rPr>
              <a:t>/</a:t>
            </a:r>
          </a:p>
          <a:p>
            <a:pPr algn="l"/>
            <a:r>
              <a:rPr lang="en-GB" sz="2400" dirty="0">
                <a:latin typeface="+mn-lt"/>
              </a:rPr>
              <a:t>Coda = /d, t, n, </a:t>
            </a:r>
            <a:r>
              <a:rPr lang="en-GB" sz="2400" dirty="0" err="1">
                <a:latin typeface="+mn-lt"/>
              </a:rPr>
              <a:t>nd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nz</a:t>
            </a:r>
            <a:r>
              <a:rPr lang="en-GB" sz="2400" dirty="0">
                <a:latin typeface="+mn-lt"/>
              </a:rPr>
              <a:t>/</a:t>
            </a:r>
            <a:r>
              <a:rPr lang="en-GB" dirty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18C3B-78B4-E05C-BE11-4A0450EDC08A}"/>
              </a:ext>
            </a:extLst>
          </p:cNvPr>
          <p:cNvSpPr txBox="1"/>
          <p:nvPr/>
        </p:nvSpPr>
        <p:spPr>
          <a:xfrm>
            <a:off x="678264" y="2259174"/>
            <a:ext cx="778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Eine </a:t>
            </a:r>
            <a:r>
              <a:rPr lang="en-GB" dirty="0" err="1">
                <a:latin typeface="+mn-lt"/>
              </a:rPr>
              <a:t>Wortwiederholung</a:t>
            </a:r>
            <a:r>
              <a:rPr lang="en-GB" dirty="0">
                <a:latin typeface="+mn-lt"/>
              </a:rPr>
              <a:t> pro Sprecher. </a:t>
            </a:r>
            <a:r>
              <a:rPr lang="en-GB" dirty="0" err="1">
                <a:latin typeface="+mn-lt"/>
              </a:rPr>
              <a:t>Anzahl</a:t>
            </a:r>
            <a:r>
              <a:rPr lang="en-GB" dirty="0">
                <a:latin typeface="+mn-lt"/>
              </a:rPr>
              <a:t> der </a:t>
            </a:r>
            <a:r>
              <a:rPr lang="en-GB" dirty="0" err="1">
                <a:latin typeface="+mn-lt"/>
              </a:rPr>
              <a:t>analysierten</a:t>
            </a:r>
            <a:r>
              <a:rPr lang="en-GB" dirty="0">
                <a:latin typeface="+mn-lt"/>
              </a:rPr>
              <a:t> Tokens: 43 Sprecher x 78 </a:t>
            </a:r>
            <a:r>
              <a:rPr lang="en-GB" dirty="0" err="1">
                <a:latin typeface="+mn-lt"/>
              </a:rPr>
              <a:t>Wörter</a:t>
            </a:r>
            <a:r>
              <a:rPr lang="en-GB" dirty="0">
                <a:latin typeface="+mn-lt"/>
              </a:rPr>
              <a:t> = 3354.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24EF6-4B05-0A73-AF47-B0FB4A7273BD}"/>
              </a:ext>
            </a:extLst>
          </p:cNvPr>
          <p:cNvSpPr txBox="1"/>
          <p:nvPr/>
        </p:nvSpPr>
        <p:spPr>
          <a:xfrm>
            <a:off x="5877468" y="3173870"/>
            <a:ext cx="4345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Courier" pitchFamily="2" charset="0"/>
              </a:rPr>
              <a:t>C	V d  t  n </a:t>
            </a:r>
            <a:r>
              <a:rPr lang="en-GB" sz="1800" b="1" dirty="0" err="1">
                <a:solidFill>
                  <a:srgbClr val="FF0000"/>
                </a:solidFill>
                <a:latin typeface="Courier" pitchFamily="2" charset="0"/>
              </a:rPr>
              <a:t>nd</a:t>
            </a:r>
            <a:r>
              <a:rPr lang="en-GB" sz="18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ourier" pitchFamily="2" charset="0"/>
              </a:rPr>
              <a:t>nz</a:t>
            </a:r>
            <a:endParaRPr lang="en-GB" sz="1800" dirty="0">
              <a:latin typeface="Courier" pitchFamily="2" charset="0"/>
            </a:endParaRPr>
          </a:p>
          <a:p>
            <a:pPr algn="l"/>
            <a:r>
              <a:rPr lang="en-GB" sz="1800" dirty="0">
                <a:latin typeface="Courier" pitchFamily="2" charset="0"/>
              </a:rPr>
              <a:t>p     </a:t>
            </a:r>
            <a:r>
              <a:rPr lang="en-GB" sz="1800" dirty="0" err="1">
                <a:latin typeface="Courier" pitchFamily="2" charset="0"/>
              </a:rPr>
              <a:t>ʌ</a:t>
            </a:r>
            <a:r>
              <a:rPr lang="en-GB" sz="1800" dirty="0">
                <a:latin typeface="Courier" pitchFamily="2" charset="0"/>
              </a:rPr>
              <a:t> NA  1  1  1  1</a:t>
            </a:r>
          </a:p>
          <a:p>
            <a:pPr algn="l"/>
            <a:r>
              <a:rPr lang="en-GB" sz="1800" dirty="0">
                <a:latin typeface="Courier" pitchFamily="2" charset="0"/>
              </a:rPr>
              <a:t>p     </a:t>
            </a:r>
            <a:r>
              <a:rPr lang="en-GB" sz="1800" dirty="0" err="1">
                <a:latin typeface="Courier" pitchFamily="2" charset="0"/>
              </a:rPr>
              <a:t>æ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pPr algn="l"/>
            <a:r>
              <a:rPr lang="en-GB" sz="1800" dirty="0">
                <a:latin typeface="Courier" pitchFamily="2" charset="0"/>
              </a:rPr>
              <a:t>p    </a:t>
            </a:r>
            <a:r>
              <a:rPr lang="en-GB" sz="1800" dirty="0" err="1">
                <a:latin typeface="Courier" pitchFamily="2" charset="0"/>
              </a:rPr>
              <a:t>eɪ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pPr algn="l"/>
            <a:r>
              <a:rPr lang="en-GB" sz="1800" dirty="0">
                <a:latin typeface="Courier" pitchFamily="2" charset="0"/>
              </a:rPr>
              <a:t>p     </a:t>
            </a:r>
            <a:r>
              <a:rPr lang="en-GB" sz="1800" dirty="0" err="1">
                <a:latin typeface="Courier" pitchFamily="2" charset="0"/>
              </a:rPr>
              <a:t>ɛ</a:t>
            </a:r>
            <a:r>
              <a:rPr lang="en-GB" sz="1800" dirty="0">
                <a:latin typeface="Courier" pitchFamily="2" charset="0"/>
              </a:rPr>
              <a:t> NA  1  1  1  1</a:t>
            </a:r>
          </a:p>
          <a:p>
            <a:pPr algn="l"/>
            <a:r>
              <a:rPr lang="en-GB" sz="1800" dirty="0">
                <a:latin typeface="Courier" pitchFamily="2" charset="0"/>
              </a:rPr>
              <a:t>p     </a:t>
            </a:r>
            <a:r>
              <a:rPr lang="en-GB" sz="1800" dirty="0" err="1">
                <a:latin typeface="Courier" pitchFamily="2" charset="0"/>
              </a:rPr>
              <a:t>ɪ</a:t>
            </a:r>
            <a:r>
              <a:rPr lang="en-GB" sz="1800" dirty="0">
                <a:latin typeface="Courier" pitchFamily="2" charset="0"/>
              </a:rPr>
              <a:t> NA  1  1  1  1</a:t>
            </a:r>
          </a:p>
          <a:p>
            <a:pPr algn="l"/>
            <a:r>
              <a:rPr lang="en-GB" sz="1800" dirty="0">
                <a:latin typeface="Courier" pitchFamily="2" charset="0"/>
              </a:rPr>
              <a:t>s     </a:t>
            </a:r>
            <a:r>
              <a:rPr lang="en-GB" sz="1800" dirty="0" err="1">
                <a:latin typeface="Courier" pitchFamily="2" charset="0"/>
              </a:rPr>
              <a:t>æ</a:t>
            </a:r>
            <a:r>
              <a:rPr lang="en-GB" sz="1800" dirty="0">
                <a:latin typeface="Courier" pitchFamily="2" charset="0"/>
              </a:rPr>
              <a:t> NA  1 NA  1 NA</a:t>
            </a:r>
          </a:p>
          <a:p>
            <a:pPr algn="l"/>
            <a:r>
              <a:rPr lang="en-GB" sz="1800" dirty="0">
                <a:latin typeface="Courier" pitchFamily="2" charset="0"/>
              </a:rPr>
              <a:t>s    </a:t>
            </a:r>
            <a:r>
              <a:rPr lang="en-GB" sz="1800" dirty="0" err="1">
                <a:latin typeface="Courier" pitchFamily="2" charset="0"/>
              </a:rPr>
              <a:t>eɪ</a:t>
            </a:r>
            <a:r>
              <a:rPr lang="en-GB" sz="1800" dirty="0">
                <a:latin typeface="Courier" pitchFamily="2" charset="0"/>
              </a:rPr>
              <a:t> NA  1  1 NA NA</a:t>
            </a:r>
          </a:p>
          <a:p>
            <a:pPr algn="l"/>
            <a:r>
              <a:rPr lang="en-GB" sz="1800" dirty="0">
                <a:latin typeface="Courier" pitchFamily="2" charset="0"/>
              </a:rPr>
              <a:t>s     </a:t>
            </a:r>
            <a:r>
              <a:rPr lang="en-GB" sz="1800" dirty="0" err="1">
                <a:latin typeface="Courier" pitchFamily="2" charset="0"/>
              </a:rPr>
              <a:t>ɛ</a:t>
            </a:r>
            <a:r>
              <a:rPr lang="en-GB" sz="1800" dirty="0">
                <a:latin typeface="Courier" pitchFamily="2" charset="0"/>
              </a:rPr>
              <a:t>  1  1 NA  1 NA</a:t>
            </a:r>
          </a:p>
          <a:p>
            <a:pPr algn="l"/>
            <a:r>
              <a:rPr lang="en-GB" sz="1800" dirty="0">
                <a:latin typeface="Courier" pitchFamily="2" charset="0"/>
              </a:rPr>
              <a:t>s     </a:t>
            </a:r>
            <a:r>
              <a:rPr lang="en-GB" sz="1800" dirty="0" err="1">
                <a:latin typeface="Courier" pitchFamily="2" charset="0"/>
              </a:rPr>
              <a:t>ɪ</a:t>
            </a:r>
            <a:r>
              <a:rPr lang="en-GB" sz="1800" dirty="0">
                <a:latin typeface="Courier" pitchFamily="2" charset="0"/>
              </a:rPr>
              <a:t>  1  1  1  1  1</a:t>
            </a:r>
          </a:p>
          <a:p>
            <a:pPr algn="l"/>
            <a:r>
              <a:rPr lang="en-GB" sz="1800" dirty="0" err="1">
                <a:latin typeface="Courier" pitchFamily="2" charset="0"/>
              </a:rPr>
              <a:t>ʃ</a:t>
            </a:r>
            <a:r>
              <a:rPr lang="en-GB" sz="1800" dirty="0">
                <a:latin typeface="Courier" pitchFamily="2" charset="0"/>
              </a:rPr>
              <a:t>     </a:t>
            </a:r>
            <a:r>
              <a:rPr lang="en-GB" sz="1800" dirty="0" err="1">
                <a:latin typeface="Courier" pitchFamily="2" charset="0"/>
              </a:rPr>
              <a:t>ʌ</a:t>
            </a:r>
            <a:r>
              <a:rPr lang="en-GB" sz="1800" dirty="0">
                <a:latin typeface="Courier" pitchFamily="2" charset="0"/>
              </a:rPr>
              <a:t> NA NA  1  1  1</a:t>
            </a:r>
          </a:p>
          <a:p>
            <a:pPr algn="l"/>
            <a:r>
              <a:rPr lang="en-GB" sz="1800" dirty="0" err="1">
                <a:latin typeface="Courier" pitchFamily="2" charset="0"/>
              </a:rPr>
              <a:t>ʃ</a:t>
            </a:r>
            <a:r>
              <a:rPr lang="en-GB" sz="1800" dirty="0">
                <a:latin typeface="Courier" pitchFamily="2" charset="0"/>
              </a:rPr>
              <a:t>    </a:t>
            </a:r>
            <a:r>
              <a:rPr lang="en-GB" sz="1800" dirty="0" err="1">
                <a:latin typeface="Courier" pitchFamily="2" charset="0"/>
              </a:rPr>
              <a:t>eɪ</a:t>
            </a:r>
            <a:r>
              <a:rPr lang="en-GB" sz="1800" dirty="0">
                <a:latin typeface="Courier" pitchFamily="2" charset="0"/>
              </a:rPr>
              <a:t>  1 NA NA NA NA</a:t>
            </a:r>
          </a:p>
          <a:p>
            <a:pPr algn="l"/>
            <a:r>
              <a:rPr lang="en-GB" sz="1800" dirty="0">
                <a:latin typeface="Courier" pitchFamily="2" charset="0"/>
              </a:rPr>
              <a:t>z     </a:t>
            </a:r>
            <a:r>
              <a:rPr lang="en-GB" sz="1800" dirty="0" err="1">
                <a:latin typeface="Courier" pitchFamily="2" charset="0"/>
              </a:rPr>
              <a:t>ɛ</a:t>
            </a:r>
            <a:r>
              <a:rPr lang="en-GB" sz="1800" dirty="0">
                <a:latin typeface="Courier" pitchFamily="2" charset="0"/>
              </a:rPr>
              <a:t> NA NA  1 NA 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99C48-1483-CB51-75EE-A9B670DCA158}"/>
              </a:ext>
            </a:extLst>
          </p:cNvPr>
          <p:cNvSpPr txBox="1"/>
          <p:nvPr/>
        </p:nvSpPr>
        <p:spPr>
          <a:xfrm>
            <a:off x="3597310" y="73313"/>
            <a:ext cx="228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rgbClr val="0432FF"/>
                </a:solidFill>
                <a:latin typeface="+mn-lt"/>
              </a:rPr>
              <a:t>Materialien</a:t>
            </a:r>
            <a:endParaRPr lang="en-GB" dirty="0">
              <a:solidFill>
                <a:srgbClr val="0432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02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3E3DA-5667-5FFE-553C-D4E6E29CA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" t="4179" r="8100" b="3794"/>
          <a:stretch/>
        </p:blipFill>
        <p:spPr>
          <a:xfrm>
            <a:off x="393407" y="1069959"/>
            <a:ext cx="7881617" cy="4294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A0C32B-7033-D21D-1C20-6A693639707F}"/>
              </a:ext>
            </a:extLst>
          </p:cNvPr>
          <p:cNvSpPr txBox="1"/>
          <p:nvPr/>
        </p:nvSpPr>
        <p:spPr>
          <a:xfrm>
            <a:off x="4114801" y="1069961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eɪ</a:t>
            </a:r>
            <a:endParaRPr lang="en-GB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C3042-94C0-799A-32D4-FE27998369EE}"/>
              </a:ext>
            </a:extLst>
          </p:cNvPr>
          <p:cNvSpPr txBox="1"/>
          <p:nvPr/>
        </p:nvSpPr>
        <p:spPr>
          <a:xfrm>
            <a:off x="2631561" y="1069961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æ</a:t>
            </a:r>
            <a:endParaRPr lang="en-GB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17A4DD-F03C-2701-A302-220525E1FB68}"/>
              </a:ext>
            </a:extLst>
          </p:cNvPr>
          <p:cNvSpPr txBox="1"/>
          <p:nvPr/>
        </p:nvSpPr>
        <p:spPr>
          <a:xfrm>
            <a:off x="1148321" y="1069960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ʌ</a:t>
            </a:r>
            <a:endParaRPr lang="en-GB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5D53AC-F15D-2D09-008F-E79977AEE305}"/>
              </a:ext>
            </a:extLst>
          </p:cNvPr>
          <p:cNvSpPr txBox="1"/>
          <p:nvPr/>
        </p:nvSpPr>
        <p:spPr>
          <a:xfrm>
            <a:off x="5722130" y="1094575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ɛ</a:t>
            </a:r>
            <a:endParaRPr lang="en-GB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76A01-D4F8-D52D-7DFE-951AFE96E5FC}"/>
              </a:ext>
            </a:extLst>
          </p:cNvPr>
          <p:cNvSpPr txBox="1"/>
          <p:nvPr/>
        </p:nvSpPr>
        <p:spPr>
          <a:xfrm>
            <a:off x="7205370" y="1101274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ɪ</a:t>
            </a:r>
            <a:endParaRPr lang="en-GB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5592E-E180-0419-5764-732D6B64DCB6}"/>
              </a:ext>
            </a:extLst>
          </p:cNvPr>
          <p:cNvSpPr txBox="1"/>
          <p:nvPr/>
        </p:nvSpPr>
        <p:spPr>
          <a:xfrm>
            <a:off x="7807846" y="2017539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5D7333-5FB2-925D-DECD-BD90A9711855}"/>
              </a:ext>
            </a:extLst>
          </p:cNvPr>
          <p:cNvSpPr txBox="1"/>
          <p:nvPr/>
        </p:nvSpPr>
        <p:spPr>
          <a:xfrm>
            <a:off x="7683835" y="3395469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nd</a:t>
            </a:r>
            <a:endParaRPr lang="en-GB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4169AA-73A6-3D82-322C-FB909B8EB76E}"/>
              </a:ext>
            </a:extLst>
          </p:cNvPr>
          <p:cNvSpPr txBox="1"/>
          <p:nvPr/>
        </p:nvSpPr>
        <p:spPr>
          <a:xfrm>
            <a:off x="7672547" y="4773727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nz</a:t>
            </a:r>
            <a:endParaRPr lang="en-GB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A4B73-9F6B-F588-4FF3-0B06B3443D7A}"/>
              </a:ext>
            </a:extLst>
          </p:cNvPr>
          <p:cNvSpPr txBox="1"/>
          <p:nvPr/>
        </p:nvSpPr>
        <p:spPr>
          <a:xfrm>
            <a:off x="2891219" y="5192363"/>
            <a:ext cx="275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Proportionale</a:t>
            </a:r>
            <a:r>
              <a:rPr lang="en-GB" dirty="0">
                <a:solidFill>
                  <a:schemeClr val="bg2"/>
                </a:solidFill>
                <a:latin typeface="+mn-lt"/>
              </a:rPr>
              <a:t> Dauer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0E0DD-13ED-0787-1B01-8FE639DF48D1}"/>
              </a:ext>
            </a:extLst>
          </p:cNvPr>
          <p:cNvSpPr txBox="1"/>
          <p:nvPr/>
        </p:nvSpPr>
        <p:spPr>
          <a:xfrm rot="16200000">
            <a:off x="-871867" y="2591860"/>
            <a:ext cx="207334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Velumöffnung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972E2-F851-3CB2-97BE-EF00B9C3A686}"/>
              </a:ext>
            </a:extLst>
          </p:cNvPr>
          <p:cNvSpPr txBox="1"/>
          <p:nvPr/>
        </p:nvSpPr>
        <p:spPr>
          <a:xfrm>
            <a:off x="2553727" y="631796"/>
            <a:ext cx="348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Gemittelt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zeitnormalisiert</a:t>
            </a:r>
            <a:endParaRPr lang="en-GB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4B4D6C-24E4-E5C0-BEBD-6D8D5DA2B497}"/>
              </a:ext>
            </a:extLst>
          </p:cNvPr>
          <p:cNvSpPr txBox="1"/>
          <p:nvPr/>
        </p:nvSpPr>
        <p:spPr>
          <a:xfrm>
            <a:off x="102415" y="6101707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-50 </a:t>
            </a:r>
            <a:r>
              <a:rPr lang="en-GB" dirty="0" err="1">
                <a:solidFill>
                  <a:schemeClr val="bg2"/>
                </a:solidFill>
                <a:latin typeface="+mn-lt"/>
              </a:rPr>
              <a:t>ms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7C0E7C-E3D7-56AA-31B1-6B2FF10EE5E0}"/>
              </a:ext>
            </a:extLst>
          </p:cNvPr>
          <p:cNvSpPr txBox="1"/>
          <p:nvPr/>
        </p:nvSpPr>
        <p:spPr>
          <a:xfrm>
            <a:off x="1450409" y="6104523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150 </a:t>
            </a:r>
            <a:r>
              <a:rPr lang="en-GB" dirty="0" err="1">
                <a:solidFill>
                  <a:schemeClr val="bg2"/>
                </a:solidFill>
                <a:latin typeface="+mn-lt"/>
              </a:rPr>
              <a:t>ms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CA417B-D9C7-8B6D-A71B-AD35C6DEEFB4}"/>
              </a:ext>
            </a:extLst>
          </p:cNvPr>
          <p:cNvSpPr txBox="1"/>
          <p:nvPr/>
        </p:nvSpPr>
        <p:spPr>
          <a:xfrm>
            <a:off x="-63793" y="6439847"/>
            <a:ext cx="308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Akustischer</a:t>
            </a:r>
            <a:r>
              <a:rPr lang="en-GB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n-lt"/>
              </a:rPr>
              <a:t>Vokaloffset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6F570-A269-9931-8A42-BFC13603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963" y="9168"/>
            <a:ext cx="3200400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dirty="0" err="1">
                <a:latin typeface="+mn-lt"/>
              </a:rPr>
              <a:t>Velumhöhe</a:t>
            </a:r>
            <a:r>
              <a:rPr lang="de-DE" dirty="0">
                <a:latin typeface="+mn-lt"/>
              </a:rPr>
              <a:t>: Überblick</a:t>
            </a:r>
            <a:endParaRPr lang="en-GB" dirty="0">
              <a:latin typeface="+mn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9142C0-BCE2-5527-B1E7-5168497F21EC}"/>
              </a:ext>
            </a:extLst>
          </p:cNvPr>
          <p:cNvCxnSpPr/>
          <p:nvPr/>
        </p:nvCxnSpPr>
        <p:spPr>
          <a:xfrm flipV="1">
            <a:off x="614734" y="5328124"/>
            <a:ext cx="0" cy="65180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012DBE-33F7-75FA-EEEA-529864810CAA}"/>
              </a:ext>
            </a:extLst>
          </p:cNvPr>
          <p:cNvCxnSpPr/>
          <p:nvPr/>
        </p:nvCxnSpPr>
        <p:spPr>
          <a:xfrm flipV="1">
            <a:off x="1993186" y="5364134"/>
            <a:ext cx="0" cy="65180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F2590D-77C2-DA3B-FDC9-F1097F43E5FB}"/>
              </a:ext>
            </a:extLst>
          </p:cNvPr>
          <p:cNvCxnSpPr/>
          <p:nvPr/>
        </p:nvCxnSpPr>
        <p:spPr>
          <a:xfrm>
            <a:off x="5727446" y="6332539"/>
            <a:ext cx="1010093" cy="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A48F10-08D2-C5B0-3B65-77AE44FD4AB3}"/>
              </a:ext>
            </a:extLst>
          </p:cNvPr>
          <p:cNvCxnSpPr/>
          <p:nvPr/>
        </p:nvCxnSpPr>
        <p:spPr>
          <a:xfrm>
            <a:off x="7360641" y="6332539"/>
            <a:ext cx="10100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758DC-F0D8-D100-02E2-5F0C8C27C938}"/>
              </a:ext>
            </a:extLst>
          </p:cNvPr>
          <p:cNvSpPr txBox="1"/>
          <p:nvPr/>
        </p:nvSpPr>
        <p:spPr>
          <a:xfrm>
            <a:off x="5880058" y="5890484"/>
            <a:ext cx="70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04F8D-B9CE-D937-11F7-B0C77ACCB3C3}"/>
              </a:ext>
            </a:extLst>
          </p:cNvPr>
          <p:cNvSpPr txBox="1"/>
          <p:nvPr/>
        </p:nvSpPr>
        <p:spPr>
          <a:xfrm>
            <a:off x="7455412" y="5903834"/>
            <a:ext cx="70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BRE</a:t>
            </a:r>
          </a:p>
        </p:txBody>
      </p:sp>
    </p:spTree>
    <p:extLst>
      <p:ext uri="{BB962C8B-B14F-4D97-AF65-F5344CB8AC3E}">
        <p14:creationId xmlns:p14="http://schemas.microsoft.com/office/powerpoint/2010/main" val="2864840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23689-93E2-FD6E-9901-A7B5EB9D6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37" t="7058" r="937" b="-1275"/>
          <a:stretch/>
        </p:blipFill>
        <p:spPr>
          <a:xfrm>
            <a:off x="506625" y="2062716"/>
            <a:ext cx="7772400" cy="4714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4EC3C-A641-0667-7D91-FC71BE662C0A}"/>
              </a:ext>
            </a:extLst>
          </p:cNvPr>
          <p:cNvSpPr txBox="1"/>
          <p:nvPr/>
        </p:nvSpPr>
        <p:spPr>
          <a:xfrm>
            <a:off x="2254102" y="1601051"/>
            <a:ext cx="18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432FF"/>
                </a:solidFill>
                <a:latin typeface="+mn-lt"/>
              </a:rPr>
              <a:t>Peak velocity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55B6B-8946-F159-6D39-391AABCDFD8C}"/>
              </a:ext>
            </a:extLst>
          </p:cNvPr>
          <p:cNvSpPr txBox="1"/>
          <p:nvPr/>
        </p:nvSpPr>
        <p:spPr>
          <a:xfrm>
            <a:off x="6308651" y="1679023"/>
            <a:ext cx="18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432FF"/>
                </a:solidFill>
                <a:latin typeface="+mn-lt"/>
              </a:rPr>
              <a:t>Peak velocity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02C6B-5AAC-2364-B7CE-3A047D97B1A5}"/>
              </a:ext>
            </a:extLst>
          </p:cNvPr>
          <p:cNvSpPr txBox="1"/>
          <p:nvPr/>
        </p:nvSpPr>
        <p:spPr>
          <a:xfrm>
            <a:off x="4796452" y="1033000"/>
            <a:ext cx="1863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  <a:latin typeface="+mn-lt"/>
              </a:rPr>
              <a:t>Peak opening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D913F-26BF-B493-0104-53AEEC5C5A90}"/>
              </a:ext>
            </a:extLst>
          </p:cNvPr>
          <p:cNvSpPr txBox="1"/>
          <p:nvPr/>
        </p:nvSpPr>
        <p:spPr>
          <a:xfrm>
            <a:off x="4331839" y="1346423"/>
            <a:ext cx="17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FFC000"/>
                </a:solidFill>
                <a:latin typeface="+mn-lt"/>
              </a:rPr>
              <a:t>Acoustic</a:t>
            </a:r>
          </a:p>
          <a:p>
            <a:pPr algn="l"/>
            <a:r>
              <a:rPr lang="en-GB" dirty="0">
                <a:solidFill>
                  <a:srgbClr val="FFC000"/>
                </a:solidFill>
                <a:latin typeface="+mn-lt"/>
              </a:rPr>
              <a:t>vowel offset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D4D4A-17EF-2197-001B-7C3BD7BAC2E4}"/>
              </a:ext>
            </a:extLst>
          </p:cNvPr>
          <p:cNvSpPr txBox="1"/>
          <p:nvPr/>
        </p:nvSpPr>
        <p:spPr>
          <a:xfrm>
            <a:off x="5187458" y="5220586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d</a:t>
            </a:r>
            <a:r>
              <a:rPr lang="en-GB" baseline="-25000" dirty="0">
                <a:latin typeface="+mn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05D527-6888-3CF9-BC57-A8F137CE8803}"/>
              </a:ext>
            </a:extLst>
          </p:cNvPr>
          <p:cNvSpPr txBox="1"/>
          <p:nvPr/>
        </p:nvSpPr>
        <p:spPr>
          <a:xfrm>
            <a:off x="4591166" y="4189261"/>
            <a:ext cx="104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d</a:t>
            </a:r>
            <a:r>
              <a:rPr lang="en-GB" baseline="-25000" dirty="0" err="1">
                <a:latin typeface="+mn-lt"/>
              </a:rPr>
              <a:t>peak</a:t>
            </a:r>
            <a:endParaRPr lang="en-GB" baseline="-25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2AA36-FA7C-A532-673A-5036BBCA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251" y="44165"/>
            <a:ext cx="3200400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dirty="0">
                <a:latin typeface="+mn-lt"/>
              </a:rPr>
              <a:t>Vokalanalyse: d</a:t>
            </a:r>
            <a:r>
              <a:rPr lang="de-DE" baseline="-25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/</a:t>
            </a:r>
            <a:r>
              <a:rPr lang="de-DE" dirty="0" err="1">
                <a:latin typeface="+mn-lt"/>
              </a:rPr>
              <a:t>d</a:t>
            </a:r>
            <a:r>
              <a:rPr lang="de-DE" baseline="-25000" dirty="0" err="1">
                <a:latin typeface="+mn-lt"/>
              </a:rPr>
              <a:t>peak</a:t>
            </a:r>
            <a:endParaRPr lang="en-GB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5D753B-F41B-B045-806F-E723214842FC}"/>
              </a:ext>
            </a:extLst>
          </p:cNvPr>
          <p:cNvSpPr txBox="1"/>
          <p:nvPr/>
        </p:nvSpPr>
        <p:spPr>
          <a:xfrm>
            <a:off x="3082579" y="54593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Hypothese</a:t>
            </a:r>
            <a:r>
              <a:rPr lang="en-GB" dirty="0">
                <a:latin typeface="+mn-lt"/>
              </a:rPr>
              <a:t>: USE &lt; BRE </a:t>
            </a:r>
          </a:p>
        </p:txBody>
      </p:sp>
    </p:spTree>
    <p:extLst>
      <p:ext uri="{BB962C8B-B14F-4D97-AF65-F5344CB8AC3E}">
        <p14:creationId xmlns:p14="http://schemas.microsoft.com/office/powerpoint/2010/main" val="157873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1B730-7D20-1B4C-01C4-353F2C464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8" r="12772" b="8497"/>
          <a:stretch/>
        </p:blipFill>
        <p:spPr>
          <a:xfrm>
            <a:off x="482321" y="863741"/>
            <a:ext cx="6779716" cy="4662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41C72-8897-46BD-F5D2-A4752C8E6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18" y="4848865"/>
            <a:ext cx="2414331" cy="155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D4A9B-D61F-CEA3-98CF-B8001FD6D5C0}"/>
              </a:ext>
            </a:extLst>
          </p:cNvPr>
          <p:cNvSpPr txBox="1"/>
          <p:nvPr/>
        </p:nvSpPr>
        <p:spPr>
          <a:xfrm>
            <a:off x="5992747" y="863742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eɪ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403BC-C333-3DC6-E300-2E2174B4CCAF}"/>
              </a:ext>
            </a:extLst>
          </p:cNvPr>
          <p:cNvSpPr txBox="1"/>
          <p:nvPr/>
        </p:nvSpPr>
        <p:spPr>
          <a:xfrm>
            <a:off x="4028133" y="884960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æ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A3BB9-AB0E-2D40-51D0-7E65917289E1}"/>
              </a:ext>
            </a:extLst>
          </p:cNvPr>
          <p:cNvSpPr txBox="1"/>
          <p:nvPr/>
        </p:nvSpPr>
        <p:spPr>
          <a:xfrm>
            <a:off x="2048695" y="863742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ʌ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77C7F-4E79-9342-8425-6F003B4A9D1F}"/>
              </a:ext>
            </a:extLst>
          </p:cNvPr>
          <p:cNvSpPr txBox="1"/>
          <p:nvPr/>
        </p:nvSpPr>
        <p:spPr>
          <a:xfrm>
            <a:off x="2060676" y="3198167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ɛ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70672-428D-7371-E2B5-2A593565916A}"/>
              </a:ext>
            </a:extLst>
          </p:cNvPr>
          <p:cNvSpPr txBox="1"/>
          <p:nvPr/>
        </p:nvSpPr>
        <p:spPr>
          <a:xfrm>
            <a:off x="4129288" y="3198166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ɪ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595B2-EEF3-2DB0-818F-C82D923F8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347" y="92440"/>
            <a:ext cx="1398348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dirty="0">
                <a:latin typeface="+mn-lt"/>
              </a:rPr>
              <a:t>d</a:t>
            </a:r>
            <a:r>
              <a:rPr lang="de-DE" baseline="-25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/</a:t>
            </a:r>
            <a:r>
              <a:rPr lang="de-DE" dirty="0" err="1">
                <a:latin typeface="+mn-lt"/>
              </a:rPr>
              <a:t>d</a:t>
            </a:r>
            <a:r>
              <a:rPr lang="de-DE" baseline="-25000" dirty="0" err="1">
                <a:latin typeface="+mn-lt"/>
              </a:rPr>
              <a:t>peak</a:t>
            </a:r>
            <a:endParaRPr lang="en-GB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E09C8-E3D8-A646-6643-F83E0D2D1FAE}"/>
              </a:ext>
            </a:extLst>
          </p:cNvPr>
          <p:cNvSpPr txBox="1"/>
          <p:nvPr/>
        </p:nvSpPr>
        <p:spPr>
          <a:xfrm>
            <a:off x="1428311" y="5526389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3D777-F78A-316A-F96E-69A61BAD31A3}"/>
              </a:ext>
            </a:extLst>
          </p:cNvPr>
          <p:cNvSpPr txBox="1"/>
          <p:nvPr/>
        </p:nvSpPr>
        <p:spPr>
          <a:xfrm>
            <a:off x="1986689" y="5526388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nd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C689B-C1DD-8C56-8F1C-92B9AEB104E9}"/>
              </a:ext>
            </a:extLst>
          </p:cNvPr>
          <p:cNvSpPr txBox="1"/>
          <p:nvPr/>
        </p:nvSpPr>
        <p:spPr>
          <a:xfrm>
            <a:off x="2589166" y="5526387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nz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E9B1D-764E-7F5C-7A16-9F349D031CC3}"/>
              </a:ext>
            </a:extLst>
          </p:cNvPr>
          <p:cNvSpPr txBox="1"/>
          <p:nvPr/>
        </p:nvSpPr>
        <p:spPr>
          <a:xfrm>
            <a:off x="3411145" y="5553073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521D5-375F-6A1B-43A0-C1A6BA4888A8}"/>
              </a:ext>
            </a:extLst>
          </p:cNvPr>
          <p:cNvSpPr txBox="1"/>
          <p:nvPr/>
        </p:nvSpPr>
        <p:spPr>
          <a:xfrm>
            <a:off x="3969523" y="5553072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nd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C9242-3AB2-2F82-C70F-04D675DE5628}"/>
              </a:ext>
            </a:extLst>
          </p:cNvPr>
          <p:cNvSpPr txBox="1"/>
          <p:nvPr/>
        </p:nvSpPr>
        <p:spPr>
          <a:xfrm>
            <a:off x="4572000" y="5553071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nz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010BBF-C59F-A365-6B55-F36B935D10ED}"/>
              </a:ext>
            </a:extLst>
          </p:cNvPr>
          <p:cNvSpPr txBox="1"/>
          <p:nvPr/>
        </p:nvSpPr>
        <p:spPr>
          <a:xfrm>
            <a:off x="5412112" y="3079231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AC9DA-669C-A3B6-8CA5-A27D8DA1497F}"/>
              </a:ext>
            </a:extLst>
          </p:cNvPr>
          <p:cNvSpPr txBox="1"/>
          <p:nvPr/>
        </p:nvSpPr>
        <p:spPr>
          <a:xfrm>
            <a:off x="5970490" y="3079230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nd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EE3C32-B7AB-54DE-89B3-8D111E77E714}"/>
              </a:ext>
            </a:extLst>
          </p:cNvPr>
          <p:cNvSpPr txBox="1"/>
          <p:nvPr/>
        </p:nvSpPr>
        <p:spPr>
          <a:xfrm>
            <a:off x="6572967" y="3079229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nz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C53BD3-4172-8C30-A6C6-E01B5E7E0569}"/>
              </a:ext>
            </a:extLst>
          </p:cNvPr>
          <p:cNvCxnSpPr/>
          <p:nvPr/>
        </p:nvCxnSpPr>
        <p:spPr>
          <a:xfrm>
            <a:off x="5840135" y="4399426"/>
            <a:ext cx="1010093" cy="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51AB81-4EC1-5D09-DABC-4A6C641381DF}"/>
              </a:ext>
            </a:extLst>
          </p:cNvPr>
          <p:cNvCxnSpPr/>
          <p:nvPr/>
        </p:nvCxnSpPr>
        <p:spPr>
          <a:xfrm>
            <a:off x="7473330" y="4399426"/>
            <a:ext cx="10100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46B789-0500-89BE-EB24-E6048D93DE5C}"/>
              </a:ext>
            </a:extLst>
          </p:cNvPr>
          <p:cNvSpPr txBox="1"/>
          <p:nvPr/>
        </p:nvSpPr>
        <p:spPr>
          <a:xfrm>
            <a:off x="5992747" y="3957371"/>
            <a:ext cx="70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CE75B8-16D7-AA2C-B080-B8B85951A249}"/>
              </a:ext>
            </a:extLst>
          </p:cNvPr>
          <p:cNvSpPr txBox="1"/>
          <p:nvPr/>
        </p:nvSpPr>
        <p:spPr>
          <a:xfrm>
            <a:off x="7568101" y="3970721"/>
            <a:ext cx="70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BRE</a:t>
            </a:r>
          </a:p>
        </p:txBody>
      </p:sp>
    </p:spTree>
    <p:extLst>
      <p:ext uri="{BB962C8B-B14F-4D97-AF65-F5344CB8AC3E}">
        <p14:creationId xmlns:p14="http://schemas.microsoft.com/office/powerpoint/2010/main" val="232905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C8D0E6-B668-9E98-7DFC-B261D4FED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3"/>
          <a:stretch/>
        </p:blipFill>
        <p:spPr>
          <a:xfrm>
            <a:off x="858082" y="1537749"/>
            <a:ext cx="6654102" cy="4929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C8456-4978-3F90-BE08-FD6E4E5E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38" y="82235"/>
            <a:ext cx="4444182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dirty="0">
                <a:latin typeface="+mn-lt"/>
              </a:rPr>
              <a:t>Fläche im Coda: log(F</a:t>
            </a:r>
            <a:r>
              <a:rPr lang="de-DE" baseline="-25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/F</a:t>
            </a:r>
            <a:r>
              <a:rPr lang="de-DE" baseline="-25000" dirty="0">
                <a:latin typeface="+mn-lt"/>
              </a:rPr>
              <a:t>GESAMT</a:t>
            </a:r>
            <a:r>
              <a:rPr lang="de-DE" dirty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DC8E-063A-F7A4-0330-7CA3EFD716CA}"/>
              </a:ext>
            </a:extLst>
          </p:cNvPr>
          <p:cNvSpPr txBox="1"/>
          <p:nvPr/>
        </p:nvSpPr>
        <p:spPr>
          <a:xfrm>
            <a:off x="1010375" y="1135967"/>
            <a:ext cx="18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432FF"/>
                </a:solidFill>
                <a:latin typeface="+mn-lt"/>
              </a:rPr>
              <a:t>Peak velocity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E8B01-F23B-E613-CC99-8A8E7F690C54}"/>
              </a:ext>
            </a:extLst>
          </p:cNvPr>
          <p:cNvSpPr txBox="1"/>
          <p:nvPr/>
        </p:nvSpPr>
        <p:spPr>
          <a:xfrm>
            <a:off x="6213808" y="1124536"/>
            <a:ext cx="18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432FF"/>
                </a:solidFill>
                <a:latin typeface="+mn-lt"/>
              </a:rPr>
              <a:t>Peak velocity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B2A74-8907-E825-2C9F-4C9A51B70052}"/>
              </a:ext>
            </a:extLst>
          </p:cNvPr>
          <p:cNvSpPr txBox="1"/>
          <p:nvPr/>
        </p:nvSpPr>
        <p:spPr>
          <a:xfrm>
            <a:off x="3971500" y="836891"/>
            <a:ext cx="17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FFC000"/>
                </a:solidFill>
                <a:latin typeface="+mn-lt"/>
              </a:rPr>
              <a:t>Acoustic</a:t>
            </a:r>
          </a:p>
          <a:p>
            <a:pPr algn="l"/>
            <a:r>
              <a:rPr lang="en-GB" dirty="0">
                <a:solidFill>
                  <a:srgbClr val="FFC000"/>
                </a:solidFill>
                <a:latin typeface="+mn-lt"/>
              </a:rPr>
              <a:t>vowel offset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FBD3D-3B78-0BAB-8051-40D2C0EB6543}"/>
              </a:ext>
            </a:extLst>
          </p:cNvPr>
          <p:cNvSpPr txBox="1"/>
          <p:nvPr/>
        </p:nvSpPr>
        <p:spPr>
          <a:xfrm>
            <a:off x="5682738" y="4303595"/>
            <a:ext cx="9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0432FF"/>
                </a:solidFill>
                <a:latin typeface="+mn-lt"/>
              </a:rPr>
              <a:t>F</a:t>
            </a:r>
            <a:r>
              <a:rPr lang="en-GB" baseline="-25000" dirty="0">
                <a:solidFill>
                  <a:srgbClr val="0432FF"/>
                </a:solidFill>
                <a:latin typeface="+mn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7F2BE-3D6F-B531-B61B-D02262DA0C9E}"/>
              </a:ext>
            </a:extLst>
          </p:cNvPr>
          <p:cNvSpPr txBox="1"/>
          <p:nvPr/>
        </p:nvSpPr>
        <p:spPr>
          <a:xfrm>
            <a:off x="4242079" y="4309762"/>
            <a:ext cx="111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F</a:t>
            </a:r>
            <a:r>
              <a:rPr lang="en-GB" baseline="-25000" dirty="0">
                <a:latin typeface="+mn-lt"/>
              </a:rPr>
              <a:t>GESAMT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1772F5-21E9-7D2E-8295-40C51EC8A3A7}"/>
              </a:ext>
            </a:extLst>
          </p:cNvPr>
          <p:cNvCxnSpPr/>
          <p:nvPr/>
        </p:nvCxnSpPr>
        <p:spPr>
          <a:xfrm>
            <a:off x="4801028" y="1537749"/>
            <a:ext cx="0" cy="3889413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33E3C5-23D4-1CF9-E37B-70C0393D2812}"/>
              </a:ext>
            </a:extLst>
          </p:cNvPr>
          <p:cNvCxnSpPr/>
          <p:nvPr/>
        </p:nvCxnSpPr>
        <p:spPr>
          <a:xfrm>
            <a:off x="1806191" y="1597632"/>
            <a:ext cx="0" cy="3889413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3A481A-A6D0-0AAA-E206-395FC39A8CFC}"/>
              </a:ext>
            </a:extLst>
          </p:cNvPr>
          <p:cNvCxnSpPr/>
          <p:nvPr/>
        </p:nvCxnSpPr>
        <p:spPr>
          <a:xfrm>
            <a:off x="7120921" y="1537748"/>
            <a:ext cx="0" cy="3889413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663FE4-E1EE-50B9-4379-A16512944DD9}"/>
              </a:ext>
            </a:extLst>
          </p:cNvPr>
          <p:cNvSpPr txBox="1"/>
          <p:nvPr/>
        </p:nvSpPr>
        <p:spPr>
          <a:xfrm>
            <a:off x="3265565" y="490102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Hypothese</a:t>
            </a:r>
            <a:r>
              <a:rPr lang="en-GB" dirty="0">
                <a:latin typeface="+mn-lt"/>
              </a:rPr>
              <a:t>: USE &lt; BRE</a:t>
            </a:r>
          </a:p>
        </p:txBody>
      </p:sp>
    </p:spTree>
    <p:extLst>
      <p:ext uri="{BB962C8B-B14F-4D97-AF65-F5344CB8AC3E}">
        <p14:creationId xmlns:p14="http://schemas.microsoft.com/office/powerpoint/2010/main" val="4196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A8D2FD-5AC8-E767-C3BC-958FAD59A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4" r="13477" b="8076"/>
          <a:stretch/>
        </p:blipFill>
        <p:spPr>
          <a:xfrm>
            <a:off x="190919" y="632908"/>
            <a:ext cx="7746500" cy="5278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F9273-7DBE-6AC1-CC7B-E6929B1C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02" y="4149969"/>
            <a:ext cx="2114569" cy="1678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1AAF6-B209-E92A-F298-7088E5C2872E}"/>
              </a:ext>
            </a:extLst>
          </p:cNvPr>
          <p:cNvSpPr txBox="1"/>
          <p:nvPr/>
        </p:nvSpPr>
        <p:spPr>
          <a:xfrm>
            <a:off x="6568029" y="632909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eɪ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E3291-EAA2-4E40-A164-C16804300783}"/>
              </a:ext>
            </a:extLst>
          </p:cNvPr>
          <p:cNvSpPr txBox="1"/>
          <p:nvPr/>
        </p:nvSpPr>
        <p:spPr>
          <a:xfrm>
            <a:off x="4237403" y="632909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æ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D7F2F-B05A-DB8F-A50E-6022D432F347}"/>
              </a:ext>
            </a:extLst>
          </p:cNvPr>
          <p:cNvSpPr txBox="1"/>
          <p:nvPr/>
        </p:nvSpPr>
        <p:spPr>
          <a:xfrm>
            <a:off x="1906777" y="632909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ʌ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AE259-8EEE-ACB4-072F-0D0EBCAD2473}"/>
              </a:ext>
            </a:extLst>
          </p:cNvPr>
          <p:cNvSpPr txBox="1"/>
          <p:nvPr/>
        </p:nvSpPr>
        <p:spPr>
          <a:xfrm>
            <a:off x="1906777" y="3198165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ɛ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7A1D3-4E84-BAB5-AA18-FA8CCB7ED364}"/>
              </a:ext>
            </a:extLst>
          </p:cNvPr>
          <p:cNvSpPr txBox="1"/>
          <p:nvPr/>
        </p:nvSpPr>
        <p:spPr>
          <a:xfrm>
            <a:off x="4129288" y="3198166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ɪ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65B13-0B35-004F-A020-8BDAFC097C54}"/>
              </a:ext>
            </a:extLst>
          </p:cNvPr>
          <p:cNvSpPr txBox="1"/>
          <p:nvPr/>
        </p:nvSpPr>
        <p:spPr>
          <a:xfrm>
            <a:off x="1206582" y="5807090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300DE-D57F-90D8-ECBA-EF848D31659E}"/>
              </a:ext>
            </a:extLst>
          </p:cNvPr>
          <p:cNvSpPr txBox="1"/>
          <p:nvPr/>
        </p:nvSpPr>
        <p:spPr>
          <a:xfrm>
            <a:off x="1860451" y="5807089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nd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D7CFB-1916-DFAF-0E1D-AD0505F24B26}"/>
              </a:ext>
            </a:extLst>
          </p:cNvPr>
          <p:cNvSpPr txBox="1"/>
          <p:nvPr/>
        </p:nvSpPr>
        <p:spPr>
          <a:xfrm>
            <a:off x="2560418" y="5807088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nz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098B0-F733-99F4-8FC6-B66542B4BF0D}"/>
              </a:ext>
            </a:extLst>
          </p:cNvPr>
          <p:cNvSpPr txBox="1"/>
          <p:nvPr/>
        </p:nvSpPr>
        <p:spPr>
          <a:xfrm>
            <a:off x="3401453" y="5803796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199A1-AE5B-054D-858B-AD644D11E2F8}"/>
              </a:ext>
            </a:extLst>
          </p:cNvPr>
          <p:cNvSpPr txBox="1"/>
          <p:nvPr/>
        </p:nvSpPr>
        <p:spPr>
          <a:xfrm>
            <a:off x="4077572" y="5798208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nd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597B9-BEDE-F98C-F409-5029DB55ED8F}"/>
              </a:ext>
            </a:extLst>
          </p:cNvPr>
          <p:cNvSpPr txBox="1"/>
          <p:nvPr/>
        </p:nvSpPr>
        <p:spPr>
          <a:xfrm>
            <a:off x="4903301" y="5795504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nz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6A767-42B6-DE25-9D59-7929D7E99B38}"/>
              </a:ext>
            </a:extLst>
          </p:cNvPr>
          <p:cNvSpPr txBox="1"/>
          <p:nvPr/>
        </p:nvSpPr>
        <p:spPr>
          <a:xfrm>
            <a:off x="5873333" y="3198164"/>
            <a:ext cx="4784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35FF0-BD06-E645-8F20-76F201501069}"/>
              </a:ext>
            </a:extLst>
          </p:cNvPr>
          <p:cNvSpPr txBox="1"/>
          <p:nvPr/>
        </p:nvSpPr>
        <p:spPr>
          <a:xfrm>
            <a:off x="6500288" y="3191391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nd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46454C-A53F-7FBA-DBAA-2991C71629C5}"/>
              </a:ext>
            </a:extLst>
          </p:cNvPr>
          <p:cNvSpPr txBox="1"/>
          <p:nvPr/>
        </p:nvSpPr>
        <p:spPr>
          <a:xfrm>
            <a:off x="7201479" y="3198165"/>
            <a:ext cx="602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solidFill>
                  <a:schemeClr val="bg2"/>
                </a:solidFill>
                <a:latin typeface="+mn-lt"/>
              </a:rPr>
              <a:t>nz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90A17E-76BD-67BF-BA91-DAEC49722CA7}"/>
              </a:ext>
            </a:extLst>
          </p:cNvPr>
          <p:cNvCxnSpPr/>
          <p:nvPr/>
        </p:nvCxnSpPr>
        <p:spPr>
          <a:xfrm>
            <a:off x="5915409" y="6497699"/>
            <a:ext cx="1010093" cy="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5623D2-6A8C-A2B4-87C2-DD344F071DAC}"/>
              </a:ext>
            </a:extLst>
          </p:cNvPr>
          <p:cNvCxnSpPr/>
          <p:nvPr/>
        </p:nvCxnSpPr>
        <p:spPr>
          <a:xfrm>
            <a:off x="7548604" y="6497699"/>
            <a:ext cx="10100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087058-ED5C-B073-9F17-EE22420110F1}"/>
              </a:ext>
            </a:extLst>
          </p:cNvPr>
          <p:cNvSpPr txBox="1"/>
          <p:nvPr/>
        </p:nvSpPr>
        <p:spPr>
          <a:xfrm>
            <a:off x="6068021" y="6055644"/>
            <a:ext cx="70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67359-B842-FAC9-6CF1-0F22BD69116F}"/>
              </a:ext>
            </a:extLst>
          </p:cNvPr>
          <p:cNvSpPr txBox="1"/>
          <p:nvPr/>
        </p:nvSpPr>
        <p:spPr>
          <a:xfrm>
            <a:off x="7643375" y="6068994"/>
            <a:ext cx="70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BRE</a:t>
            </a:r>
          </a:p>
        </p:txBody>
      </p:sp>
    </p:spTree>
    <p:extLst>
      <p:ext uri="{BB962C8B-B14F-4D97-AF65-F5344CB8AC3E}">
        <p14:creationId xmlns:p14="http://schemas.microsoft.com/office/powerpoint/2010/main" val="289136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1CC074-3A8E-948B-6629-40B73E28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38" y="82235"/>
            <a:ext cx="2663862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dirty="0">
                <a:latin typeface="+mn-lt"/>
              </a:rPr>
              <a:t>Schlussfolgerung</a:t>
            </a:r>
            <a:endParaRPr lang="en-GB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2A80E-5EAD-B5F5-6404-BC96B0F51D35}"/>
              </a:ext>
            </a:extLst>
          </p:cNvPr>
          <p:cNvSpPr txBox="1"/>
          <p:nvPr/>
        </p:nvSpPr>
        <p:spPr>
          <a:xfrm>
            <a:off x="668237" y="551940"/>
            <a:ext cx="742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Dieses Modell von </a:t>
            </a:r>
            <a:r>
              <a:rPr lang="en-GB" dirty="0" err="1">
                <a:latin typeface="+mn-lt"/>
              </a:rPr>
              <a:t>Beddor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könnte</a:t>
            </a:r>
            <a:r>
              <a:rPr lang="en-GB" dirty="0">
                <a:latin typeface="+mn-lt"/>
              </a:rPr>
              <a:t> den </a:t>
            </a:r>
            <a:r>
              <a:rPr lang="en-GB" dirty="0" err="1">
                <a:latin typeface="+mn-lt"/>
              </a:rPr>
              <a:t>Unterschied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zwischen</a:t>
            </a:r>
            <a:r>
              <a:rPr lang="en-GB" dirty="0">
                <a:latin typeface="+mn-lt"/>
              </a:rPr>
              <a:t> den </a:t>
            </a:r>
            <a:r>
              <a:rPr lang="en-GB" dirty="0" err="1">
                <a:latin typeface="+mn-lt"/>
              </a:rPr>
              <a:t>beiden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Varietäten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erklären</a:t>
            </a:r>
            <a:r>
              <a:rPr lang="en-GB" dirty="0">
                <a:latin typeface="+mn-lt"/>
              </a:rPr>
              <a:t>: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C456AEA-B905-BE1B-B215-112DA9AF2ACC}"/>
              </a:ext>
            </a:extLst>
          </p:cNvPr>
          <p:cNvSpPr>
            <a:spLocks/>
          </p:cNvSpPr>
          <p:nvPr/>
        </p:nvSpPr>
        <p:spPr bwMode="auto">
          <a:xfrm>
            <a:off x="1064382" y="291147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9A9C52-0E00-E23C-7E45-42743F88754C}"/>
              </a:ext>
            </a:extLst>
          </p:cNvPr>
          <p:cNvSpPr>
            <a:spLocks/>
          </p:cNvSpPr>
          <p:nvPr/>
        </p:nvSpPr>
        <p:spPr bwMode="auto">
          <a:xfrm>
            <a:off x="3788532" y="291147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rgbClr val="0432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4D7C1B-819A-7A02-2E65-63D613E8A58D}"/>
              </a:ext>
            </a:extLst>
          </p:cNvPr>
          <p:cNvSpPr>
            <a:spLocks/>
          </p:cNvSpPr>
          <p:nvPr/>
        </p:nvSpPr>
        <p:spPr bwMode="auto">
          <a:xfrm>
            <a:off x="1031165" y="5149669"/>
            <a:ext cx="3516313" cy="1033462"/>
          </a:xfrm>
          <a:custGeom>
            <a:avLst/>
            <a:gdLst>
              <a:gd name="T0" fmla="*/ 0 w 4368800"/>
              <a:gd name="T1" fmla="*/ 1024067 h 1397043"/>
              <a:gd name="T2" fmla="*/ 1134624 w 4368800"/>
              <a:gd name="T3" fmla="*/ 394614 h 1397043"/>
              <a:gd name="T4" fmla="*/ 1983037 w 4368800"/>
              <a:gd name="T5" fmla="*/ 32 h 1397043"/>
              <a:gd name="T6" fmla="*/ 2667900 w 4368800"/>
              <a:gd name="T7" fmla="*/ 413404 h 1397043"/>
              <a:gd name="T8" fmla="*/ 3516313 w 4368800"/>
              <a:gd name="T9" fmla="*/ 1033462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D60968-FD9C-8AEA-6F31-1A2B537063D0}"/>
              </a:ext>
            </a:extLst>
          </p:cNvPr>
          <p:cNvSpPr>
            <a:spLocks/>
          </p:cNvSpPr>
          <p:nvPr/>
        </p:nvSpPr>
        <p:spPr bwMode="auto">
          <a:xfrm>
            <a:off x="2307515" y="5149669"/>
            <a:ext cx="3516313" cy="1033462"/>
          </a:xfrm>
          <a:custGeom>
            <a:avLst/>
            <a:gdLst>
              <a:gd name="T0" fmla="*/ 0 w 4368800"/>
              <a:gd name="T1" fmla="*/ 1024067 h 1397043"/>
              <a:gd name="T2" fmla="*/ 1134624 w 4368800"/>
              <a:gd name="T3" fmla="*/ 394614 h 1397043"/>
              <a:gd name="T4" fmla="*/ 1983037 w 4368800"/>
              <a:gd name="T5" fmla="*/ 32 h 1397043"/>
              <a:gd name="T6" fmla="*/ 2667900 w 4368800"/>
              <a:gd name="T7" fmla="*/ 413404 h 1397043"/>
              <a:gd name="T8" fmla="*/ 3516313 w 4368800"/>
              <a:gd name="T9" fmla="*/ 1033462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rgbClr val="0432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0E5120-7609-9CAA-523C-D9255EC67A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28657" y="26955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A0AE5C-A72D-F03E-0CD0-FD0A6289C3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55578" y="4644844"/>
            <a:ext cx="0" cy="15128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26F4BC-1B31-4CE1-E17E-84206D019B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99644" y="26955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E62AE4-96A7-BABD-F5F1-24039E7E1FB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1807" y="26955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5">
            <a:extLst>
              <a:ext uri="{FF2B5EF4-FFF2-40B4-BE49-F238E27FC236}">
                <a16:creationId xmlns:a16="http://schemas.microsoft.com/office/drawing/2014/main" id="{95742154-135A-CF35-2311-5F57B3F6C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936" y="2934744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altLang="en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̃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57B236-3330-6905-250F-5FA230B9BB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28153" y="4717869"/>
            <a:ext cx="0" cy="1511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A6829E-B1B7-B7FA-1284-AA67AE6A63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60178" y="4644844"/>
            <a:ext cx="0" cy="15128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6">
            <a:extLst>
              <a:ext uri="{FF2B5EF4-FFF2-40B4-BE49-F238E27FC236}">
                <a16:creationId xmlns:a16="http://schemas.microsoft.com/office/drawing/2014/main" id="{0D7196D0-A2BE-8D01-BCC5-79CD55B4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114" y="4740214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altLang="en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38BA9-1B8C-1348-CD10-2ED3F02B0145}"/>
              </a:ext>
            </a:extLst>
          </p:cNvPr>
          <p:cNvSpPr txBox="1"/>
          <p:nvPr/>
        </p:nvSpPr>
        <p:spPr>
          <a:xfrm>
            <a:off x="443700" y="1516211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Zungedorsumhebung</a:t>
            </a:r>
            <a:r>
              <a:rPr lang="en-GB" dirty="0">
                <a:latin typeface="+mn-lt"/>
              </a:rPr>
              <a:t>/</a:t>
            </a:r>
            <a:r>
              <a:rPr lang="en-GB" dirty="0" err="1">
                <a:latin typeface="+mn-lt"/>
              </a:rPr>
              <a:t>senkung</a:t>
            </a:r>
            <a:endParaRPr lang="en-GB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212396-A11B-A18B-0338-0E9E282CD5DD}"/>
              </a:ext>
            </a:extLst>
          </p:cNvPr>
          <p:cNvSpPr txBox="1"/>
          <p:nvPr/>
        </p:nvSpPr>
        <p:spPr>
          <a:xfrm>
            <a:off x="5119872" y="1505544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0432FF"/>
                </a:solidFill>
                <a:latin typeface="+mn-lt"/>
              </a:rPr>
              <a:t>Velumöffnung</a:t>
            </a:r>
            <a:endParaRPr lang="en-GB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84D402-AC68-A952-3141-F54A8122C0A2}"/>
              </a:ext>
            </a:extLst>
          </p:cNvPr>
          <p:cNvSpPr txBox="1"/>
          <p:nvPr/>
        </p:nvSpPr>
        <p:spPr>
          <a:xfrm>
            <a:off x="8079129" y="3409045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BRE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9F975-9932-5BB7-E389-82A358FC9233}"/>
              </a:ext>
            </a:extLst>
          </p:cNvPr>
          <p:cNvSpPr txBox="1"/>
          <p:nvPr/>
        </p:nvSpPr>
        <p:spPr>
          <a:xfrm>
            <a:off x="8008663" y="5204735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USE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6100F7-5D72-997B-89B5-88B09D4D779A}"/>
              </a:ext>
            </a:extLst>
          </p:cNvPr>
          <p:cNvCxnSpPr/>
          <p:nvPr/>
        </p:nvCxnSpPr>
        <p:spPr>
          <a:xfrm>
            <a:off x="4591807" y="2604304"/>
            <a:ext cx="2713037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D17AA9-5FFD-5CE0-2404-675A978D3FB9}"/>
              </a:ext>
            </a:extLst>
          </p:cNvPr>
          <p:cNvCxnSpPr>
            <a:cxnSpLocks/>
          </p:cNvCxnSpPr>
          <p:nvPr/>
        </p:nvCxnSpPr>
        <p:spPr>
          <a:xfrm>
            <a:off x="1064382" y="2604304"/>
            <a:ext cx="3481379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7A175D-F849-96C9-966C-A9E02FD529AF}"/>
              </a:ext>
            </a:extLst>
          </p:cNvPr>
          <p:cNvSpPr txBox="1"/>
          <p:nvPr/>
        </p:nvSpPr>
        <p:spPr>
          <a:xfrm>
            <a:off x="5746485" y="208316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6A6E7F-FA74-F5CD-7305-71EEAD4DC485}"/>
              </a:ext>
            </a:extLst>
          </p:cNvPr>
          <p:cNvCxnSpPr>
            <a:cxnSpLocks/>
          </p:cNvCxnSpPr>
          <p:nvPr/>
        </p:nvCxnSpPr>
        <p:spPr>
          <a:xfrm>
            <a:off x="4572000" y="4697018"/>
            <a:ext cx="1251828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21C2BAF-9B60-AEA8-1A0E-D72EF4A44A76}"/>
              </a:ext>
            </a:extLst>
          </p:cNvPr>
          <p:cNvSpPr txBox="1"/>
          <p:nvPr/>
        </p:nvSpPr>
        <p:spPr>
          <a:xfrm>
            <a:off x="5034593" y="424127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DAAFA6-A22F-D711-0F42-AF96C8D94B7F}"/>
              </a:ext>
            </a:extLst>
          </p:cNvPr>
          <p:cNvCxnSpPr>
            <a:cxnSpLocks/>
          </p:cNvCxnSpPr>
          <p:nvPr/>
        </p:nvCxnSpPr>
        <p:spPr>
          <a:xfrm>
            <a:off x="1064382" y="4697018"/>
            <a:ext cx="3481379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F207FC-E747-35B6-32E6-A797CCD56E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31165" y="2621908"/>
            <a:ext cx="33217" cy="3607261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30C7B7B-19F5-8590-D85B-2C14C6A5C6F0}"/>
              </a:ext>
            </a:extLst>
          </p:cNvPr>
          <p:cNvSpPr txBox="1"/>
          <p:nvPr/>
        </p:nvSpPr>
        <p:spPr>
          <a:xfrm>
            <a:off x="2784446" y="212105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0FD9C-2689-F81B-7920-ACE1F536A723}"/>
              </a:ext>
            </a:extLst>
          </p:cNvPr>
          <p:cNvSpPr txBox="1"/>
          <p:nvPr/>
        </p:nvSpPr>
        <p:spPr>
          <a:xfrm>
            <a:off x="2683937" y="426992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5B07F7-7FB5-F8CE-FFC1-E71D20BC752A}"/>
              </a:ext>
            </a:extLst>
          </p:cNvPr>
          <p:cNvSpPr txBox="1"/>
          <p:nvPr/>
        </p:nvSpPr>
        <p:spPr>
          <a:xfrm>
            <a:off x="4220191" y="64154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Zeit</a:t>
            </a:r>
          </a:p>
        </p:txBody>
      </p:sp>
    </p:spTree>
    <p:extLst>
      <p:ext uri="{BB962C8B-B14F-4D97-AF65-F5344CB8AC3E}">
        <p14:creationId xmlns:p14="http://schemas.microsoft.com/office/powerpoint/2010/main" val="192697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580F4-5D83-FE4B-BD23-074BA494E95B}"/>
              </a:ext>
            </a:extLst>
          </p:cNvPr>
          <p:cNvSpPr/>
          <p:nvPr/>
        </p:nvSpPr>
        <p:spPr>
          <a:xfrm>
            <a:off x="967891" y="1266703"/>
            <a:ext cx="491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432FF"/>
                </a:solidFill>
                <a:latin typeface="+mn-lt"/>
              </a:rPr>
              <a:t>Lautwandel (zur Erinnerung)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3A4067-B24F-8A45-B2B6-A3D93979EB7F}"/>
              </a:ext>
            </a:extLst>
          </p:cNvPr>
          <p:cNvSpPr>
            <a:spLocks/>
          </p:cNvSpPr>
          <p:nvPr/>
        </p:nvSpPr>
        <p:spPr bwMode="auto">
          <a:xfrm>
            <a:off x="2540764" y="161489"/>
            <a:ext cx="4062471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NC̥ Abstoßung und Lautwandel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7E488-BA43-F747-91AE-EAE286C2C5A4}"/>
              </a:ext>
            </a:extLst>
          </p:cNvPr>
          <p:cNvSpPr/>
          <p:nvPr/>
        </p:nvSpPr>
        <p:spPr>
          <a:xfrm>
            <a:off x="980906" y="2386337"/>
            <a:ext cx="734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V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dirty="0">
                <a:latin typeface="+mn-lt"/>
              </a:rPr>
              <a:t> Ṽ  (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z.B. mehr 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Nasalisierung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Am.Engl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'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sent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' als in 'send')</a:t>
            </a:r>
            <a:endParaRPr lang="de-DE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9228D-CE99-CD4C-80E0-B7561F2DC3D0}"/>
              </a:ext>
            </a:extLst>
          </p:cNvPr>
          <p:cNvSpPr txBox="1"/>
          <p:nvPr/>
        </p:nvSpPr>
        <p:spPr>
          <a:xfrm>
            <a:off x="2549562" y="753036"/>
            <a:ext cx="4053673" cy="47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/>
              </a:rPr>
              <a:t>(C̥ </a:t>
            </a:r>
            <a:r>
              <a:rPr lang="de-DE" dirty="0">
                <a:latin typeface="+mn-lt"/>
              </a:rPr>
              <a:t>= stimmlos, C = stimmhaft)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64DE0-3EB0-0A4F-9BC1-710C3B83F505}"/>
              </a:ext>
            </a:extLst>
          </p:cNvPr>
          <p:cNvSpPr txBox="1"/>
          <p:nvPr/>
        </p:nvSpPr>
        <p:spPr>
          <a:xfrm>
            <a:off x="1054547" y="1651721"/>
            <a:ext cx="712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/>
              </a:rPr>
              <a:t>Dies ist wahrscheinlicher in VN</a:t>
            </a:r>
            <a:r>
              <a:rPr lang="de-DE" dirty="0">
                <a:solidFill>
                  <a:srgbClr val="000000"/>
                </a:solidFill>
                <a:latin typeface="Calibri"/>
                <a:ea typeface="+mn-ea"/>
              </a:rPr>
              <a:t>C̥ als in VNC</a:t>
            </a:r>
            <a:endParaRPr lang="de-DE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1AC9C-4E20-D245-B752-764B55E01090}"/>
              </a:ext>
            </a:extLst>
          </p:cNvPr>
          <p:cNvSpPr/>
          <p:nvPr/>
        </p:nvSpPr>
        <p:spPr>
          <a:xfrm>
            <a:off x="980905" y="3228972"/>
            <a:ext cx="734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+mn-lt"/>
              </a:rPr>
              <a:t>Vokalnasaliserung</a:t>
            </a:r>
            <a:r>
              <a:rPr lang="de-DE" dirty="0">
                <a:latin typeface="+mn-lt"/>
              </a:rPr>
              <a:t> und N-Tilgung (Hindi: /</a:t>
            </a:r>
            <a:r>
              <a:rPr lang="de-DE" dirty="0" err="1">
                <a:latin typeface="+mn-lt"/>
              </a:rPr>
              <a:t>dãt</a:t>
            </a:r>
            <a:r>
              <a:rPr lang="de-DE" dirty="0">
                <a:latin typeface="+mn-lt"/>
              </a:rPr>
              <a:t>/ &lt; Sanskrit /</a:t>
            </a:r>
            <a:r>
              <a:rPr lang="de-DE" dirty="0" err="1">
                <a:latin typeface="+mn-lt"/>
              </a:rPr>
              <a:t>danta</a:t>
            </a:r>
            <a:r>
              <a:rPr lang="de-DE" dirty="0">
                <a:latin typeface="+mn-lt"/>
              </a:rPr>
              <a:t>/ aber Hindi /</a:t>
            </a:r>
            <a:r>
              <a:rPr lang="de-DE" dirty="0" err="1">
                <a:latin typeface="+mn-lt"/>
              </a:rPr>
              <a:t>tʃãnd</a:t>
            </a:r>
            <a:r>
              <a:rPr lang="de-DE" dirty="0">
                <a:latin typeface="+mn-lt"/>
              </a:rPr>
              <a:t>/ &lt; </a:t>
            </a:r>
            <a:r>
              <a:rPr lang="de-DE" dirty="0" err="1">
                <a:latin typeface="+mn-lt"/>
              </a:rPr>
              <a:t>Sanksrit</a:t>
            </a:r>
            <a:r>
              <a:rPr lang="de-DE" dirty="0">
                <a:latin typeface="+mn-lt"/>
              </a:rPr>
              <a:t> /</a:t>
            </a:r>
            <a:r>
              <a:rPr lang="de-DE" dirty="0" err="1">
                <a:solidFill>
                  <a:srgbClr val="000000"/>
                </a:solidFill>
                <a:latin typeface="Calibri"/>
              </a:rPr>
              <a:t>tʃãnda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DE" baseline="30000" dirty="0">
                <a:solidFill>
                  <a:srgbClr val="000000"/>
                </a:solidFill>
                <a:latin typeface="Calibri"/>
              </a:rPr>
              <a:t>1</a:t>
            </a:r>
            <a:endParaRPr lang="de-DE" baseline="300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5D1793-9F45-0B41-9795-16BC714A91D5}"/>
              </a:ext>
            </a:extLst>
          </p:cNvPr>
          <p:cNvSpPr/>
          <p:nvPr/>
        </p:nvSpPr>
        <p:spPr>
          <a:xfrm>
            <a:off x="967891" y="4208184"/>
            <a:ext cx="8176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N-Tilgung</a:t>
            </a:r>
          </a:p>
          <a:p>
            <a:r>
              <a:rPr lang="de-DE" dirty="0">
                <a:latin typeface="+mn-lt"/>
              </a:rPr>
              <a:t>Ital. </a:t>
            </a:r>
            <a:r>
              <a:rPr lang="de-DE" dirty="0" err="1">
                <a:latin typeface="+mn-lt"/>
              </a:rPr>
              <a:t>isola</a:t>
            </a:r>
            <a:r>
              <a:rPr lang="de-DE" dirty="0">
                <a:latin typeface="+mn-lt"/>
              </a:rPr>
              <a:t> &lt; Lat. </a:t>
            </a:r>
            <a:r>
              <a:rPr lang="de-DE" dirty="0" err="1">
                <a:latin typeface="+mn-lt"/>
              </a:rPr>
              <a:t>insula</a:t>
            </a:r>
            <a:r>
              <a:rPr lang="de-DE" dirty="0">
                <a:latin typeface="+mn-lt"/>
              </a:rPr>
              <a:t>; Deutsch 'Gans', Engl. '</a:t>
            </a:r>
            <a:r>
              <a:rPr lang="de-DE" dirty="0" err="1">
                <a:latin typeface="+mn-lt"/>
              </a:rPr>
              <a:t>goose</a:t>
            </a:r>
            <a:r>
              <a:rPr lang="de-DE" dirty="0">
                <a:latin typeface="+mn-lt"/>
              </a:rPr>
              <a:t>', Polnisch '</a:t>
            </a:r>
            <a:r>
              <a:rPr lang="pl-PL" dirty="0"/>
              <a:t>gęś', </a:t>
            </a:r>
            <a:r>
              <a:rPr lang="de-DE" dirty="0">
                <a:latin typeface="+mn-lt"/>
              </a:rPr>
              <a:t>(Lat. '</a:t>
            </a:r>
            <a:r>
              <a:rPr lang="de-DE" dirty="0" err="1">
                <a:latin typeface="+mn-lt"/>
              </a:rPr>
              <a:t>anser</a:t>
            </a:r>
            <a:r>
              <a:rPr lang="de-DE" dirty="0">
                <a:latin typeface="+mn-lt"/>
              </a:rPr>
              <a:t>')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467AC-7FC8-5A45-BA49-C7E3A4A3932F}"/>
              </a:ext>
            </a:extLst>
          </p:cNvPr>
          <p:cNvSpPr txBox="1"/>
          <p:nvPr/>
        </p:nvSpPr>
        <p:spPr>
          <a:xfrm>
            <a:off x="2882537" y="6127547"/>
            <a:ext cx="292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+mn-lt"/>
              </a:rPr>
              <a:t>1 ohala91.phonetica.pdf</a:t>
            </a:r>
          </a:p>
        </p:txBody>
      </p:sp>
    </p:spTree>
    <p:extLst>
      <p:ext uri="{BB962C8B-B14F-4D97-AF65-F5344CB8AC3E}">
        <p14:creationId xmlns:p14="http://schemas.microsoft.com/office/powerpoint/2010/main" val="41779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56BE8FA-EE55-7641-9EDF-7FBACA252774}"/>
              </a:ext>
            </a:extLst>
          </p:cNvPr>
          <p:cNvSpPr>
            <a:spLocks/>
          </p:cNvSpPr>
          <p:nvPr/>
        </p:nvSpPr>
        <p:spPr bwMode="auto">
          <a:xfrm>
            <a:off x="2540764" y="161489"/>
            <a:ext cx="4062471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NC̥ Abstoßung und Typologie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3A380-EC14-ED45-8869-470A22729C42}"/>
              </a:ext>
            </a:extLst>
          </p:cNvPr>
          <p:cNvSpPr txBox="1"/>
          <p:nvPr/>
        </p:nvSpPr>
        <p:spPr>
          <a:xfrm>
            <a:off x="843825" y="1013960"/>
            <a:ext cx="702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Pater (1996)</a:t>
            </a:r>
            <a:r>
              <a:rPr lang="de-DE" baseline="30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: "</a:t>
            </a:r>
            <a:r>
              <a:rPr lang="en-GB" dirty="0">
                <a:latin typeface="+mn-lt"/>
              </a:rPr>
              <a:t>In a wide variety of languages, </a:t>
            </a:r>
            <a:r>
              <a:rPr lang="en-AU" dirty="0">
                <a:latin typeface="+mn-lt"/>
              </a:rPr>
              <a:t>NC̥ </a:t>
            </a:r>
            <a:r>
              <a:rPr lang="en-GB" dirty="0">
                <a:latin typeface="+mn-lt"/>
              </a:rPr>
              <a:t>clusters seem to be disfavoured."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D869C-1B48-344C-B0C3-CDB7190D76C8}"/>
              </a:ext>
            </a:extLst>
          </p:cNvPr>
          <p:cNvSpPr txBox="1"/>
          <p:nvPr/>
        </p:nvSpPr>
        <p:spPr>
          <a:xfrm>
            <a:off x="821548" y="2189202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z.B. Indonesisch Infinitiv-Präfix = /</a:t>
            </a:r>
            <a:r>
              <a:rPr lang="de-DE" dirty="0" err="1">
                <a:latin typeface="+mn-lt"/>
              </a:rPr>
              <a:t>məN</a:t>
            </a:r>
            <a:r>
              <a:rPr lang="de-DE" dirty="0">
                <a:latin typeface="+mn-lt"/>
              </a:rPr>
              <a:t>/.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6928-9028-FE40-A1F5-090A3C5A3866}"/>
              </a:ext>
            </a:extLst>
          </p:cNvPr>
          <p:cNvSpPr txBox="1"/>
          <p:nvPr/>
        </p:nvSpPr>
        <p:spPr>
          <a:xfrm>
            <a:off x="796066" y="3087445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+mj-lt"/>
              </a:rPr>
              <a:t>Der Stamm </a:t>
            </a:r>
            <a:r>
              <a:rPr lang="de-DE" dirty="0">
                <a:latin typeface="+mj-lt"/>
              </a:rPr>
              <a:t>beginnt mit 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C̥ (</a:t>
            </a:r>
            <a:r>
              <a:rPr lang="en-AU" dirty="0" err="1">
                <a:solidFill>
                  <a:srgbClr val="000000"/>
                </a:solidFill>
                <a:latin typeface="+mj-lt"/>
              </a:rPr>
              <a:t>führt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+mj-lt"/>
              </a:rPr>
              <a:t>zu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 C̥-</a:t>
            </a:r>
            <a:r>
              <a:rPr lang="en-AU" dirty="0" err="1">
                <a:solidFill>
                  <a:srgbClr val="000000"/>
                </a:solidFill>
                <a:latin typeface="+mj-lt"/>
              </a:rPr>
              <a:t>Tilgung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) </a:t>
            </a: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5EDF8-B5D9-324F-9FC3-5B96579F1490}"/>
              </a:ext>
            </a:extLst>
          </p:cNvPr>
          <p:cNvSpPr txBox="1"/>
          <p:nvPr/>
        </p:nvSpPr>
        <p:spPr>
          <a:xfrm>
            <a:off x="796066" y="3775934"/>
            <a:ext cx="55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/m</a:t>
            </a:r>
            <a:r>
              <a:rPr lang="de-DE" dirty="0" err="1">
                <a:latin typeface="+mj-lt"/>
              </a:rPr>
              <a:t>əN</a:t>
            </a:r>
            <a:r>
              <a:rPr lang="en-GB" dirty="0">
                <a:latin typeface="+mj-lt"/>
              </a:rPr>
              <a:t>+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pilih</a:t>
            </a:r>
            <a:r>
              <a:rPr lang="en-GB" dirty="0">
                <a:latin typeface="+mj-lt"/>
              </a:rPr>
              <a:t>/ → /m</a:t>
            </a:r>
            <a:r>
              <a:rPr lang="de-DE" dirty="0" err="1">
                <a:latin typeface="+mj-lt"/>
              </a:rPr>
              <a:t>əm</a:t>
            </a:r>
            <a:r>
              <a:rPr lang="en-GB" dirty="0" err="1">
                <a:latin typeface="+mj-lt"/>
              </a:rPr>
              <a:t>ilih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wählen</a:t>
            </a:r>
            <a:r>
              <a:rPr lang="en-GB" dirty="0">
                <a:latin typeface="+mj-lt"/>
              </a:rPr>
              <a:t>)</a:t>
            </a:r>
            <a:endParaRPr lang="de-DE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9CC76-31D6-3D40-8076-F4169180127D}"/>
              </a:ext>
            </a:extLst>
          </p:cNvPr>
          <p:cNvSpPr txBox="1"/>
          <p:nvPr/>
        </p:nvSpPr>
        <p:spPr>
          <a:xfrm>
            <a:off x="843825" y="4298137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+mj-lt"/>
              </a:rPr>
              <a:t>Der Stamm </a:t>
            </a:r>
            <a:r>
              <a:rPr lang="de-DE" dirty="0">
                <a:latin typeface="+mj-lt"/>
              </a:rPr>
              <a:t>beginnt mit </a:t>
            </a:r>
            <a:r>
              <a:rPr lang="en-AU" dirty="0">
                <a:solidFill>
                  <a:srgbClr val="000000"/>
                </a:solidFill>
                <a:latin typeface="+mj-lt"/>
              </a:rPr>
              <a:t>C</a:t>
            </a: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3FAE-646A-BB40-96B6-A0125423460D}"/>
              </a:ext>
            </a:extLst>
          </p:cNvPr>
          <p:cNvSpPr txBox="1"/>
          <p:nvPr/>
        </p:nvSpPr>
        <p:spPr>
          <a:xfrm>
            <a:off x="711798" y="4810461"/>
            <a:ext cx="554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/m</a:t>
            </a:r>
            <a:r>
              <a:rPr lang="de-DE" dirty="0" err="1">
                <a:latin typeface="+mj-lt"/>
              </a:rPr>
              <a:t>əN</a:t>
            </a:r>
            <a:r>
              <a:rPr lang="en-GB" dirty="0">
                <a:latin typeface="+mj-lt"/>
              </a:rPr>
              <a:t>+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b</a:t>
            </a:r>
            <a:r>
              <a:rPr lang="de-DE" dirty="0" err="1">
                <a:solidFill>
                  <a:srgbClr val="FF0000"/>
                </a:solidFill>
                <a:latin typeface="+mj-lt"/>
              </a:rPr>
              <a:t>ələ</a:t>
            </a:r>
            <a:r>
              <a:rPr lang="en-GB" dirty="0">
                <a:latin typeface="+mj-lt"/>
              </a:rPr>
              <a:t>/ → /m</a:t>
            </a:r>
            <a:r>
              <a:rPr lang="de-DE" dirty="0" err="1">
                <a:latin typeface="+mj-lt"/>
              </a:rPr>
              <a:t>əm</a:t>
            </a:r>
            <a:r>
              <a:rPr lang="en-GB" dirty="0">
                <a:latin typeface="+mj-lt"/>
              </a:rPr>
              <a:t>b</a:t>
            </a:r>
            <a:r>
              <a:rPr lang="de-DE" dirty="0" err="1">
                <a:latin typeface="+mj-lt"/>
              </a:rPr>
              <a:t>ələ</a:t>
            </a:r>
            <a:r>
              <a:rPr lang="de-DE" dirty="0">
                <a:latin typeface="+mj-lt"/>
              </a:rPr>
              <a:t>/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kaufen</a:t>
            </a:r>
            <a:r>
              <a:rPr lang="en-GB" dirty="0">
                <a:latin typeface="+mj-lt"/>
              </a:rPr>
              <a:t>)</a:t>
            </a:r>
            <a:endParaRPr lang="de-DE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5B0DA-CFBF-A94B-944B-00F412A233AA}"/>
              </a:ext>
            </a:extLst>
          </p:cNvPr>
          <p:cNvSpPr txBox="1"/>
          <p:nvPr/>
        </p:nvSpPr>
        <p:spPr>
          <a:xfrm>
            <a:off x="355001" y="5702480"/>
            <a:ext cx="843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</a:rPr>
              <a:t>Pater, J. (1999). Austronesian nasal substitution and other NC effects. In </a:t>
            </a:r>
            <a:r>
              <a:rPr lang="en-GB" sz="1600" dirty="0" err="1">
                <a:latin typeface="+mn-lt"/>
              </a:rPr>
              <a:t>Kager</a:t>
            </a:r>
            <a:r>
              <a:rPr lang="en-GB" sz="1600" dirty="0">
                <a:latin typeface="+mn-lt"/>
              </a:rPr>
              <a:t>, R., Hulst, H., and Zonneveld, W., editors, </a:t>
            </a:r>
            <a:r>
              <a:rPr lang="en-GB" sz="1600" i="1" dirty="0">
                <a:latin typeface="+mn-lt"/>
              </a:rPr>
              <a:t>The Prosody-Morphology Interface</a:t>
            </a:r>
            <a:r>
              <a:rPr lang="en-GB" sz="1600" dirty="0">
                <a:latin typeface="+mn-lt"/>
              </a:rPr>
              <a:t>, pages 310– 343. Cambridge University Press, Cambridge. 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D30B3E2-E119-324E-ABD1-27998394AEA1}"/>
              </a:ext>
            </a:extLst>
          </p:cNvPr>
          <p:cNvSpPr>
            <a:spLocks/>
          </p:cNvSpPr>
          <p:nvPr/>
        </p:nvSpPr>
        <p:spPr bwMode="auto">
          <a:xfrm>
            <a:off x="1775012" y="161489"/>
            <a:ext cx="5626249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NC̥ Abstoßung und phonetische Grundlage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C4625-589A-074B-8C1C-C740C41DCB53}"/>
              </a:ext>
            </a:extLst>
          </p:cNvPr>
          <p:cNvSpPr txBox="1"/>
          <p:nvPr/>
        </p:nvSpPr>
        <p:spPr>
          <a:xfrm>
            <a:off x="378384" y="988670"/>
            <a:ext cx="838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</a:rPr>
              <a:t>Physiologisch sind sich N und C̥ aerodynamisch nicht kompatibel.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23733-1C35-4F4E-8D9B-404471C08062}"/>
              </a:ext>
            </a:extLst>
          </p:cNvPr>
          <p:cNvSpPr txBox="1"/>
          <p:nvPr/>
        </p:nvSpPr>
        <p:spPr>
          <a:xfrm>
            <a:off x="287524" y="1705875"/>
            <a:ext cx="8145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Auch nicht akustisch aufgrund  der Energie &lt; 500 Hz (vorhanden für N notwendigerweise abwesend für </a:t>
            </a:r>
            <a:r>
              <a:rPr lang="de-DE" dirty="0"/>
              <a:t>C̥</a:t>
            </a:r>
            <a:r>
              <a:rPr lang="de-DE" dirty="0">
                <a:latin typeface="+mj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4FAAD-C341-0C42-AB4C-A9645CD548EF}"/>
              </a:ext>
            </a:extLst>
          </p:cNvPr>
          <p:cNvSpPr txBox="1"/>
          <p:nvPr/>
        </p:nvSpPr>
        <p:spPr>
          <a:xfrm>
            <a:off x="425427" y="2963895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latin typeface="+mn-lt"/>
              </a:rPr>
              <a:t>Damit verbunden: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1C89C-CABF-E241-BB05-2059014434D6}"/>
              </a:ext>
            </a:extLst>
          </p:cNvPr>
          <p:cNvSpPr txBox="1"/>
          <p:nvPr/>
        </p:nvSpPr>
        <p:spPr>
          <a:xfrm>
            <a:off x="425427" y="34608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pc="-10" dirty="0">
                <a:latin typeface="+mn-lt"/>
                <a:cs typeface="Calibri"/>
              </a:rPr>
              <a:t>Untersuchung von </a:t>
            </a:r>
            <a:r>
              <a:rPr lang="de-DE" sz="2400" spc="-10" dirty="0" err="1">
                <a:latin typeface="+mn-lt"/>
                <a:cs typeface="Calibri"/>
              </a:rPr>
              <a:t>Ohala</a:t>
            </a:r>
            <a:r>
              <a:rPr lang="de-DE" sz="2400" spc="-10" dirty="0">
                <a:latin typeface="+mn-lt"/>
                <a:cs typeface="Calibri"/>
              </a:rPr>
              <a:t> &amp; </a:t>
            </a:r>
            <a:r>
              <a:rPr lang="de-DE" sz="2400" spc="-10" dirty="0" err="1">
                <a:latin typeface="+mn-lt"/>
                <a:cs typeface="Calibri"/>
              </a:rPr>
              <a:t>Ohala</a:t>
            </a:r>
            <a:r>
              <a:rPr lang="de-DE" sz="2400" spc="-10" dirty="0">
                <a:latin typeface="+mn-lt"/>
                <a:cs typeface="Calibri"/>
              </a:rPr>
              <a:t> (1991)</a:t>
            </a:r>
            <a:r>
              <a:rPr lang="de-DE" sz="2400" spc="-10" baseline="30000" dirty="0">
                <a:latin typeface="+mn-lt"/>
                <a:cs typeface="Calibri"/>
              </a:rPr>
              <a:t>1</a:t>
            </a:r>
            <a:r>
              <a:rPr lang="de-DE" sz="2400" spc="-10" dirty="0">
                <a:latin typeface="+mn-lt"/>
                <a:cs typeface="Calibri"/>
              </a:rPr>
              <a:t> </a:t>
            </a:r>
            <a:r>
              <a:rPr lang="de-DE" sz="2400" spc="-5" dirty="0">
                <a:latin typeface="+mn-lt"/>
                <a:cs typeface="Calibri"/>
              </a:rPr>
              <a:t>mit Messungen </a:t>
            </a:r>
            <a:r>
              <a:rPr lang="de-DE" sz="2400" spc="-10" dirty="0">
                <a:latin typeface="+mn-lt"/>
                <a:cs typeface="Calibri"/>
              </a:rPr>
              <a:t>von </a:t>
            </a:r>
            <a:r>
              <a:rPr lang="de-DE" sz="2400" spc="-5" dirty="0">
                <a:latin typeface="+mn-lt"/>
                <a:cs typeface="Calibri"/>
              </a:rPr>
              <a:t>oralem/nasalem </a:t>
            </a:r>
            <a:r>
              <a:rPr lang="de-DE" sz="2400" spc="90" dirty="0">
                <a:latin typeface="+mn-lt"/>
                <a:cs typeface="Calibri"/>
              </a:rPr>
              <a:t>Luftstrom.  </a:t>
            </a:r>
            <a:r>
              <a:rPr lang="de-DE" sz="2400" spc="-10" dirty="0">
                <a:latin typeface="+mn-lt"/>
                <a:cs typeface="Calibri"/>
              </a:rPr>
              <a:t>Französische </a:t>
            </a:r>
            <a:r>
              <a:rPr lang="de-DE" sz="2400" spc="-5" dirty="0">
                <a:latin typeface="+mn-lt"/>
                <a:cs typeface="Calibri"/>
              </a:rPr>
              <a:t>Sprecher</a:t>
            </a:r>
            <a:r>
              <a:rPr lang="de-DE" sz="2400" spc="5" dirty="0">
                <a:latin typeface="+mn-lt"/>
                <a:cs typeface="Calibri"/>
              </a:rPr>
              <a:t> </a:t>
            </a:r>
            <a:r>
              <a:rPr lang="de-DE" sz="2400" spc="-10" dirty="0">
                <a:latin typeface="+mn-lt"/>
                <a:cs typeface="Calibri"/>
              </a:rPr>
              <a:t>produzierten:</a:t>
            </a:r>
            <a:endParaRPr lang="de-DE" sz="2400" dirty="0">
              <a:latin typeface="+mn-lt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DC24ABB-E1DC-2D44-A8BD-B9DB0F119551}"/>
              </a:ext>
            </a:extLst>
          </p:cNvPr>
          <p:cNvSpPr txBox="1"/>
          <p:nvPr/>
        </p:nvSpPr>
        <p:spPr>
          <a:xfrm>
            <a:off x="479190" y="4820134"/>
            <a:ext cx="2343785" cy="86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sz="2400" kern="1200" dirty="0" err="1">
                <a:latin typeface="+mn-lt"/>
                <a:cs typeface="Calibri"/>
              </a:rPr>
              <a:t>dit</a:t>
            </a:r>
            <a:r>
              <a:rPr sz="2400" kern="1200" dirty="0">
                <a:latin typeface="+mn-lt"/>
                <a:cs typeface="Calibri"/>
              </a:rPr>
              <a:t> </a:t>
            </a:r>
            <a:r>
              <a:rPr sz="2400" kern="1200" spc="-5" dirty="0">
                <a:latin typeface="+mn-lt"/>
                <a:cs typeface="Calibri"/>
              </a:rPr>
              <a:t>saint </a:t>
            </a:r>
            <a:r>
              <a:rPr sz="2400" kern="1200" dirty="0">
                <a:latin typeface="+mn-lt"/>
                <a:cs typeface="Calibri"/>
              </a:rPr>
              <a:t>bel</a:t>
            </a:r>
            <a:r>
              <a:rPr sz="2400" kern="1200" spc="-95" dirty="0">
                <a:latin typeface="+mn-lt"/>
                <a:cs typeface="Calibri"/>
              </a:rPr>
              <a:t> </a:t>
            </a:r>
            <a:r>
              <a:rPr sz="2400" kern="1200" spc="-15" dirty="0">
                <a:latin typeface="+mn-lt"/>
                <a:cs typeface="Calibri"/>
              </a:rPr>
              <a:t>enfant  </a:t>
            </a:r>
            <a:r>
              <a:rPr sz="2400" kern="1200" dirty="0" err="1">
                <a:latin typeface="+mn-lt"/>
                <a:cs typeface="Calibri"/>
              </a:rPr>
              <a:t>dit</a:t>
            </a:r>
            <a:r>
              <a:rPr sz="2400" kern="1200" dirty="0">
                <a:latin typeface="+mn-lt"/>
                <a:cs typeface="Calibri"/>
              </a:rPr>
              <a:t> </a:t>
            </a:r>
            <a:r>
              <a:rPr sz="2400" kern="1200" spc="-5" dirty="0">
                <a:latin typeface="+mn-lt"/>
                <a:cs typeface="Calibri"/>
              </a:rPr>
              <a:t>saint </a:t>
            </a:r>
            <a:r>
              <a:rPr sz="2400" kern="1200" dirty="0">
                <a:latin typeface="+mn-lt"/>
                <a:cs typeface="Calibri"/>
              </a:rPr>
              <a:t>pour</a:t>
            </a:r>
            <a:r>
              <a:rPr sz="2400" kern="1200" spc="-65" dirty="0">
                <a:latin typeface="+mn-lt"/>
                <a:cs typeface="Calibri"/>
              </a:rPr>
              <a:t> </a:t>
            </a:r>
            <a:r>
              <a:rPr sz="2400" kern="1200" spc="-5" dirty="0" err="1">
                <a:latin typeface="+mn-lt"/>
                <a:cs typeface="Calibri"/>
              </a:rPr>
              <a:t>moi</a:t>
            </a:r>
            <a:endParaRPr sz="2400" kern="1200" dirty="0">
              <a:latin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6F64-469C-CF4A-8D84-32FF128106A6}"/>
              </a:ext>
            </a:extLst>
          </p:cNvPr>
          <p:cNvSpPr txBox="1"/>
          <p:nvPr/>
        </p:nvSpPr>
        <p:spPr>
          <a:xfrm>
            <a:off x="3215494" y="482013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n-lt"/>
                <a:cs typeface="Arial"/>
              </a:rPr>
              <a:t>di </a:t>
            </a:r>
            <a:r>
              <a:rPr lang="de-DE" sz="2400" err="1">
                <a:latin typeface="+mn-lt"/>
                <a:cs typeface="Arial"/>
              </a:rPr>
              <a:t>sɛ</a:t>
            </a:r>
            <a:r>
              <a:rPr lang="de-DE" sz="2400">
                <a:latin typeface="+mn-lt"/>
                <a:cs typeface="Arial"/>
              </a:rPr>
              <a:t>̃(m)</a:t>
            </a:r>
            <a:r>
              <a:rPr lang="de-DE" sz="2400" err="1">
                <a:latin typeface="+mn-lt"/>
                <a:cs typeface="Arial"/>
              </a:rPr>
              <a:t>bel</a:t>
            </a:r>
            <a:r>
              <a:rPr lang="de-DE" sz="2400">
                <a:latin typeface="+mn-lt"/>
                <a:cs typeface="Arial"/>
              </a:rPr>
              <a:t> </a:t>
            </a:r>
            <a:r>
              <a:rPr lang="de-DE" sz="2400" err="1">
                <a:latin typeface="+mn-lt"/>
                <a:cs typeface="Arial"/>
              </a:rPr>
              <a:t>ãfa</a:t>
            </a:r>
            <a:r>
              <a:rPr lang="de-DE" sz="2400">
                <a:latin typeface="+mn-lt"/>
                <a:cs typeface="Arial"/>
              </a:rPr>
              <a:t>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4B3F6-C300-0446-9348-B37B2D392F67}"/>
              </a:ext>
            </a:extLst>
          </p:cNvPr>
          <p:cNvSpPr txBox="1"/>
          <p:nvPr/>
        </p:nvSpPr>
        <p:spPr>
          <a:xfrm>
            <a:off x="3215494" y="525699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n-lt"/>
                <a:cs typeface="Arial"/>
              </a:rPr>
              <a:t>di </a:t>
            </a:r>
            <a:r>
              <a:rPr lang="de-DE" sz="2400" err="1">
                <a:latin typeface="+mn-lt"/>
                <a:cs typeface="Arial"/>
              </a:rPr>
              <a:t>sɛ</a:t>
            </a:r>
            <a:r>
              <a:rPr lang="de-DE" sz="2400">
                <a:latin typeface="+mn-lt"/>
                <a:cs typeface="Arial"/>
              </a:rPr>
              <a:t>̃ </a:t>
            </a:r>
            <a:r>
              <a:rPr lang="de-DE" sz="2400" err="1">
                <a:latin typeface="+mn-lt"/>
                <a:cs typeface="Arial"/>
              </a:rPr>
              <a:t>puʁ</a:t>
            </a:r>
            <a:r>
              <a:rPr lang="de-DE" sz="2400">
                <a:latin typeface="+mn-lt"/>
                <a:cs typeface="Arial"/>
              </a:rPr>
              <a:t> </a:t>
            </a:r>
            <a:r>
              <a:rPr lang="de-DE" sz="2400" err="1">
                <a:latin typeface="+mn-lt"/>
                <a:cs typeface="Arial"/>
              </a:rPr>
              <a:t>mwa</a:t>
            </a:r>
            <a:r>
              <a:rPr lang="de-DE" sz="2400">
                <a:latin typeface="+mn-lt"/>
                <a:cs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E3102-DA9E-704A-A1BD-5EAD2A1297EB}"/>
              </a:ext>
            </a:extLst>
          </p:cNvPr>
          <p:cNvSpPr txBox="1"/>
          <p:nvPr/>
        </p:nvSpPr>
        <p:spPr>
          <a:xfrm>
            <a:off x="5591758" y="4820134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+mn-lt"/>
                <a:cs typeface="Arial"/>
              </a:rPr>
              <a:t>manchmal mit [m]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7A7CE-E215-B444-BE03-3E6E9B19D130}"/>
              </a:ext>
            </a:extLst>
          </p:cNvPr>
          <p:cNvSpPr txBox="1"/>
          <p:nvPr/>
        </p:nvSpPr>
        <p:spPr>
          <a:xfrm>
            <a:off x="5591758" y="5293020"/>
            <a:ext cx="26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  <a:cs typeface="Arial"/>
              </a:rPr>
              <a:t>nie mit [m]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B2A36-B831-7541-A45B-748D0E217CE5}"/>
              </a:ext>
            </a:extLst>
          </p:cNvPr>
          <p:cNvSpPr txBox="1"/>
          <p:nvPr/>
        </p:nvSpPr>
        <p:spPr>
          <a:xfrm>
            <a:off x="2597154" y="6549624"/>
            <a:ext cx="3120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1. ohala91.phonetica.pdf</a:t>
            </a:r>
          </a:p>
        </p:txBody>
      </p:sp>
    </p:spTree>
    <p:extLst>
      <p:ext uri="{BB962C8B-B14F-4D97-AF65-F5344CB8AC3E}">
        <p14:creationId xmlns:p14="http://schemas.microsoft.com/office/powerpoint/2010/main" val="334825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4313919-9347-D340-BC24-2973102B68ED}"/>
              </a:ext>
            </a:extLst>
          </p:cNvPr>
          <p:cNvSpPr>
            <a:spLocks/>
          </p:cNvSpPr>
          <p:nvPr/>
        </p:nvSpPr>
        <p:spPr bwMode="auto">
          <a:xfrm>
            <a:off x="2108499" y="129216"/>
            <a:ext cx="4098663" cy="561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Nähere Ziele/Fragestellungen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EB85B-8C5A-6745-84C9-B7CD3F9E1C66}"/>
              </a:ext>
            </a:extLst>
          </p:cNvPr>
          <p:cNvSpPr txBox="1"/>
          <p:nvPr/>
        </p:nvSpPr>
        <p:spPr>
          <a:xfrm>
            <a:off x="770140" y="2531879"/>
            <a:ext cx="731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2. Was genau ändert sich artikulatorisch wenn sich 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NC̥ abstoßen?</a:t>
            </a:r>
            <a:r>
              <a:rPr lang="de-DE" dirty="0"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C3A10-5E73-D348-A09C-49B6E0A00B92}"/>
              </a:ext>
            </a:extLst>
          </p:cNvPr>
          <p:cNvSpPr txBox="1"/>
          <p:nvPr/>
        </p:nvSpPr>
        <p:spPr>
          <a:xfrm>
            <a:off x="770140" y="865616"/>
            <a:ext cx="7442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1. Stoßen sich NC̥ gegenseitig ab, auch in einer Sprache wie Deutsch (in dem kein Lautwandel-im-Fortschritt bez. </a:t>
            </a:r>
            <a:r>
              <a:rPr lang="de-DE" dirty="0" err="1">
                <a:latin typeface="+mn-lt"/>
              </a:rPr>
              <a:t>Vokalnasalisierung</a:t>
            </a:r>
            <a:r>
              <a:rPr lang="de-DE" dirty="0">
                <a:latin typeface="+mn-lt"/>
              </a:rPr>
              <a:t> stattfindet).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2437F-D19D-8141-A8AA-AAE7E82E4FEB}"/>
              </a:ext>
            </a:extLst>
          </p:cNvPr>
          <p:cNvSpPr txBox="1"/>
          <p:nvPr/>
        </p:nvSpPr>
        <p:spPr>
          <a:xfrm>
            <a:off x="770141" y="3940021"/>
            <a:ext cx="7313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3. Kann 2. den Ursprung des Lautwandels erklären: also die phonetischen Bedingungen erklären, die zu Lautwandel (Präferenz für Ṽ </a:t>
            </a:r>
            <a:r>
              <a:rPr lang="de-DE" dirty="0" err="1">
                <a:latin typeface="+mn-lt"/>
              </a:rPr>
              <a:t>Nasalisierung</a:t>
            </a:r>
            <a:r>
              <a:rPr lang="de-DE" dirty="0">
                <a:latin typeface="+mn-lt"/>
              </a:rPr>
              <a:t> und N-Tilgung vor 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C̥)  führen?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41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169B2-DE57-4149-A01E-ECC1C3583CF8}"/>
              </a:ext>
            </a:extLst>
          </p:cNvPr>
          <p:cNvSpPr txBox="1"/>
          <p:nvPr/>
        </p:nvSpPr>
        <p:spPr>
          <a:xfrm>
            <a:off x="493156" y="1157491"/>
            <a:ext cx="834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Was genau ändert sich artikulatorisch wenn sich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NC̥ abstoßen?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DE1F-7E76-FB47-B9DD-E8248DA55FAD}"/>
              </a:ext>
            </a:extLst>
          </p:cNvPr>
          <p:cNvSpPr txBox="1"/>
          <p:nvPr/>
        </p:nvSpPr>
        <p:spPr>
          <a:xfrm>
            <a:off x="644438" y="2528824"/>
            <a:ext cx="738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>
                <a:latin typeface="+mn-lt"/>
              </a:rPr>
              <a:t>Beddor</a:t>
            </a:r>
            <a:r>
              <a:rPr lang="de-DE" dirty="0">
                <a:latin typeface="+mn-lt"/>
              </a:rPr>
              <a:t> (2009)</a:t>
            </a:r>
            <a:r>
              <a:rPr lang="de-DE" baseline="30000" dirty="0">
                <a:latin typeface="+mn-lt"/>
              </a:rPr>
              <a:t>1</a:t>
            </a:r>
            <a:r>
              <a:rPr lang="de-DE" dirty="0">
                <a:latin typeface="+mn-lt"/>
              </a:rPr>
              <a:t>. Die artikulatorische Dauer der </a:t>
            </a:r>
            <a:r>
              <a:rPr lang="de-DE" dirty="0" err="1">
                <a:latin typeface="+mn-lt"/>
              </a:rPr>
              <a:t>Velumsgeste</a:t>
            </a:r>
            <a:r>
              <a:rPr lang="de-DE" dirty="0">
                <a:latin typeface="+mn-lt"/>
              </a:rPr>
              <a:t> bleibt konstant (in '</a:t>
            </a:r>
            <a:r>
              <a:rPr lang="de-DE" dirty="0" err="1">
                <a:latin typeface="+mn-lt"/>
              </a:rPr>
              <a:t>sent</a:t>
            </a:r>
            <a:r>
              <a:rPr lang="de-DE" dirty="0">
                <a:latin typeface="+mn-lt"/>
              </a:rPr>
              <a:t>', 'send') verschiebt sich aber nach links in '</a:t>
            </a:r>
            <a:r>
              <a:rPr lang="de-DE" dirty="0" err="1">
                <a:latin typeface="+mn-lt"/>
              </a:rPr>
              <a:t>sent</a:t>
            </a:r>
            <a:r>
              <a:rPr lang="de-DE" dirty="0">
                <a:latin typeface="+mn-lt"/>
              </a:rPr>
              <a:t>'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3DADA-405A-0F4D-B8B0-3810C9751A77}"/>
              </a:ext>
            </a:extLst>
          </p:cNvPr>
          <p:cNvSpPr txBox="1"/>
          <p:nvPr/>
        </p:nvSpPr>
        <p:spPr>
          <a:xfrm>
            <a:off x="2801257" y="5700509"/>
            <a:ext cx="2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+mn-lt"/>
              </a:rPr>
              <a:t>beddor09.language.pdf</a:t>
            </a:r>
          </a:p>
        </p:txBody>
      </p:sp>
    </p:spTree>
    <p:extLst>
      <p:ext uri="{BB962C8B-B14F-4D97-AF65-F5344CB8AC3E}">
        <p14:creationId xmlns:p14="http://schemas.microsoft.com/office/powerpoint/2010/main" val="415536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8">
            <a:extLst>
              <a:ext uri="{FF2B5EF4-FFF2-40B4-BE49-F238E27FC236}">
                <a16:creationId xmlns:a16="http://schemas.microsoft.com/office/drawing/2014/main" id="{4EFD119B-CF33-BF4B-8AE7-453E6AB4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275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DE" dirty="0">
                <a:latin typeface="Calibri" panose="020F0502020204030204" pitchFamily="34" charset="0"/>
              </a:rPr>
              <a:t>Je mehr Überlappung umso länger/kürzer die </a:t>
            </a:r>
            <a:r>
              <a:rPr lang="de-DE" altLang="en-DE" b="1" dirty="0">
                <a:latin typeface="Calibri" panose="020F0502020204030204" pitchFamily="34" charset="0"/>
              </a:rPr>
              <a:t>akustische</a:t>
            </a:r>
            <a:r>
              <a:rPr lang="de-DE" altLang="en-DE" dirty="0">
                <a:latin typeface="Calibri" panose="020F0502020204030204" pitchFamily="34" charset="0"/>
              </a:rPr>
              <a:t> Dauer von Ṽ und /</a:t>
            </a:r>
            <a:r>
              <a:rPr lang="de-DE" altLang="en-DE" dirty="0" err="1">
                <a:latin typeface="Calibri" panose="020F0502020204030204" pitchFamily="34" charset="0"/>
              </a:rPr>
              <a:t>n</a:t>
            </a:r>
            <a:r>
              <a:rPr lang="de-DE" altLang="en-DE" dirty="0">
                <a:latin typeface="Calibri" panose="020F0502020204030204" pitchFamily="34" charset="0"/>
              </a:rPr>
              <a:t>/ (daher Trading </a:t>
            </a:r>
            <a:r>
              <a:rPr lang="de-DE" altLang="en-DE" dirty="0" err="1">
                <a:latin typeface="Calibri" panose="020F0502020204030204" pitchFamily="34" charset="0"/>
              </a:rPr>
              <a:t>Relationship</a:t>
            </a:r>
            <a:r>
              <a:rPr lang="de-DE" altLang="en-DE" dirty="0"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5C71A9-8DED-C241-8C2C-1759B1A2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0"/>
            <a:ext cx="7488238" cy="461963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Gestenüberlappung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und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Nasalisierung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nach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Beddor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(2009)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480E7E6-A935-96D1-5915-62F9EB6389F7}"/>
              </a:ext>
            </a:extLst>
          </p:cNvPr>
          <p:cNvSpPr>
            <a:spLocks/>
          </p:cNvSpPr>
          <p:nvPr/>
        </p:nvSpPr>
        <p:spPr bwMode="auto">
          <a:xfrm>
            <a:off x="1064382" y="291147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4E1A481-5257-32C5-32F4-741B8711B574}"/>
              </a:ext>
            </a:extLst>
          </p:cNvPr>
          <p:cNvSpPr>
            <a:spLocks/>
          </p:cNvSpPr>
          <p:nvPr/>
        </p:nvSpPr>
        <p:spPr bwMode="auto">
          <a:xfrm>
            <a:off x="3788532" y="2911475"/>
            <a:ext cx="3516312" cy="1035050"/>
          </a:xfrm>
          <a:custGeom>
            <a:avLst/>
            <a:gdLst>
              <a:gd name="T0" fmla="*/ 0 w 4368800"/>
              <a:gd name="T1" fmla="*/ 1025641 h 1397043"/>
              <a:gd name="T2" fmla="*/ 1134624 w 4368800"/>
              <a:gd name="T3" fmla="*/ 395221 h 1397043"/>
              <a:gd name="T4" fmla="*/ 1983036 w 4368800"/>
              <a:gd name="T5" fmla="*/ 32 h 1397043"/>
              <a:gd name="T6" fmla="*/ 2667900 w 4368800"/>
              <a:gd name="T7" fmla="*/ 414039 h 1397043"/>
              <a:gd name="T8" fmla="*/ 3516312 w 4368800"/>
              <a:gd name="T9" fmla="*/ 1035050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rgbClr val="0432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39D1FFE-6111-E997-32B2-EA331BE20DC6}"/>
              </a:ext>
            </a:extLst>
          </p:cNvPr>
          <p:cNvSpPr>
            <a:spLocks/>
          </p:cNvSpPr>
          <p:nvPr/>
        </p:nvSpPr>
        <p:spPr bwMode="auto">
          <a:xfrm>
            <a:off x="1031165" y="5149669"/>
            <a:ext cx="3516313" cy="1033462"/>
          </a:xfrm>
          <a:custGeom>
            <a:avLst/>
            <a:gdLst>
              <a:gd name="T0" fmla="*/ 0 w 4368800"/>
              <a:gd name="T1" fmla="*/ 1024067 h 1397043"/>
              <a:gd name="T2" fmla="*/ 1134624 w 4368800"/>
              <a:gd name="T3" fmla="*/ 394614 h 1397043"/>
              <a:gd name="T4" fmla="*/ 1983037 w 4368800"/>
              <a:gd name="T5" fmla="*/ 32 h 1397043"/>
              <a:gd name="T6" fmla="*/ 2667900 w 4368800"/>
              <a:gd name="T7" fmla="*/ 413404 h 1397043"/>
              <a:gd name="T8" fmla="*/ 3516313 w 4368800"/>
              <a:gd name="T9" fmla="*/ 1033462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794F1B-E0AD-4828-DB05-C96B13C0DF66}"/>
              </a:ext>
            </a:extLst>
          </p:cNvPr>
          <p:cNvSpPr>
            <a:spLocks/>
          </p:cNvSpPr>
          <p:nvPr/>
        </p:nvSpPr>
        <p:spPr bwMode="auto">
          <a:xfrm>
            <a:off x="2307515" y="5149669"/>
            <a:ext cx="3516313" cy="1033462"/>
          </a:xfrm>
          <a:custGeom>
            <a:avLst/>
            <a:gdLst>
              <a:gd name="T0" fmla="*/ 0 w 4368800"/>
              <a:gd name="T1" fmla="*/ 1024067 h 1397043"/>
              <a:gd name="T2" fmla="*/ 1134624 w 4368800"/>
              <a:gd name="T3" fmla="*/ 394614 h 1397043"/>
              <a:gd name="T4" fmla="*/ 1983037 w 4368800"/>
              <a:gd name="T5" fmla="*/ 32 h 1397043"/>
              <a:gd name="T6" fmla="*/ 2667900 w 4368800"/>
              <a:gd name="T7" fmla="*/ 413404 h 1397043"/>
              <a:gd name="T8" fmla="*/ 3516313 w 4368800"/>
              <a:gd name="T9" fmla="*/ 1033462 h 1397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800" h="1397043">
                <a:moveTo>
                  <a:pt x="0" y="1384343"/>
                </a:moveTo>
                <a:cubicBezTo>
                  <a:pt x="499533" y="1074251"/>
                  <a:pt x="999067" y="764160"/>
                  <a:pt x="1409700" y="533443"/>
                </a:cubicBezTo>
                <a:cubicBezTo>
                  <a:pt x="1820333" y="302726"/>
                  <a:pt x="2146300" y="-4190"/>
                  <a:pt x="2463800" y="43"/>
                </a:cubicBezTo>
                <a:cubicBezTo>
                  <a:pt x="2781300" y="4276"/>
                  <a:pt x="2997200" y="326010"/>
                  <a:pt x="3314700" y="558843"/>
                </a:cubicBezTo>
                <a:cubicBezTo>
                  <a:pt x="3632200" y="791676"/>
                  <a:pt x="4368800" y="1397043"/>
                  <a:pt x="4368800" y="1397043"/>
                </a:cubicBezTo>
              </a:path>
            </a:pathLst>
          </a:custGeom>
          <a:noFill/>
          <a:ln w="25400" cap="flat" cmpd="sng">
            <a:solidFill>
              <a:srgbClr val="0432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08AB43-CD2A-F959-9E83-449CB0DE78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28657" y="26955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CA100-D65A-DC9B-D7BC-551A5B0CDC5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55578" y="4644844"/>
            <a:ext cx="0" cy="15128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171F15-E63B-74FA-D473-0499B05762D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99644" y="26955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08ED01-1A2D-518D-573B-402C31AFCE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1807" y="2695575"/>
            <a:ext cx="0" cy="151288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25">
            <a:extLst>
              <a:ext uri="{FF2B5EF4-FFF2-40B4-BE49-F238E27FC236}">
                <a16:creationId xmlns:a16="http://schemas.microsoft.com/office/drawing/2014/main" id="{DEDFF5B4-8517-BE62-2170-827E6E44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936" y="2934744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altLang="en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̃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3F710C-A9BE-C9A8-DAE9-C9827E1B96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28153" y="4717869"/>
            <a:ext cx="0" cy="15113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878DA8-A181-039A-6D99-2209A10D75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60178" y="4644844"/>
            <a:ext cx="0" cy="15128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26">
            <a:extLst>
              <a:ext uri="{FF2B5EF4-FFF2-40B4-BE49-F238E27FC236}">
                <a16:creationId xmlns:a16="http://schemas.microsoft.com/office/drawing/2014/main" id="{3F57E22F-9903-774F-EA8D-35D2856E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140" y="4670104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altLang="en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̃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052DE5-0954-EF96-B727-03D4376B1102}"/>
              </a:ext>
            </a:extLst>
          </p:cNvPr>
          <p:cNvCxnSpPr/>
          <p:nvPr/>
        </p:nvCxnSpPr>
        <p:spPr>
          <a:xfrm>
            <a:off x="4591807" y="2604304"/>
            <a:ext cx="2713037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AE19C-19EB-89B2-5D59-D6CBCA743DE4}"/>
              </a:ext>
            </a:extLst>
          </p:cNvPr>
          <p:cNvCxnSpPr>
            <a:cxnSpLocks/>
          </p:cNvCxnSpPr>
          <p:nvPr/>
        </p:nvCxnSpPr>
        <p:spPr>
          <a:xfrm>
            <a:off x="1064382" y="2604304"/>
            <a:ext cx="3481379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C8A6E-98CB-6719-7E6B-91285064FB20}"/>
              </a:ext>
            </a:extLst>
          </p:cNvPr>
          <p:cNvCxnSpPr>
            <a:cxnSpLocks/>
          </p:cNvCxnSpPr>
          <p:nvPr/>
        </p:nvCxnSpPr>
        <p:spPr>
          <a:xfrm>
            <a:off x="4572000" y="4697018"/>
            <a:ext cx="1251828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DA177E2-1F56-D88F-E407-AFC33EC74A0A}"/>
              </a:ext>
            </a:extLst>
          </p:cNvPr>
          <p:cNvSpPr txBox="1"/>
          <p:nvPr/>
        </p:nvSpPr>
        <p:spPr>
          <a:xfrm>
            <a:off x="5034593" y="424127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B7066-5282-579F-0640-84D117A9ED1F}"/>
              </a:ext>
            </a:extLst>
          </p:cNvPr>
          <p:cNvCxnSpPr>
            <a:cxnSpLocks/>
          </p:cNvCxnSpPr>
          <p:nvPr/>
        </p:nvCxnSpPr>
        <p:spPr>
          <a:xfrm>
            <a:off x="1064382" y="4697018"/>
            <a:ext cx="3481379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DFCFB7-F52C-62D3-CD5D-A40D976D112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31165" y="2621908"/>
            <a:ext cx="33217" cy="3607261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3E9A53-D304-159B-D0D6-65DA1F45CE5A}"/>
              </a:ext>
            </a:extLst>
          </p:cNvPr>
          <p:cNvSpPr txBox="1"/>
          <p:nvPr/>
        </p:nvSpPr>
        <p:spPr>
          <a:xfrm>
            <a:off x="2683937" y="426992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V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9DA20D0B-C465-5592-21CA-6CE5EB89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936" y="2934744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</a:t>
            </a:r>
            <a:r>
              <a:rPr lang="en-US" altLang="en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9B87C-3E39-C2E8-0776-65B1E9B66A66}"/>
              </a:ext>
            </a:extLst>
          </p:cNvPr>
          <p:cNvSpPr txBox="1"/>
          <p:nvPr/>
        </p:nvSpPr>
        <p:spPr>
          <a:xfrm>
            <a:off x="443700" y="1516211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latin typeface="+mn-lt"/>
              </a:rPr>
              <a:t>Zungedorsumhebung</a:t>
            </a:r>
            <a:r>
              <a:rPr lang="en-GB" dirty="0">
                <a:latin typeface="+mn-lt"/>
              </a:rPr>
              <a:t>/</a:t>
            </a:r>
            <a:r>
              <a:rPr lang="en-GB" dirty="0" err="1">
                <a:latin typeface="+mn-lt"/>
              </a:rPr>
              <a:t>senkung</a:t>
            </a:r>
            <a:endParaRPr lang="en-GB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8CD9C-B185-EAA5-A221-7EF396B7D1FE}"/>
              </a:ext>
            </a:extLst>
          </p:cNvPr>
          <p:cNvSpPr txBox="1"/>
          <p:nvPr/>
        </p:nvSpPr>
        <p:spPr>
          <a:xfrm>
            <a:off x="5119872" y="1505544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0432FF"/>
                </a:solidFill>
                <a:latin typeface="+mn-lt"/>
              </a:rPr>
              <a:t>Velumöffnung</a:t>
            </a:r>
            <a:endParaRPr lang="en-GB" dirty="0">
              <a:solidFill>
                <a:srgbClr val="0432FF"/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0639B0-27FE-8768-3BB2-B9C91F156CA7}"/>
              </a:ext>
            </a:extLst>
          </p:cNvPr>
          <p:cNvSpPr txBox="1"/>
          <p:nvPr/>
        </p:nvSpPr>
        <p:spPr>
          <a:xfrm>
            <a:off x="2784446" y="2121059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91563-D4C6-B93F-748C-1D567D6E6600}"/>
              </a:ext>
            </a:extLst>
          </p:cNvPr>
          <p:cNvSpPr txBox="1"/>
          <p:nvPr/>
        </p:nvSpPr>
        <p:spPr>
          <a:xfrm>
            <a:off x="4220191" y="64154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+mn-lt"/>
              </a:rPr>
              <a:t>Zeit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F088FC-F494-D1F7-77D0-F6E8F1B4F048}"/>
              </a:ext>
            </a:extLst>
          </p:cNvPr>
          <p:cNvSpPr txBox="1"/>
          <p:nvPr/>
        </p:nvSpPr>
        <p:spPr>
          <a:xfrm>
            <a:off x="5682293" y="207859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  <a:latin typeface="+mn-lt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45F48F-6B87-629B-78FE-6709011D9776}"/>
              </a:ext>
            </a:extLst>
          </p:cNvPr>
          <p:cNvSpPr txBox="1"/>
          <p:nvPr/>
        </p:nvSpPr>
        <p:spPr>
          <a:xfrm>
            <a:off x="7766613" y="316493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>
                <a:latin typeface="+mn-lt"/>
              </a:rPr>
              <a:t>send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A8BD7B-67F7-B5C5-2D8F-FC0E31B82689}"/>
              </a:ext>
            </a:extLst>
          </p:cNvPr>
          <p:cNvSpPr txBox="1"/>
          <p:nvPr/>
        </p:nvSpPr>
        <p:spPr>
          <a:xfrm>
            <a:off x="7754020" y="540128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>
                <a:latin typeface="+mn-lt"/>
              </a:rPr>
              <a:t>sent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B6F676-3EC4-FE0E-E41A-65AC2CCACF4D}"/>
              </a:ext>
            </a:extLst>
          </p:cNvPr>
          <p:cNvCxnSpPr>
            <a:cxnSpLocks/>
          </p:cNvCxnSpPr>
          <p:nvPr/>
        </p:nvCxnSpPr>
        <p:spPr>
          <a:xfrm>
            <a:off x="3799644" y="3022921"/>
            <a:ext cx="772356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52CBA2-3149-D68C-CD36-28718CE1BA50}"/>
              </a:ext>
            </a:extLst>
          </p:cNvPr>
          <p:cNvCxnSpPr>
            <a:cxnSpLocks/>
          </p:cNvCxnSpPr>
          <p:nvPr/>
        </p:nvCxnSpPr>
        <p:spPr>
          <a:xfrm>
            <a:off x="2300246" y="5060066"/>
            <a:ext cx="2245515" cy="0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6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BF229-234D-9147-9A33-FBBC0C6D8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14964" b="34781"/>
          <a:stretch/>
        </p:blipFill>
        <p:spPr bwMode="auto">
          <a:xfrm>
            <a:off x="827088" y="2191997"/>
            <a:ext cx="8316912" cy="247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3098B72-B10C-A248-BB3B-CF73E2C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18972"/>
            <a:ext cx="72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sent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BA60BDC-1A55-9342-BD5D-A40C454B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623797"/>
            <a:ext cx="78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>
                <a:solidFill>
                  <a:srgbClr val="0000FF"/>
                </a:solidFill>
                <a:latin typeface="Calibri" panose="020F0502020204030204" pitchFamily="34" charset="0"/>
              </a:rPr>
              <a:t>send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E40BD-0B3B-7B4B-B8B0-457913F1E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5888"/>
            <a:ext cx="7561262" cy="46166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Die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akustische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Dauern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von Ṽ and N </a:t>
            </a:r>
            <a:r>
              <a:rPr lang="en-US" dirty="0" err="1">
                <a:latin typeface="Calibri" charset="0"/>
                <a:ea typeface="ＭＳ Ｐゴシック" charset="0"/>
                <a:cs typeface="Calibri" charset="0"/>
              </a:rPr>
              <a:t>sind</a:t>
            </a: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 invers korreliert</a:t>
            </a:r>
            <a:r>
              <a:rPr lang="en-US" baseline="30000" dirty="0">
                <a:latin typeface="Calibri" charset="0"/>
                <a:ea typeface="ＭＳ Ｐゴシック" charset="0"/>
                <a:cs typeface="Calibri" charset="0"/>
              </a:rPr>
              <a:t>1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FC4ACB6-DF46-CF48-B025-526A81321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842107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DE" sz="1600" dirty="0">
                <a:latin typeface="Calibri" panose="020F0502020204030204" pitchFamily="34" charset="0"/>
              </a:rPr>
              <a:t>1. beddor07.pdf</a:t>
            </a:r>
            <a:endParaRPr lang="en-US" altLang="en-DE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022A6-E7B1-F748-AF39-E33AAA14BE57}"/>
              </a:ext>
            </a:extLst>
          </p:cNvPr>
          <p:cNvSpPr txBox="1"/>
          <p:nvPr/>
        </p:nvSpPr>
        <p:spPr>
          <a:xfrm>
            <a:off x="3813131" y="4844612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Dauer von 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DD5E5-2B21-744E-8EFE-0D7E98292179}"/>
              </a:ext>
            </a:extLst>
          </p:cNvPr>
          <p:cNvSpPr txBox="1"/>
          <p:nvPr/>
        </p:nvSpPr>
        <p:spPr>
          <a:xfrm>
            <a:off x="2265476" y="4561557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Sprecher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A1CBC-6D98-F149-8927-80BBC67EAE93}"/>
              </a:ext>
            </a:extLst>
          </p:cNvPr>
          <p:cNvSpPr txBox="1"/>
          <p:nvPr/>
        </p:nvSpPr>
        <p:spPr>
          <a:xfrm>
            <a:off x="6007846" y="4582848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Sprecher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F5CED-185D-9947-A211-82FF77A0FBBD}"/>
              </a:ext>
            </a:extLst>
          </p:cNvPr>
          <p:cNvSpPr txBox="1"/>
          <p:nvPr/>
        </p:nvSpPr>
        <p:spPr>
          <a:xfrm rot="16200000">
            <a:off x="-1462525" y="3005972"/>
            <a:ext cx="381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Dauer der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Vokalnasalisierung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0955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6637</TotalTime>
  <Words>1738</Words>
  <Application>Microsoft Macintosh PowerPoint</Application>
  <PresentationFormat>On-screen Show (4:3)</PresentationFormat>
  <Paragraphs>280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91</cp:revision>
  <dcterms:created xsi:type="dcterms:W3CDTF">2020-11-18T09:52:32Z</dcterms:created>
  <dcterms:modified xsi:type="dcterms:W3CDTF">2022-11-29T08:23:02Z</dcterms:modified>
</cp:coreProperties>
</file>