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9" r:id="rId2"/>
    <p:sldId id="283" r:id="rId3"/>
    <p:sldId id="284" r:id="rId4"/>
    <p:sldId id="288" r:id="rId5"/>
    <p:sldId id="301" r:id="rId6"/>
    <p:sldId id="287" r:id="rId7"/>
    <p:sldId id="285" r:id="rId8"/>
    <p:sldId id="286" r:id="rId9"/>
    <p:sldId id="300" r:id="rId10"/>
    <p:sldId id="289" r:id="rId11"/>
    <p:sldId id="259" r:id="rId12"/>
    <p:sldId id="257" r:id="rId13"/>
    <p:sldId id="265" r:id="rId14"/>
    <p:sldId id="276" r:id="rId15"/>
    <p:sldId id="267" r:id="rId16"/>
    <p:sldId id="270" r:id="rId17"/>
    <p:sldId id="290" r:id="rId18"/>
    <p:sldId id="278" r:id="rId19"/>
    <p:sldId id="291" r:id="rId20"/>
    <p:sldId id="281" r:id="rId21"/>
    <p:sldId id="292" r:id="rId22"/>
    <p:sldId id="294" r:id="rId23"/>
    <p:sldId id="299" r:id="rId24"/>
    <p:sldId id="295" r:id="rId25"/>
    <p:sldId id="297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8"/>
    <p:restoredTop sz="94715"/>
  </p:normalViewPr>
  <p:slideViewPr>
    <p:cSldViewPr>
      <p:cViewPr varScale="1">
        <p:scale>
          <a:sx n="100" d="100"/>
          <a:sy n="100" d="100"/>
        </p:scale>
        <p:origin x="19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E9F5-9084-DE45-B643-1188471F9B31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7065F-6F5A-A244-B199-51CF410EF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1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7065F-6F5A-A244-B199-51CF410EFD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1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7065F-6F5A-A244-B199-51CF410EFD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4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0DAA2-9A03-A344-A895-3F24CC61438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A7266-DB30-304D-AB7F-6774C71DD4C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4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C37F-EF43-4B44-8DAC-AD681546AC2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DBEFC-FEBE-1745-ABF4-6858EC44F36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1E2D4-409A-3B4C-AD73-2240AE83C8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95EC-EA9A-1F42-9AA4-2AC72059818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2A172-4E22-F044-90B2-9AD894F6886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60B5-5E7F-8A4E-99B4-0F03ED6CC09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9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E43E0-FD48-C043-9ED2-756675DE38E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3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A8A18-023A-964C-B432-3AEFA75A73E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A157B-4D5D-FA4A-9C20-192BB5D8DFD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1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55FD1D-472F-2B43-88FB-7E5ECD94D66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sa.scitation.org/doi/abs/10.1121/1.38065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f0_declination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6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andfonline.com/doi/abs/10.3109/14015439.2011.58744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etik.uni-muenchen.de/~jmh/papers/ag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pmc/articles/PMC2806435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806435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5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7.xml"/><Relationship Id="rId5" Type="http://schemas.microsoft.com/office/2007/relationships/media" Target="../media/media3.WAV"/><Relationship Id="rId15" Type="http://schemas.openxmlformats.org/officeDocument/2006/relationships/image" Target="../media/image8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7.WAV"/><Relationship Id="rId7" Type="http://schemas.openxmlformats.org/officeDocument/2006/relationships/image" Target="../media/image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8.WAV"/><Relationship Id="rId7" Type="http://schemas.openxmlformats.org/officeDocument/2006/relationships/image" Target="../media/image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Einflüsse auf die Grundfrequenz (f0)</a:t>
            </a:r>
            <a:endParaRPr lang="de-DE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819400" y="2514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7717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2. Segmentelle Einflüsse: f0 und Vokalhöhe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734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 ist im Verhältnis zur Vokalhöhe (Peterson &amp; Barney, 1952; House &amp; Fairbanks, 1953)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6875" y="27209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Physiologische Erklärung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989263" y="17859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 &gt; e &gt; a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1528763" y="1803400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f0: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5800" y="3657600"/>
            <a:ext cx="8135938" cy="830263"/>
            <a:chOff x="431" y="2523"/>
            <a:chExt cx="5125" cy="523"/>
          </a:xfrm>
        </p:grpSpPr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748" y="2523"/>
              <a:ext cx="48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>
                  <a:latin typeface="Calibri" charset="0"/>
                  <a:cs typeface="Calibri" charset="0"/>
                </a:rPr>
                <a:t>Muskuläre Verbindung zwischen dem </a:t>
              </a:r>
              <a:r>
                <a:rPr lang="de-DE" dirty="0" err="1">
                  <a:latin typeface="Calibri" charset="0"/>
                  <a:cs typeface="Calibri" charset="0"/>
                </a:rPr>
                <a:t>Zungendorsum</a:t>
              </a:r>
              <a:r>
                <a:rPr lang="de-DE" dirty="0">
                  <a:latin typeface="Calibri" charset="0"/>
                  <a:cs typeface="Calibri" charset="0"/>
                </a:rPr>
                <a:t> und dem Kehlkopf über das Zungenbein.</a:t>
              </a:r>
            </a:p>
          </p:txBody>
        </p:sp>
        <p:sp>
          <p:nvSpPr>
            <p:cNvPr id="21516" name="Oval 15"/>
            <p:cNvSpPr>
              <a:spLocks noChangeArrowheads="1"/>
            </p:cNvSpPr>
            <p:nvPr/>
          </p:nvSpPr>
          <p:spPr bwMode="auto">
            <a:xfrm>
              <a:off x="431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4737100"/>
            <a:ext cx="7704138" cy="1570038"/>
            <a:chOff x="431" y="3203"/>
            <a:chExt cx="4853" cy="989"/>
          </a:xfrm>
        </p:grpSpPr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748" y="3203"/>
              <a:ext cx="4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In hohen Zungenpositionen wird dadurch der gesamte Kehlkopf angehoben – wodurch die Stimmlippen gespannter werden. (Gespanntere Stimmlippen haben eine f0-Erhöhung zur Folge). </a:t>
              </a:r>
            </a:p>
          </p:txBody>
        </p:sp>
        <p:sp>
          <p:nvSpPr>
            <p:cNvPr id="21514" name="Oval 16"/>
            <p:cNvSpPr>
              <a:spLocks noChangeArrowheads="1"/>
            </p:cNvSpPr>
            <p:nvPr/>
          </p:nvSpPr>
          <p:spPr bwMode="auto">
            <a:xfrm>
              <a:off x="431" y="329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f0 zum Vokalonset ist höher nach stimmlosen Ks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032000" y="1397000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[p</a:t>
            </a:r>
            <a:r>
              <a:rPr lang="de-DE" baseline="30000"/>
              <a:t>h</a:t>
            </a:r>
            <a:r>
              <a:rPr lang="de-DE"/>
              <a:t>a]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032000" y="28384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[ba]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133600" y="3657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(Hombert et al, 1979, </a:t>
            </a:r>
            <a:r>
              <a:rPr lang="de-DE" sz="1800" i="1">
                <a:latin typeface="Calibri" charset="0"/>
                <a:cs typeface="Calibri" charset="0"/>
              </a:rPr>
              <a:t>Language</a:t>
            </a:r>
            <a:r>
              <a:rPr lang="de-DE" sz="1800" baseline="30000">
                <a:latin typeface="Calibri" charset="0"/>
                <a:cs typeface="Calibri" charset="0"/>
              </a:rPr>
              <a:t>1</a:t>
            </a:r>
            <a:r>
              <a:rPr lang="de-DE" sz="180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4038600"/>
            <a:ext cx="8064500" cy="2111375"/>
            <a:chOff x="228600" y="4586288"/>
            <a:chExt cx="8064500" cy="2111375"/>
          </a:xfrm>
        </p:grpSpPr>
        <p:grpSp>
          <p:nvGrpSpPr>
            <p:cNvPr id="22538" name="Group 16"/>
            <p:cNvGrpSpPr>
              <a:grpSpLocks/>
            </p:cNvGrpSpPr>
            <p:nvPr/>
          </p:nvGrpSpPr>
          <p:grpSpPr bwMode="auto">
            <a:xfrm>
              <a:off x="228600" y="4586288"/>
              <a:ext cx="7634288" cy="457200"/>
              <a:chOff x="158" y="3475"/>
              <a:chExt cx="4809" cy="288"/>
            </a:xfrm>
          </p:grpSpPr>
          <p:sp>
            <p:nvSpPr>
              <p:cNvPr id="22544" name="Text Box 11"/>
              <p:cNvSpPr txBox="1">
                <a:spLocks noChangeArrowheads="1"/>
              </p:cNvSpPr>
              <p:nvPr/>
            </p:nvSpPr>
            <p:spPr bwMode="auto">
              <a:xfrm>
                <a:off x="385" y="3475"/>
                <a:ext cx="45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gilt für alle Obstruenten: [s] vs [z], [tʃ] vs. [dʒ].</a:t>
                </a:r>
              </a:p>
            </p:txBody>
          </p:sp>
          <p:sp>
            <p:nvSpPr>
              <p:cNvPr id="22545" name="Oval 13"/>
              <p:cNvSpPr>
                <a:spLocks noChangeArrowheads="1"/>
              </p:cNvSpPr>
              <p:nvPr/>
            </p:nvSpPr>
            <p:spPr bwMode="auto">
              <a:xfrm>
                <a:off x="158" y="3566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39" name="Group 17"/>
            <p:cNvGrpSpPr>
              <a:grpSpLocks/>
            </p:cNvGrpSpPr>
            <p:nvPr/>
          </p:nvGrpSpPr>
          <p:grpSpPr bwMode="auto">
            <a:xfrm>
              <a:off x="228600" y="5105400"/>
              <a:ext cx="8064500" cy="830263"/>
              <a:chOff x="158" y="3802"/>
              <a:chExt cx="5080" cy="523"/>
            </a:xfrm>
          </p:grpSpPr>
          <p:sp>
            <p:nvSpPr>
              <p:cNvPr id="22542" name="Text Box 12"/>
              <p:cNvSpPr txBox="1">
                <a:spLocks noChangeArrowheads="1"/>
              </p:cNvSpPr>
              <p:nvPr/>
            </p:nvSpPr>
            <p:spPr bwMode="auto">
              <a:xfrm>
                <a:off x="385" y="3802"/>
                <a:ext cx="485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und auch wenn die stimmlosen Plosiven </a:t>
                </a:r>
                <a:r>
                  <a:rPr lang="de-DE" b="1">
                    <a:latin typeface="Calibri" charset="0"/>
                    <a:cs typeface="Calibri" charset="0"/>
                  </a:rPr>
                  <a:t>unaspiriert </a:t>
                </a:r>
                <a:r>
                  <a:rPr lang="de-DE">
                    <a:latin typeface="Calibri" charset="0"/>
                    <a:cs typeface="Calibri" charset="0"/>
                  </a:rPr>
                  <a:t>sind (siehe Löfqvist, 1989, </a:t>
                </a:r>
                <a:r>
                  <a:rPr lang="de-DE" i="1">
                    <a:latin typeface="Calibri" charset="0"/>
                    <a:cs typeface="Calibri" charset="0"/>
                  </a:rPr>
                  <a:t>J. Acoustical Soc. America</a:t>
                </a:r>
                <a:r>
                  <a:rPr lang="de-DE" baseline="30000">
                    <a:latin typeface="Calibri" charset="0"/>
                    <a:cs typeface="Calibri" charset="0"/>
                  </a:rPr>
                  <a:t>2</a:t>
                </a:r>
                <a:r>
                  <a:rPr lang="de-DE">
                    <a:latin typeface="Calibri" charset="0"/>
                    <a:cs typeface="Calibri" charset="0"/>
                  </a:rPr>
                  <a:t>).</a:t>
                </a:r>
              </a:p>
            </p:txBody>
          </p:sp>
          <p:sp>
            <p:nvSpPr>
              <p:cNvPr id="22543" name="Oval 14"/>
              <p:cNvSpPr>
                <a:spLocks noChangeArrowheads="1"/>
              </p:cNvSpPr>
              <p:nvPr/>
            </p:nvSpPr>
            <p:spPr bwMode="auto">
              <a:xfrm>
                <a:off x="158" y="3929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40" name="Rectangle 29"/>
            <p:cNvSpPr>
              <a:spLocks noChangeArrowheads="1"/>
            </p:cNvSpPr>
            <p:nvPr/>
          </p:nvSpPr>
          <p:spPr bwMode="auto">
            <a:xfrm>
              <a:off x="609600" y="5867400"/>
              <a:ext cx="693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f0-Höhe zum Vokal-Onset kann sogar ein perzeptives Cue sein für den /ba-pa/ Kontrast. (Haggard, 1970)</a:t>
              </a:r>
              <a:r>
                <a:rPr lang="de-DE" baseline="30000">
                  <a:latin typeface="Calibri" charset="0"/>
                  <a:cs typeface="Calibri" charset="0"/>
                </a:rPr>
                <a:t>3</a:t>
              </a:r>
              <a:r>
                <a:rPr lang="de-DE"/>
                <a:t>.</a:t>
              </a:r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228600" y="6096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685800" y="62738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hombert79.pdf    2. lofqvistjasa1989.pdf. 3. Haggard, Ambler, Callow (1970). </a:t>
            </a:r>
            <a:r>
              <a:rPr lang="en-US" sz="1600" i="1" dirty="0">
                <a:latin typeface="Calibri" charset="0"/>
                <a:cs typeface="Calibri" charset="0"/>
              </a:rPr>
              <a:t>J. Acoustical Soc. America</a:t>
            </a:r>
            <a:r>
              <a:rPr lang="en-US" sz="1600" dirty="0">
                <a:latin typeface="Calibri" charset="0"/>
                <a:cs typeface="Calibri" charset="0"/>
              </a:rPr>
              <a:t>, 47, 613-617.</a:t>
            </a:r>
            <a:endParaRPr lang="en-GB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609600" y="11430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Je gespannter die Stimmlippen, umso mehr Kraft wird benötigt um die Stimmlippen ins Vibrieren zu setzen. 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Gespannte Stimmlippen führen jedoch zu einer hohen f0.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762000" y="685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(Siehe auch Löfqvist, 1989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)</a:t>
            </a:r>
            <a:endParaRPr lang="de-DE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609600" y="2362200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Stimmlose Ks haben daher gespannte Stimmlippen zu Beginn der Stimmhaftigkeit (damit die Stimmlippen nicht zu früh schwingen).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09600" y="48768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Daher ist f0 oft zum Vokal-Onset höher für stimmlose vs. stimmhafte Ks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3400" y="6172200"/>
            <a:ext cx="617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lofqvistjasa1989.pdf</a:t>
            </a:r>
            <a:endParaRPr lang="en-GB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8313" y="2781300"/>
            <a:ext cx="7264400" cy="2624138"/>
            <a:chOff x="295" y="1752"/>
            <a:chExt cx="4576" cy="1653"/>
          </a:xfrm>
        </p:grpSpPr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295" y="1752"/>
              <a:ext cx="31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</a:t>
              </a:r>
              <a:r>
                <a:rPr lang="en-US">
                  <a:latin typeface="Helvetica" charset="0"/>
                </a:rPr>
                <a:t>Khmu</a:t>
              </a:r>
              <a:r>
                <a:rPr lang="de-DE">
                  <a:latin typeface="Calibri" charset="0"/>
                  <a:cs typeface="Calibri" charset="0"/>
                </a:rPr>
                <a:t> (Sprache von Laos, S.E. Asien)</a:t>
              </a:r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385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(Nord)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4332" y="2746"/>
              <a:ext cx="5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Adler</a:t>
              </a: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332" y="3109"/>
              <a:ext cx="5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Stein</a:t>
              </a: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508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[klaŋ]</a:t>
              </a: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508" y="3114"/>
              <a:ext cx="5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[</a:t>
              </a:r>
              <a:r>
                <a:rPr lang="de-DE" sz="2000" dirty="0" err="1">
                  <a:latin typeface="+mj-lt"/>
                  <a:ea typeface="Calibri" pitchFamily="8" charset="0"/>
                  <a:cs typeface="Times New Roman"/>
                </a:rPr>
                <a:t>g</a:t>
              </a:r>
              <a:r>
                <a:rPr lang="de-DE" dirty="0" err="1">
                  <a:latin typeface="Calibri" pitchFamily="8" charset="0"/>
                  <a:ea typeface="Calibri" pitchFamily="8" charset="0"/>
                  <a:cs typeface="Calibri" pitchFamily="8" charset="0"/>
                </a:rPr>
                <a:t>laŋ</a:t>
              </a: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]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83075" y="3717925"/>
            <a:ext cx="2232025" cy="1687513"/>
            <a:chOff x="2698" y="2342"/>
            <a:chExt cx="1406" cy="1063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698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(Süd)</a:t>
              </a:r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2743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à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2743" y="3114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á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3850" y="1484313"/>
            <a:ext cx="676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In vielen asiatischen Sprachen ist ein /ba-pa/ Kontrast durch /p</a:t>
            </a:r>
            <a:r>
              <a:rPr lang="en-US">
                <a:latin typeface="Calibri" charset="0"/>
                <a:cs typeface="Calibri" charset="0"/>
              </a:rPr>
              <a:t>á</a:t>
            </a:r>
            <a:r>
              <a:rPr lang="de-DE">
                <a:latin typeface="Calibri" charset="0"/>
                <a:cs typeface="Calibri" charset="0"/>
              </a:rPr>
              <a:t> – p</a:t>
            </a:r>
            <a:r>
              <a:rPr lang="en-US">
                <a:latin typeface="Calibri" charset="0"/>
                <a:cs typeface="Calibri" charset="0"/>
              </a:rPr>
              <a:t>à</a:t>
            </a:r>
            <a:r>
              <a:rPr lang="de-DE">
                <a:latin typeface="Calibri" charset="0"/>
                <a:cs typeface="Calibri" charset="0"/>
              </a:rPr>
              <a:t>/ (/pa/ mit steigendem, </a:t>
            </a:r>
            <a:r>
              <a:rPr lang="en-GB">
                <a:latin typeface="Calibri" charset="0"/>
                <a:cs typeface="Calibri" charset="0"/>
              </a:rPr>
              <a:t>/pa/ mit </a:t>
            </a:r>
            <a:r>
              <a:rPr lang="de-DE">
                <a:latin typeface="Calibri" charset="0"/>
                <a:cs typeface="Calibri" charset="0"/>
              </a:rPr>
              <a:t>fallendem Ton) ersetzt worden.</a:t>
            </a: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250825" y="692150"/>
            <a:ext cx="752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Diachrone tonale Entwicklung (Tonogenese)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685800" y="60960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latin typeface="Calibri" charset="0"/>
                <a:cs typeface="Calibri" charset="0"/>
              </a:rPr>
              <a:t>siehe Hombert, Ohala, Ewan </a:t>
            </a:r>
            <a:r>
              <a:rPr lang="de-DE" sz="2000" i="1">
                <a:latin typeface="Calibri" charset="0"/>
                <a:cs typeface="Calibri" charset="0"/>
              </a:rPr>
              <a:t>Language</a:t>
            </a:r>
            <a:r>
              <a:rPr lang="de-DE" sz="2000">
                <a:latin typeface="Calibri" charset="0"/>
                <a:cs typeface="Calibri" charset="0"/>
              </a:rPr>
              <a:t>, 1979, 37-58. (</a:t>
            </a:r>
            <a:r>
              <a:rPr lang="en-US" sz="2000">
                <a:latin typeface="Calibri" charset="0"/>
                <a:cs typeface="Calibri" charset="0"/>
              </a:rPr>
              <a:t>hombert79.pdf ).</a:t>
            </a:r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0"/>
            <a:ext cx="8610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f0, K-Stimmhaftigkeit, akzentuierte Wörter</a:t>
            </a: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179388" y="9810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Wort ist akzentuiert und: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1214438"/>
            <a:ext cx="8148637" cy="1565275"/>
            <a:chOff x="113" y="765"/>
            <a:chExt cx="5133" cy="986"/>
          </a:xfrm>
        </p:grpSpPr>
        <p:sp>
          <p:nvSpPr>
            <p:cNvPr id="25617" name="Freeform 5"/>
            <p:cNvSpPr>
              <a:spLocks/>
            </p:cNvSpPr>
            <p:nvPr/>
          </p:nvSpPr>
          <p:spPr bwMode="auto">
            <a:xfrm>
              <a:off x="4286" y="1071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13" y="1162"/>
              <a:ext cx="2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K ist stimmhaft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4636" y="765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0425" y="3386138"/>
            <a:ext cx="2554288" cy="2443162"/>
            <a:chOff x="3742" y="2133"/>
            <a:chExt cx="1609" cy="1539"/>
          </a:xfrm>
        </p:grpSpPr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3742" y="265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=</a:t>
              </a:r>
            </a:p>
          </p:txBody>
        </p:sp>
        <p:sp>
          <p:nvSpPr>
            <p:cNvPr id="25615" name="Freeform 6"/>
            <p:cNvSpPr>
              <a:spLocks/>
            </p:cNvSpPr>
            <p:nvPr/>
          </p:nvSpPr>
          <p:spPr bwMode="auto">
            <a:xfrm>
              <a:off x="4727" y="2568"/>
              <a:ext cx="624" cy="1104"/>
            </a:xfrm>
            <a:custGeom>
              <a:avLst/>
              <a:gdLst>
                <a:gd name="T0" fmla="*/ 0 w 624"/>
                <a:gd name="T1" fmla="*/ 0 h 1104"/>
                <a:gd name="T2" fmla="*/ 96 w 624"/>
                <a:gd name="T3" fmla="*/ 336 h 1104"/>
                <a:gd name="T4" fmla="*/ 192 w 624"/>
                <a:gd name="T5" fmla="*/ 576 h 1104"/>
                <a:gd name="T6" fmla="*/ 384 w 624"/>
                <a:gd name="T7" fmla="*/ 720 h 1104"/>
                <a:gd name="T8" fmla="*/ 624 w 624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104"/>
                <a:gd name="T17" fmla="*/ 624 w 624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104">
                  <a:moveTo>
                    <a:pt x="0" y="0"/>
                  </a:moveTo>
                  <a:cubicBezTo>
                    <a:pt x="32" y="120"/>
                    <a:pt x="64" y="240"/>
                    <a:pt x="96" y="336"/>
                  </a:cubicBezTo>
                  <a:cubicBezTo>
                    <a:pt x="128" y="432"/>
                    <a:pt x="144" y="512"/>
                    <a:pt x="192" y="576"/>
                  </a:cubicBezTo>
                  <a:cubicBezTo>
                    <a:pt x="240" y="640"/>
                    <a:pt x="312" y="632"/>
                    <a:pt x="384" y="720"/>
                  </a:cubicBezTo>
                  <a:cubicBezTo>
                    <a:pt x="456" y="808"/>
                    <a:pt x="540" y="956"/>
                    <a:pt x="624" y="110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6" name="Text Box 20"/>
            <p:cNvSpPr txBox="1">
              <a:spLocks noChangeArrowheads="1"/>
            </p:cNvSpPr>
            <p:nvPr/>
          </p:nvSpPr>
          <p:spPr bwMode="auto">
            <a:xfrm>
              <a:off x="4901" y="2133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46400" y="3816350"/>
            <a:ext cx="1997075" cy="1628775"/>
            <a:chOff x="1856" y="2404"/>
            <a:chExt cx="1258" cy="1026"/>
          </a:xfrm>
        </p:grpSpPr>
        <p:sp>
          <p:nvSpPr>
            <p:cNvPr id="25611" name="Freeform 8"/>
            <p:cNvSpPr>
              <a:spLocks/>
            </p:cNvSpPr>
            <p:nvPr/>
          </p:nvSpPr>
          <p:spPr bwMode="auto">
            <a:xfrm>
              <a:off x="2154" y="2750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1856" y="292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+</a:t>
              </a:r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25613" name="Text Box 21"/>
            <p:cNvSpPr txBox="1">
              <a:spLocks noChangeArrowheads="1"/>
            </p:cNvSpPr>
            <p:nvPr/>
          </p:nvSpPr>
          <p:spPr bwMode="auto">
            <a:xfrm>
              <a:off x="2560" y="2404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9388" y="3087688"/>
            <a:ext cx="2684462" cy="3332162"/>
            <a:chOff x="113" y="1945"/>
            <a:chExt cx="1691" cy="2099"/>
          </a:xfrm>
        </p:grpSpPr>
        <p:sp>
          <p:nvSpPr>
            <p:cNvPr id="25608" name="Freeform 7"/>
            <p:cNvSpPr>
              <a:spLocks/>
            </p:cNvSpPr>
            <p:nvPr/>
          </p:nvSpPr>
          <p:spPr bwMode="auto">
            <a:xfrm>
              <a:off x="431" y="2205"/>
              <a:ext cx="576" cy="1320"/>
            </a:xfrm>
            <a:custGeom>
              <a:avLst/>
              <a:gdLst>
                <a:gd name="T0" fmla="*/ 0 w 576"/>
                <a:gd name="T1" fmla="*/ 0 h 1320"/>
                <a:gd name="T2" fmla="*/ 480 w 576"/>
                <a:gd name="T3" fmla="*/ 1104 h 1320"/>
                <a:gd name="T4" fmla="*/ 576 w 576"/>
                <a:gd name="T5" fmla="*/ 1296 h 1320"/>
                <a:gd name="T6" fmla="*/ 0 60000 65536"/>
                <a:gd name="T7" fmla="*/ 0 60000 65536"/>
                <a:gd name="T8" fmla="*/ 0 60000 65536"/>
                <a:gd name="T9" fmla="*/ 0 w 576"/>
                <a:gd name="T10" fmla="*/ 0 h 1320"/>
                <a:gd name="T11" fmla="*/ 576 w 576"/>
                <a:gd name="T12" fmla="*/ 1320 h 1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320">
                  <a:moveTo>
                    <a:pt x="0" y="0"/>
                  </a:moveTo>
                  <a:cubicBezTo>
                    <a:pt x="192" y="444"/>
                    <a:pt x="384" y="888"/>
                    <a:pt x="480" y="1104"/>
                  </a:cubicBezTo>
                  <a:cubicBezTo>
                    <a:pt x="576" y="1320"/>
                    <a:pt x="576" y="1308"/>
                    <a:pt x="576" y="129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146" y="1945"/>
              <a:ext cx="1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 ist stimmlos</a:t>
              </a:r>
            </a:p>
          </p:txBody>
        </p:sp>
        <p:sp>
          <p:nvSpPr>
            <p:cNvPr id="25610" name="Text Box 22"/>
            <p:cNvSpPr txBox="1">
              <a:spLocks noChangeArrowheads="1"/>
            </p:cNvSpPr>
            <p:nvPr/>
          </p:nvSpPr>
          <p:spPr bwMode="auto">
            <a:xfrm>
              <a:off x="113" y="3521"/>
              <a:ext cx="169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 fällt wegen des stimmlosen Ks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9" t="9705" r="2458"/>
          <a:stretch>
            <a:fillRect/>
          </a:stretch>
        </p:blipFill>
        <p:spPr bwMode="auto">
          <a:xfrm>
            <a:off x="3851275" y="417513"/>
            <a:ext cx="5076825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D4CDAA0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09600" y="2362200"/>
            <a:ext cx="2232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beide Wörter sind akzentuiert und der davor kommende K ist stimmhaft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52"/>
          <p:cNvSpPr>
            <a:spLocks noChangeArrowheads="1"/>
          </p:cNvSpPr>
          <p:nvPr/>
        </p:nvSpPr>
        <p:spPr bwMode="auto">
          <a:xfrm>
            <a:off x="-3006725" y="163513"/>
            <a:ext cx="2492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with</a:t>
            </a:r>
            <a:endParaRPr lang="de-DE"/>
          </a:p>
        </p:txBody>
      </p:sp>
      <p:sp>
        <p:nvSpPr>
          <p:cNvPr id="27651" name="Freeform 18"/>
          <p:cNvSpPr>
            <a:spLocks/>
          </p:cNvSpPr>
          <p:nvPr/>
        </p:nvSpPr>
        <p:spPr bwMode="auto">
          <a:xfrm>
            <a:off x="766763" y="3579813"/>
            <a:ext cx="1012825" cy="798512"/>
          </a:xfrm>
          <a:custGeom>
            <a:avLst/>
            <a:gdLst>
              <a:gd name="T0" fmla="*/ 0 w 362"/>
              <a:gd name="T1" fmla="*/ 2147483647 h 322"/>
              <a:gd name="T2" fmla="*/ 2147483647 w 362"/>
              <a:gd name="T3" fmla="*/ 2147483647 h 322"/>
              <a:gd name="T4" fmla="*/ 2147483647 w 362"/>
              <a:gd name="T5" fmla="*/ 0 h 322"/>
              <a:gd name="T6" fmla="*/ 2147483647 w 362"/>
              <a:gd name="T7" fmla="*/ 2147483647 h 322"/>
              <a:gd name="T8" fmla="*/ 2147483647 w 362"/>
              <a:gd name="T9" fmla="*/ 2147483647 h 322"/>
              <a:gd name="T10" fmla="*/ 2147483647 w 362"/>
              <a:gd name="T11" fmla="*/ 2147483647 h 322"/>
              <a:gd name="T12" fmla="*/ 2147483647 w 362"/>
              <a:gd name="T13" fmla="*/ 2147483647 h 322"/>
              <a:gd name="T14" fmla="*/ 2147483647 w 362"/>
              <a:gd name="T15" fmla="*/ 2147483647 h 322"/>
              <a:gd name="T16" fmla="*/ 2147483647 w 362"/>
              <a:gd name="T17" fmla="*/ 2147483647 h 322"/>
              <a:gd name="T18" fmla="*/ 2147483647 w 362"/>
              <a:gd name="T19" fmla="*/ 2147483647 h 322"/>
              <a:gd name="T20" fmla="*/ 2147483647 w 362"/>
              <a:gd name="T21" fmla="*/ 2147483647 h 322"/>
              <a:gd name="T22" fmla="*/ 2147483647 w 362"/>
              <a:gd name="T23" fmla="*/ 2147483647 h 322"/>
              <a:gd name="T24" fmla="*/ 2147483647 w 362"/>
              <a:gd name="T25" fmla="*/ 2147483647 h 322"/>
              <a:gd name="T26" fmla="*/ 2147483647 w 362"/>
              <a:gd name="T27" fmla="*/ 2147483647 h 322"/>
              <a:gd name="T28" fmla="*/ 2147483647 w 362"/>
              <a:gd name="T29" fmla="*/ 2147483647 h 322"/>
              <a:gd name="T30" fmla="*/ 2147483647 w 362"/>
              <a:gd name="T31" fmla="*/ 2147483647 h 322"/>
              <a:gd name="T32" fmla="*/ 2147483647 w 362"/>
              <a:gd name="T33" fmla="*/ 2147483647 h 322"/>
              <a:gd name="T34" fmla="*/ 2147483647 w 362"/>
              <a:gd name="T35" fmla="*/ 2147483647 h 322"/>
              <a:gd name="T36" fmla="*/ 2147483647 w 362"/>
              <a:gd name="T37" fmla="*/ 2147483647 h 322"/>
              <a:gd name="T38" fmla="*/ 2147483647 w 362"/>
              <a:gd name="T39" fmla="*/ 2147483647 h 322"/>
              <a:gd name="T40" fmla="*/ 2147483647 w 362"/>
              <a:gd name="T41" fmla="*/ 2147483647 h 322"/>
              <a:gd name="T42" fmla="*/ 2147483647 w 362"/>
              <a:gd name="T43" fmla="*/ 2147483647 h 322"/>
              <a:gd name="T44" fmla="*/ 2147483647 w 362"/>
              <a:gd name="T45" fmla="*/ 2147483647 h 322"/>
              <a:gd name="T46" fmla="*/ 2147483647 w 362"/>
              <a:gd name="T47" fmla="*/ 2147483647 h 322"/>
              <a:gd name="T48" fmla="*/ 2147483647 w 362"/>
              <a:gd name="T49" fmla="*/ 2147483647 h 322"/>
              <a:gd name="T50" fmla="*/ 2147483647 w 362"/>
              <a:gd name="T51" fmla="*/ 2147483647 h 322"/>
              <a:gd name="T52" fmla="*/ 2147483647 w 362"/>
              <a:gd name="T53" fmla="*/ 2147483647 h 322"/>
              <a:gd name="T54" fmla="*/ 2147483647 w 362"/>
              <a:gd name="T55" fmla="*/ 2147483647 h 322"/>
              <a:gd name="T56" fmla="*/ 2147483647 w 362"/>
              <a:gd name="T57" fmla="*/ 2147483647 h 322"/>
              <a:gd name="T58" fmla="*/ 2147483647 w 362"/>
              <a:gd name="T59" fmla="*/ 2147483647 h 322"/>
              <a:gd name="T60" fmla="*/ 2147483647 w 362"/>
              <a:gd name="T61" fmla="*/ 2147483647 h 322"/>
              <a:gd name="T62" fmla="*/ 2147483647 w 362"/>
              <a:gd name="T63" fmla="*/ 2147483647 h 322"/>
              <a:gd name="T64" fmla="*/ 2147483647 w 362"/>
              <a:gd name="T65" fmla="*/ 2147483647 h 322"/>
              <a:gd name="T66" fmla="*/ 2147483647 w 362"/>
              <a:gd name="T67" fmla="*/ 2147483647 h 3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2"/>
              <a:gd name="T103" fmla="*/ 0 h 322"/>
              <a:gd name="T104" fmla="*/ 362 w 362"/>
              <a:gd name="T105" fmla="*/ 322 h 3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2" h="322">
                <a:moveTo>
                  <a:pt x="0" y="75"/>
                </a:moveTo>
                <a:lnTo>
                  <a:pt x="10" y="22"/>
                </a:lnTo>
                <a:lnTo>
                  <a:pt x="21" y="0"/>
                </a:lnTo>
                <a:lnTo>
                  <a:pt x="32" y="13"/>
                </a:lnTo>
                <a:lnTo>
                  <a:pt x="44" y="44"/>
                </a:lnTo>
                <a:lnTo>
                  <a:pt x="55" y="69"/>
                </a:lnTo>
                <a:lnTo>
                  <a:pt x="66" y="74"/>
                </a:lnTo>
                <a:lnTo>
                  <a:pt x="76" y="68"/>
                </a:lnTo>
                <a:lnTo>
                  <a:pt x="87" y="65"/>
                </a:lnTo>
                <a:lnTo>
                  <a:pt x="98" y="65"/>
                </a:lnTo>
                <a:lnTo>
                  <a:pt x="109" y="69"/>
                </a:lnTo>
                <a:lnTo>
                  <a:pt x="121" y="75"/>
                </a:lnTo>
                <a:lnTo>
                  <a:pt x="132" y="78"/>
                </a:lnTo>
                <a:lnTo>
                  <a:pt x="143" y="82"/>
                </a:lnTo>
                <a:lnTo>
                  <a:pt x="153" y="87"/>
                </a:lnTo>
                <a:lnTo>
                  <a:pt x="164" y="91"/>
                </a:lnTo>
                <a:lnTo>
                  <a:pt x="175" y="95"/>
                </a:lnTo>
                <a:lnTo>
                  <a:pt x="186" y="97"/>
                </a:lnTo>
                <a:lnTo>
                  <a:pt x="198" y="98"/>
                </a:lnTo>
                <a:lnTo>
                  <a:pt x="209" y="101"/>
                </a:lnTo>
                <a:lnTo>
                  <a:pt x="219" y="105"/>
                </a:lnTo>
                <a:lnTo>
                  <a:pt x="230" y="106"/>
                </a:lnTo>
                <a:lnTo>
                  <a:pt x="241" y="106"/>
                </a:lnTo>
                <a:lnTo>
                  <a:pt x="252" y="104"/>
                </a:lnTo>
                <a:lnTo>
                  <a:pt x="263" y="101"/>
                </a:lnTo>
                <a:lnTo>
                  <a:pt x="275" y="103"/>
                </a:lnTo>
                <a:lnTo>
                  <a:pt x="285" y="114"/>
                </a:lnTo>
                <a:lnTo>
                  <a:pt x="296" y="142"/>
                </a:lnTo>
                <a:lnTo>
                  <a:pt x="307" y="178"/>
                </a:lnTo>
                <a:lnTo>
                  <a:pt x="318" y="208"/>
                </a:lnTo>
                <a:lnTo>
                  <a:pt x="329" y="234"/>
                </a:lnTo>
                <a:lnTo>
                  <a:pt x="340" y="262"/>
                </a:lnTo>
                <a:lnTo>
                  <a:pt x="351" y="292"/>
                </a:lnTo>
                <a:lnTo>
                  <a:pt x="362" y="3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Freeform 19"/>
          <p:cNvSpPr>
            <a:spLocks/>
          </p:cNvSpPr>
          <p:nvPr/>
        </p:nvSpPr>
        <p:spPr bwMode="auto">
          <a:xfrm>
            <a:off x="1995488" y="3508375"/>
            <a:ext cx="492125" cy="119063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2147483647 h 48"/>
              <a:gd name="T4" fmla="*/ 2147483647 w 176"/>
              <a:gd name="T5" fmla="*/ 2147483647 h 48"/>
              <a:gd name="T6" fmla="*/ 2147483647 w 176"/>
              <a:gd name="T7" fmla="*/ 2147483647 h 48"/>
              <a:gd name="T8" fmla="*/ 2147483647 w 176"/>
              <a:gd name="T9" fmla="*/ 2147483647 h 48"/>
              <a:gd name="T10" fmla="*/ 2147483647 w 176"/>
              <a:gd name="T11" fmla="*/ 2147483647 h 48"/>
              <a:gd name="T12" fmla="*/ 2147483647 w 176"/>
              <a:gd name="T13" fmla="*/ 2147483647 h 48"/>
              <a:gd name="T14" fmla="*/ 2147483647 w 176"/>
              <a:gd name="T15" fmla="*/ 2147483647 h 48"/>
              <a:gd name="T16" fmla="*/ 2147483647 w 176"/>
              <a:gd name="T17" fmla="*/ 2147483647 h 48"/>
              <a:gd name="T18" fmla="*/ 2147483647 w 176"/>
              <a:gd name="T19" fmla="*/ 2147483647 h 48"/>
              <a:gd name="T20" fmla="*/ 2147483647 w 176"/>
              <a:gd name="T21" fmla="*/ 2147483647 h 48"/>
              <a:gd name="T22" fmla="*/ 2147483647 w 176"/>
              <a:gd name="T23" fmla="*/ 2147483647 h 48"/>
              <a:gd name="T24" fmla="*/ 2147483647 w 176"/>
              <a:gd name="T25" fmla="*/ 2147483647 h 48"/>
              <a:gd name="T26" fmla="*/ 2147483647 w 176"/>
              <a:gd name="T27" fmla="*/ 2147483647 h 48"/>
              <a:gd name="T28" fmla="*/ 2147483647 w 176"/>
              <a:gd name="T29" fmla="*/ 2147483647 h 48"/>
              <a:gd name="T30" fmla="*/ 2147483647 w 176"/>
              <a:gd name="T31" fmla="*/ 2147483647 h 48"/>
              <a:gd name="T32" fmla="*/ 2147483647 w 176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6"/>
              <a:gd name="T52" fmla="*/ 0 h 48"/>
              <a:gd name="T53" fmla="*/ 176 w 17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6" h="48">
                <a:moveTo>
                  <a:pt x="0" y="36"/>
                </a:moveTo>
                <a:lnTo>
                  <a:pt x="11" y="21"/>
                </a:lnTo>
                <a:lnTo>
                  <a:pt x="22" y="21"/>
                </a:lnTo>
                <a:lnTo>
                  <a:pt x="33" y="24"/>
                </a:lnTo>
                <a:lnTo>
                  <a:pt x="43" y="27"/>
                </a:lnTo>
                <a:lnTo>
                  <a:pt x="55" y="27"/>
                </a:lnTo>
                <a:lnTo>
                  <a:pt x="66" y="27"/>
                </a:lnTo>
                <a:lnTo>
                  <a:pt x="77" y="27"/>
                </a:lnTo>
                <a:lnTo>
                  <a:pt x="88" y="27"/>
                </a:lnTo>
                <a:lnTo>
                  <a:pt x="99" y="27"/>
                </a:lnTo>
                <a:lnTo>
                  <a:pt x="110" y="33"/>
                </a:lnTo>
                <a:lnTo>
                  <a:pt x="120" y="41"/>
                </a:lnTo>
                <a:lnTo>
                  <a:pt x="132" y="48"/>
                </a:lnTo>
                <a:lnTo>
                  <a:pt x="143" y="48"/>
                </a:lnTo>
                <a:lnTo>
                  <a:pt x="154" y="39"/>
                </a:lnTo>
                <a:lnTo>
                  <a:pt x="165" y="19"/>
                </a:lnTo>
                <a:lnTo>
                  <a:pt x="17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Freeform 20"/>
          <p:cNvSpPr>
            <a:spLocks/>
          </p:cNvSpPr>
          <p:nvPr/>
        </p:nvSpPr>
        <p:spPr bwMode="auto">
          <a:xfrm>
            <a:off x="2795588" y="3346450"/>
            <a:ext cx="120650" cy="815975"/>
          </a:xfrm>
          <a:custGeom>
            <a:avLst/>
            <a:gdLst>
              <a:gd name="T0" fmla="*/ 0 w 43"/>
              <a:gd name="T1" fmla="*/ 0 h 329"/>
              <a:gd name="T2" fmla="*/ 2147483647 w 43"/>
              <a:gd name="T3" fmla="*/ 2147483647 h 329"/>
              <a:gd name="T4" fmla="*/ 2147483647 w 43"/>
              <a:gd name="T5" fmla="*/ 2147483647 h 329"/>
              <a:gd name="T6" fmla="*/ 2147483647 w 43"/>
              <a:gd name="T7" fmla="*/ 2147483647 h 329"/>
              <a:gd name="T8" fmla="*/ 2147483647 w 43"/>
              <a:gd name="T9" fmla="*/ 2147483647 h 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29"/>
              <a:gd name="T17" fmla="*/ 43 w 43"/>
              <a:gd name="T18" fmla="*/ 329 h 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29">
                <a:moveTo>
                  <a:pt x="0" y="0"/>
                </a:moveTo>
                <a:lnTo>
                  <a:pt x="11" y="109"/>
                </a:lnTo>
                <a:lnTo>
                  <a:pt x="22" y="190"/>
                </a:lnTo>
                <a:lnTo>
                  <a:pt x="32" y="263"/>
                </a:lnTo>
                <a:lnTo>
                  <a:pt x="43" y="32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Freeform 21"/>
          <p:cNvSpPr>
            <a:spLocks/>
          </p:cNvSpPr>
          <p:nvPr/>
        </p:nvSpPr>
        <p:spPr bwMode="auto">
          <a:xfrm>
            <a:off x="3162300" y="3995738"/>
            <a:ext cx="95250" cy="207962"/>
          </a:xfrm>
          <a:custGeom>
            <a:avLst/>
            <a:gdLst>
              <a:gd name="T0" fmla="*/ 0 w 34"/>
              <a:gd name="T1" fmla="*/ 0 h 84"/>
              <a:gd name="T2" fmla="*/ 2147483647 w 34"/>
              <a:gd name="T3" fmla="*/ 2147483647 h 84"/>
              <a:gd name="T4" fmla="*/ 2147483647 w 34"/>
              <a:gd name="T5" fmla="*/ 2147483647 h 84"/>
              <a:gd name="T6" fmla="*/ 2147483647 w 3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84"/>
              <a:gd name="T14" fmla="*/ 34 w 3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84">
                <a:moveTo>
                  <a:pt x="0" y="0"/>
                </a:moveTo>
                <a:lnTo>
                  <a:pt x="11" y="17"/>
                </a:lnTo>
                <a:lnTo>
                  <a:pt x="23" y="51"/>
                </a:lnTo>
                <a:lnTo>
                  <a:pt x="34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Freeform 22"/>
          <p:cNvSpPr>
            <a:spLocks/>
          </p:cNvSpPr>
          <p:nvPr/>
        </p:nvSpPr>
        <p:spPr bwMode="auto">
          <a:xfrm>
            <a:off x="3900488" y="2462213"/>
            <a:ext cx="766762" cy="1935162"/>
          </a:xfrm>
          <a:custGeom>
            <a:avLst/>
            <a:gdLst>
              <a:gd name="T0" fmla="*/ 0 w 274"/>
              <a:gd name="T1" fmla="*/ 0 h 781"/>
              <a:gd name="T2" fmla="*/ 2147483647 w 274"/>
              <a:gd name="T3" fmla="*/ 2147483647 h 781"/>
              <a:gd name="T4" fmla="*/ 2147483647 w 274"/>
              <a:gd name="T5" fmla="*/ 2147483647 h 781"/>
              <a:gd name="T6" fmla="*/ 2147483647 w 274"/>
              <a:gd name="T7" fmla="*/ 2147483647 h 781"/>
              <a:gd name="T8" fmla="*/ 2147483647 w 274"/>
              <a:gd name="T9" fmla="*/ 2147483647 h 781"/>
              <a:gd name="T10" fmla="*/ 2147483647 w 274"/>
              <a:gd name="T11" fmla="*/ 2147483647 h 781"/>
              <a:gd name="T12" fmla="*/ 2147483647 w 274"/>
              <a:gd name="T13" fmla="*/ 2147483647 h 781"/>
              <a:gd name="T14" fmla="*/ 2147483647 w 274"/>
              <a:gd name="T15" fmla="*/ 2147483647 h 781"/>
              <a:gd name="T16" fmla="*/ 2147483647 w 274"/>
              <a:gd name="T17" fmla="*/ 2147483647 h 781"/>
              <a:gd name="T18" fmla="*/ 2147483647 w 274"/>
              <a:gd name="T19" fmla="*/ 2147483647 h 781"/>
              <a:gd name="T20" fmla="*/ 2147483647 w 274"/>
              <a:gd name="T21" fmla="*/ 2147483647 h 781"/>
              <a:gd name="T22" fmla="*/ 2147483647 w 274"/>
              <a:gd name="T23" fmla="*/ 2147483647 h 781"/>
              <a:gd name="T24" fmla="*/ 2147483647 w 274"/>
              <a:gd name="T25" fmla="*/ 2147483647 h 781"/>
              <a:gd name="T26" fmla="*/ 2147483647 w 274"/>
              <a:gd name="T27" fmla="*/ 2147483647 h 781"/>
              <a:gd name="T28" fmla="*/ 2147483647 w 274"/>
              <a:gd name="T29" fmla="*/ 2147483647 h 781"/>
              <a:gd name="T30" fmla="*/ 2147483647 w 274"/>
              <a:gd name="T31" fmla="*/ 2147483647 h 781"/>
              <a:gd name="T32" fmla="*/ 2147483647 w 274"/>
              <a:gd name="T33" fmla="*/ 2147483647 h 781"/>
              <a:gd name="T34" fmla="*/ 2147483647 w 274"/>
              <a:gd name="T35" fmla="*/ 2147483647 h 781"/>
              <a:gd name="T36" fmla="*/ 2147483647 w 274"/>
              <a:gd name="T37" fmla="*/ 2147483647 h 781"/>
              <a:gd name="T38" fmla="*/ 2147483647 w 274"/>
              <a:gd name="T39" fmla="*/ 2147483647 h 781"/>
              <a:gd name="T40" fmla="*/ 2147483647 w 274"/>
              <a:gd name="T41" fmla="*/ 2147483647 h 781"/>
              <a:gd name="T42" fmla="*/ 2147483647 w 274"/>
              <a:gd name="T43" fmla="*/ 2147483647 h 781"/>
              <a:gd name="T44" fmla="*/ 2147483647 w 274"/>
              <a:gd name="T45" fmla="*/ 2147483647 h 781"/>
              <a:gd name="T46" fmla="*/ 2147483647 w 274"/>
              <a:gd name="T47" fmla="*/ 2147483647 h 781"/>
              <a:gd name="T48" fmla="*/ 2147483647 w 274"/>
              <a:gd name="T49" fmla="*/ 2147483647 h 781"/>
              <a:gd name="T50" fmla="*/ 2147483647 w 274"/>
              <a:gd name="T51" fmla="*/ 2147483647 h 7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4"/>
              <a:gd name="T79" fmla="*/ 0 h 781"/>
              <a:gd name="T80" fmla="*/ 274 w 274"/>
              <a:gd name="T81" fmla="*/ 781 h 7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4" h="781">
                <a:moveTo>
                  <a:pt x="0" y="0"/>
                </a:moveTo>
                <a:lnTo>
                  <a:pt x="11" y="164"/>
                </a:lnTo>
                <a:lnTo>
                  <a:pt x="22" y="220"/>
                </a:lnTo>
                <a:lnTo>
                  <a:pt x="33" y="249"/>
                </a:lnTo>
                <a:lnTo>
                  <a:pt x="44" y="286"/>
                </a:lnTo>
                <a:lnTo>
                  <a:pt x="54" y="330"/>
                </a:lnTo>
                <a:lnTo>
                  <a:pt x="66" y="376"/>
                </a:lnTo>
                <a:lnTo>
                  <a:pt x="77" y="426"/>
                </a:lnTo>
                <a:lnTo>
                  <a:pt x="88" y="486"/>
                </a:lnTo>
                <a:lnTo>
                  <a:pt x="99" y="542"/>
                </a:lnTo>
                <a:lnTo>
                  <a:pt x="110" y="587"/>
                </a:lnTo>
                <a:lnTo>
                  <a:pt x="120" y="626"/>
                </a:lnTo>
                <a:lnTo>
                  <a:pt x="131" y="670"/>
                </a:lnTo>
                <a:lnTo>
                  <a:pt x="143" y="716"/>
                </a:lnTo>
                <a:lnTo>
                  <a:pt x="154" y="751"/>
                </a:lnTo>
                <a:lnTo>
                  <a:pt x="165" y="772"/>
                </a:lnTo>
                <a:lnTo>
                  <a:pt x="176" y="780"/>
                </a:lnTo>
                <a:lnTo>
                  <a:pt x="186" y="781"/>
                </a:lnTo>
                <a:lnTo>
                  <a:pt x="197" y="780"/>
                </a:lnTo>
                <a:lnTo>
                  <a:pt x="208" y="779"/>
                </a:lnTo>
                <a:lnTo>
                  <a:pt x="220" y="775"/>
                </a:lnTo>
                <a:lnTo>
                  <a:pt x="231" y="772"/>
                </a:lnTo>
                <a:lnTo>
                  <a:pt x="242" y="768"/>
                </a:lnTo>
                <a:lnTo>
                  <a:pt x="252" y="767"/>
                </a:lnTo>
                <a:lnTo>
                  <a:pt x="263" y="768"/>
                </a:lnTo>
                <a:lnTo>
                  <a:pt x="274" y="76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Line 410"/>
          <p:cNvSpPr>
            <a:spLocks noChangeShapeType="1"/>
          </p:cNvSpPr>
          <p:nvPr/>
        </p:nvSpPr>
        <p:spPr bwMode="auto">
          <a:xfrm flipV="1">
            <a:off x="1485900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11"/>
          <p:cNvSpPr>
            <a:spLocks noChangeShapeType="1"/>
          </p:cNvSpPr>
          <p:nvPr/>
        </p:nvSpPr>
        <p:spPr bwMode="auto">
          <a:xfrm flipV="1">
            <a:off x="1485900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412"/>
          <p:cNvSpPr>
            <a:spLocks noChangeShapeType="1"/>
          </p:cNvSpPr>
          <p:nvPr/>
        </p:nvSpPr>
        <p:spPr bwMode="auto">
          <a:xfrm flipV="1">
            <a:off x="1485900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413"/>
          <p:cNvSpPr>
            <a:spLocks noChangeShapeType="1"/>
          </p:cNvSpPr>
          <p:nvPr/>
        </p:nvSpPr>
        <p:spPr bwMode="auto">
          <a:xfrm flipV="1">
            <a:off x="1485900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414"/>
          <p:cNvSpPr>
            <a:spLocks noChangeShapeType="1"/>
          </p:cNvSpPr>
          <p:nvPr/>
        </p:nvSpPr>
        <p:spPr bwMode="auto">
          <a:xfrm flipV="1">
            <a:off x="1485900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415"/>
          <p:cNvSpPr>
            <a:spLocks noChangeShapeType="1"/>
          </p:cNvSpPr>
          <p:nvPr/>
        </p:nvSpPr>
        <p:spPr bwMode="auto">
          <a:xfrm flipV="1">
            <a:off x="1485900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416"/>
          <p:cNvSpPr>
            <a:spLocks noChangeShapeType="1"/>
          </p:cNvSpPr>
          <p:nvPr/>
        </p:nvSpPr>
        <p:spPr bwMode="auto">
          <a:xfrm flipV="1">
            <a:off x="1485900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417"/>
          <p:cNvSpPr>
            <a:spLocks noChangeShapeType="1"/>
          </p:cNvSpPr>
          <p:nvPr/>
        </p:nvSpPr>
        <p:spPr bwMode="auto">
          <a:xfrm flipV="1">
            <a:off x="1485900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418"/>
          <p:cNvSpPr>
            <a:spLocks noChangeShapeType="1"/>
          </p:cNvSpPr>
          <p:nvPr/>
        </p:nvSpPr>
        <p:spPr bwMode="auto">
          <a:xfrm flipV="1">
            <a:off x="1485900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419"/>
          <p:cNvSpPr>
            <a:spLocks noChangeShapeType="1"/>
          </p:cNvSpPr>
          <p:nvPr/>
        </p:nvSpPr>
        <p:spPr bwMode="auto">
          <a:xfrm flipV="1">
            <a:off x="1485900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420"/>
          <p:cNvSpPr>
            <a:spLocks noChangeShapeType="1"/>
          </p:cNvSpPr>
          <p:nvPr/>
        </p:nvSpPr>
        <p:spPr bwMode="auto">
          <a:xfrm flipV="1">
            <a:off x="1485900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421"/>
          <p:cNvSpPr>
            <a:spLocks noChangeShapeType="1"/>
          </p:cNvSpPr>
          <p:nvPr/>
        </p:nvSpPr>
        <p:spPr bwMode="auto">
          <a:xfrm flipV="1">
            <a:off x="1485900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422"/>
          <p:cNvSpPr>
            <a:spLocks noChangeShapeType="1"/>
          </p:cNvSpPr>
          <p:nvPr/>
        </p:nvSpPr>
        <p:spPr bwMode="auto">
          <a:xfrm flipV="1">
            <a:off x="1485900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423"/>
          <p:cNvSpPr>
            <a:spLocks noChangeShapeType="1"/>
          </p:cNvSpPr>
          <p:nvPr/>
        </p:nvSpPr>
        <p:spPr bwMode="auto">
          <a:xfrm flipV="1">
            <a:off x="1485900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424"/>
          <p:cNvSpPr>
            <a:spLocks noChangeShapeType="1"/>
          </p:cNvSpPr>
          <p:nvPr/>
        </p:nvSpPr>
        <p:spPr bwMode="auto">
          <a:xfrm flipV="1">
            <a:off x="1485900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425"/>
          <p:cNvSpPr>
            <a:spLocks noChangeShapeType="1"/>
          </p:cNvSpPr>
          <p:nvPr/>
        </p:nvSpPr>
        <p:spPr bwMode="auto">
          <a:xfrm flipV="1">
            <a:off x="1485900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426"/>
          <p:cNvSpPr>
            <a:spLocks noChangeShapeType="1"/>
          </p:cNvSpPr>
          <p:nvPr/>
        </p:nvSpPr>
        <p:spPr bwMode="auto">
          <a:xfrm flipV="1">
            <a:off x="1485900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427"/>
          <p:cNvSpPr>
            <a:spLocks noChangeShapeType="1"/>
          </p:cNvSpPr>
          <p:nvPr/>
        </p:nvSpPr>
        <p:spPr bwMode="auto">
          <a:xfrm flipV="1">
            <a:off x="1485900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428"/>
          <p:cNvSpPr>
            <a:spLocks noChangeShapeType="1"/>
          </p:cNvSpPr>
          <p:nvPr/>
        </p:nvSpPr>
        <p:spPr bwMode="auto">
          <a:xfrm flipV="1">
            <a:off x="1485900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429"/>
          <p:cNvSpPr>
            <a:spLocks noChangeShapeType="1"/>
          </p:cNvSpPr>
          <p:nvPr/>
        </p:nvSpPr>
        <p:spPr bwMode="auto">
          <a:xfrm flipV="1">
            <a:off x="1485900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430"/>
          <p:cNvSpPr>
            <a:spLocks noChangeShapeType="1"/>
          </p:cNvSpPr>
          <p:nvPr/>
        </p:nvSpPr>
        <p:spPr bwMode="auto">
          <a:xfrm flipV="1">
            <a:off x="1485900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431"/>
          <p:cNvSpPr>
            <a:spLocks noChangeShapeType="1"/>
          </p:cNvSpPr>
          <p:nvPr/>
        </p:nvSpPr>
        <p:spPr bwMode="auto">
          <a:xfrm flipV="1">
            <a:off x="1485900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432"/>
          <p:cNvSpPr>
            <a:spLocks noChangeShapeType="1"/>
          </p:cNvSpPr>
          <p:nvPr/>
        </p:nvSpPr>
        <p:spPr bwMode="auto">
          <a:xfrm flipV="1">
            <a:off x="1485900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433"/>
          <p:cNvSpPr>
            <a:spLocks noChangeShapeType="1"/>
          </p:cNvSpPr>
          <p:nvPr/>
        </p:nvSpPr>
        <p:spPr bwMode="auto">
          <a:xfrm flipV="1">
            <a:off x="1485900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434"/>
          <p:cNvSpPr>
            <a:spLocks noChangeShapeType="1"/>
          </p:cNvSpPr>
          <p:nvPr/>
        </p:nvSpPr>
        <p:spPr bwMode="auto">
          <a:xfrm flipV="1">
            <a:off x="1485900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435"/>
          <p:cNvSpPr>
            <a:spLocks noChangeShapeType="1"/>
          </p:cNvSpPr>
          <p:nvPr/>
        </p:nvSpPr>
        <p:spPr bwMode="auto">
          <a:xfrm flipV="1">
            <a:off x="1485900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436"/>
          <p:cNvSpPr>
            <a:spLocks noChangeShapeType="1"/>
          </p:cNvSpPr>
          <p:nvPr/>
        </p:nvSpPr>
        <p:spPr bwMode="auto">
          <a:xfrm flipV="1">
            <a:off x="1485900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437"/>
          <p:cNvSpPr>
            <a:spLocks noChangeShapeType="1"/>
          </p:cNvSpPr>
          <p:nvPr/>
        </p:nvSpPr>
        <p:spPr bwMode="auto">
          <a:xfrm flipV="1">
            <a:off x="1485900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438"/>
          <p:cNvSpPr>
            <a:spLocks noChangeShapeType="1"/>
          </p:cNvSpPr>
          <p:nvPr/>
        </p:nvSpPr>
        <p:spPr bwMode="auto">
          <a:xfrm flipV="1">
            <a:off x="1485900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439"/>
          <p:cNvSpPr>
            <a:spLocks noChangeShapeType="1"/>
          </p:cNvSpPr>
          <p:nvPr/>
        </p:nvSpPr>
        <p:spPr bwMode="auto">
          <a:xfrm flipV="1">
            <a:off x="1485900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Line 440"/>
          <p:cNvSpPr>
            <a:spLocks noChangeShapeType="1"/>
          </p:cNvSpPr>
          <p:nvPr/>
        </p:nvSpPr>
        <p:spPr bwMode="auto">
          <a:xfrm flipV="1">
            <a:off x="1485900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441"/>
          <p:cNvSpPr>
            <a:spLocks noChangeShapeType="1"/>
          </p:cNvSpPr>
          <p:nvPr/>
        </p:nvSpPr>
        <p:spPr bwMode="auto">
          <a:xfrm flipV="1">
            <a:off x="1485900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Line 442"/>
          <p:cNvSpPr>
            <a:spLocks noChangeShapeType="1"/>
          </p:cNvSpPr>
          <p:nvPr/>
        </p:nvSpPr>
        <p:spPr bwMode="auto">
          <a:xfrm flipV="1">
            <a:off x="1485900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43"/>
          <p:cNvSpPr>
            <a:spLocks noChangeShapeType="1"/>
          </p:cNvSpPr>
          <p:nvPr/>
        </p:nvSpPr>
        <p:spPr bwMode="auto">
          <a:xfrm flipV="1">
            <a:off x="1485900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45"/>
          <p:cNvSpPr>
            <a:spLocks noChangeShapeType="1"/>
          </p:cNvSpPr>
          <p:nvPr/>
        </p:nvSpPr>
        <p:spPr bwMode="auto">
          <a:xfrm flipV="1">
            <a:off x="3140075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46"/>
          <p:cNvSpPr>
            <a:spLocks noChangeShapeType="1"/>
          </p:cNvSpPr>
          <p:nvPr/>
        </p:nvSpPr>
        <p:spPr bwMode="auto">
          <a:xfrm flipV="1">
            <a:off x="3140075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Line 447"/>
          <p:cNvSpPr>
            <a:spLocks noChangeShapeType="1"/>
          </p:cNvSpPr>
          <p:nvPr/>
        </p:nvSpPr>
        <p:spPr bwMode="auto">
          <a:xfrm flipV="1">
            <a:off x="3140075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Line 448"/>
          <p:cNvSpPr>
            <a:spLocks noChangeShapeType="1"/>
          </p:cNvSpPr>
          <p:nvPr/>
        </p:nvSpPr>
        <p:spPr bwMode="auto">
          <a:xfrm flipV="1">
            <a:off x="3140075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49"/>
          <p:cNvSpPr>
            <a:spLocks noChangeShapeType="1"/>
          </p:cNvSpPr>
          <p:nvPr/>
        </p:nvSpPr>
        <p:spPr bwMode="auto">
          <a:xfrm flipV="1">
            <a:off x="3140075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50"/>
          <p:cNvSpPr>
            <a:spLocks noChangeShapeType="1"/>
          </p:cNvSpPr>
          <p:nvPr/>
        </p:nvSpPr>
        <p:spPr bwMode="auto">
          <a:xfrm flipV="1">
            <a:off x="3140075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451"/>
          <p:cNvSpPr>
            <a:spLocks noChangeShapeType="1"/>
          </p:cNvSpPr>
          <p:nvPr/>
        </p:nvSpPr>
        <p:spPr bwMode="auto">
          <a:xfrm flipV="1">
            <a:off x="3140075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452"/>
          <p:cNvSpPr>
            <a:spLocks noChangeShapeType="1"/>
          </p:cNvSpPr>
          <p:nvPr/>
        </p:nvSpPr>
        <p:spPr bwMode="auto">
          <a:xfrm flipV="1">
            <a:off x="3140075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453"/>
          <p:cNvSpPr>
            <a:spLocks noChangeShapeType="1"/>
          </p:cNvSpPr>
          <p:nvPr/>
        </p:nvSpPr>
        <p:spPr bwMode="auto">
          <a:xfrm flipV="1">
            <a:off x="3140075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Line 454"/>
          <p:cNvSpPr>
            <a:spLocks noChangeShapeType="1"/>
          </p:cNvSpPr>
          <p:nvPr/>
        </p:nvSpPr>
        <p:spPr bwMode="auto">
          <a:xfrm flipV="1">
            <a:off x="3140075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455"/>
          <p:cNvSpPr>
            <a:spLocks noChangeShapeType="1"/>
          </p:cNvSpPr>
          <p:nvPr/>
        </p:nvSpPr>
        <p:spPr bwMode="auto">
          <a:xfrm flipV="1">
            <a:off x="3140075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Line 456"/>
          <p:cNvSpPr>
            <a:spLocks noChangeShapeType="1"/>
          </p:cNvSpPr>
          <p:nvPr/>
        </p:nvSpPr>
        <p:spPr bwMode="auto">
          <a:xfrm flipV="1">
            <a:off x="3140075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Line 457"/>
          <p:cNvSpPr>
            <a:spLocks noChangeShapeType="1"/>
          </p:cNvSpPr>
          <p:nvPr/>
        </p:nvSpPr>
        <p:spPr bwMode="auto">
          <a:xfrm flipV="1">
            <a:off x="3140075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Line 458"/>
          <p:cNvSpPr>
            <a:spLocks noChangeShapeType="1"/>
          </p:cNvSpPr>
          <p:nvPr/>
        </p:nvSpPr>
        <p:spPr bwMode="auto">
          <a:xfrm flipV="1">
            <a:off x="3140075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459"/>
          <p:cNvSpPr>
            <a:spLocks noChangeShapeType="1"/>
          </p:cNvSpPr>
          <p:nvPr/>
        </p:nvSpPr>
        <p:spPr bwMode="auto">
          <a:xfrm flipV="1">
            <a:off x="3140075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460"/>
          <p:cNvSpPr>
            <a:spLocks noChangeShapeType="1"/>
          </p:cNvSpPr>
          <p:nvPr/>
        </p:nvSpPr>
        <p:spPr bwMode="auto">
          <a:xfrm flipV="1">
            <a:off x="3140075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461"/>
          <p:cNvSpPr>
            <a:spLocks noChangeShapeType="1"/>
          </p:cNvSpPr>
          <p:nvPr/>
        </p:nvSpPr>
        <p:spPr bwMode="auto">
          <a:xfrm flipV="1">
            <a:off x="3140075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Line 462"/>
          <p:cNvSpPr>
            <a:spLocks noChangeShapeType="1"/>
          </p:cNvSpPr>
          <p:nvPr/>
        </p:nvSpPr>
        <p:spPr bwMode="auto">
          <a:xfrm flipV="1">
            <a:off x="3140075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Line 463"/>
          <p:cNvSpPr>
            <a:spLocks noChangeShapeType="1"/>
          </p:cNvSpPr>
          <p:nvPr/>
        </p:nvSpPr>
        <p:spPr bwMode="auto">
          <a:xfrm flipV="1">
            <a:off x="3140075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Line 464"/>
          <p:cNvSpPr>
            <a:spLocks noChangeShapeType="1"/>
          </p:cNvSpPr>
          <p:nvPr/>
        </p:nvSpPr>
        <p:spPr bwMode="auto">
          <a:xfrm flipV="1">
            <a:off x="3140075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0" name="Line 465"/>
          <p:cNvSpPr>
            <a:spLocks noChangeShapeType="1"/>
          </p:cNvSpPr>
          <p:nvPr/>
        </p:nvSpPr>
        <p:spPr bwMode="auto">
          <a:xfrm flipV="1">
            <a:off x="3140075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Line 466"/>
          <p:cNvSpPr>
            <a:spLocks noChangeShapeType="1"/>
          </p:cNvSpPr>
          <p:nvPr/>
        </p:nvSpPr>
        <p:spPr bwMode="auto">
          <a:xfrm flipV="1">
            <a:off x="3140075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2" name="Line 467"/>
          <p:cNvSpPr>
            <a:spLocks noChangeShapeType="1"/>
          </p:cNvSpPr>
          <p:nvPr/>
        </p:nvSpPr>
        <p:spPr bwMode="auto">
          <a:xfrm flipV="1">
            <a:off x="3140075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Line 468"/>
          <p:cNvSpPr>
            <a:spLocks noChangeShapeType="1"/>
          </p:cNvSpPr>
          <p:nvPr/>
        </p:nvSpPr>
        <p:spPr bwMode="auto">
          <a:xfrm flipV="1">
            <a:off x="3140075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469"/>
          <p:cNvSpPr>
            <a:spLocks noChangeShapeType="1"/>
          </p:cNvSpPr>
          <p:nvPr/>
        </p:nvSpPr>
        <p:spPr bwMode="auto">
          <a:xfrm flipV="1">
            <a:off x="3140075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Line 470"/>
          <p:cNvSpPr>
            <a:spLocks noChangeShapeType="1"/>
          </p:cNvSpPr>
          <p:nvPr/>
        </p:nvSpPr>
        <p:spPr bwMode="auto">
          <a:xfrm flipV="1">
            <a:off x="3140075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Line 471"/>
          <p:cNvSpPr>
            <a:spLocks noChangeShapeType="1"/>
          </p:cNvSpPr>
          <p:nvPr/>
        </p:nvSpPr>
        <p:spPr bwMode="auto">
          <a:xfrm flipV="1">
            <a:off x="3140075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472"/>
          <p:cNvSpPr>
            <a:spLocks noChangeShapeType="1"/>
          </p:cNvSpPr>
          <p:nvPr/>
        </p:nvSpPr>
        <p:spPr bwMode="auto">
          <a:xfrm flipV="1">
            <a:off x="3140075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473"/>
          <p:cNvSpPr>
            <a:spLocks noChangeShapeType="1"/>
          </p:cNvSpPr>
          <p:nvPr/>
        </p:nvSpPr>
        <p:spPr bwMode="auto">
          <a:xfrm flipV="1">
            <a:off x="3140075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474"/>
          <p:cNvSpPr>
            <a:spLocks noChangeShapeType="1"/>
          </p:cNvSpPr>
          <p:nvPr/>
        </p:nvSpPr>
        <p:spPr bwMode="auto">
          <a:xfrm flipV="1">
            <a:off x="3140075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475"/>
          <p:cNvSpPr>
            <a:spLocks noChangeShapeType="1"/>
          </p:cNvSpPr>
          <p:nvPr/>
        </p:nvSpPr>
        <p:spPr bwMode="auto">
          <a:xfrm flipV="1">
            <a:off x="3140075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Line 476"/>
          <p:cNvSpPr>
            <a:spLocks noChangeShapeType="1"/>
          </p:cNvSpPr>
          <p:nvPr/>
        </p:nvSpPr>
        <p:spPr bwMode="auto">
          <a:xfrm flipV="1">
            <a:off x="3140075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2" name="Line 477"/>
          <p:cNvSpPr>
            <a:spLocks noChangeShapeType="1"/>
          </p:cNvSpPr>
          <p:nvPr/>
        </p:nvSpPr>
        <p:spPr bwMode="auto">
          <a:xfrm flipV="1">
            <a:off x="3140075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Line 478"/>
          <p:cNvSpPr>
            <a:spLocks noChangeShapeType="1"/>
          </p:cNvSpPr>
          <p:nvPr/>
        </p:nvSpPr>
        <p:spPr bwMode="auto">
          <a:xfrm flipV="1">
            <a:off x="3140075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4" name="Line 479"/>
          <p:cNvSpPr>
            <a:spLocks noChangeShapeType="1"/>
          </p:cNvSpPr>
          <p:nvPr/>
        </p:nvSpPr>
        <p:spPr bwMode="auto">
          <a:xfrm flipV="1">
            <a:off x="3140075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5" name="Line 481"/>
          <p:cNvSpPr>
            <a:spLocks noChangeShapeType="1"/>
          </p:cNvSpPr>
          <p:nvPr/>
        </p:nvSpPr>
        <p:spPr bwMode="auto">
          <a:xfrm flipV="1">
            <a:off x="3451225" y="465772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6" name="Line 482"/>
          <p:cNvSpPr>
            <a:spLocks noChangeShapeType="1"/>
          </p:cNvSpPr>
          <p:nvPr/>
        </p:nvSpPr>
        <p:spPr bwMode="auto">
          <a:xfrm flipV="1">
            <a:off x="3451225" y="45688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Line 483"/>
          <p:cNvSpPr>
            <a:spLocks noChangeShapeType="1"/>
          </p:cNvSpPr>
          <p:nvPr/>
        </p:nvSpPr>
        <p:spPr bwMode="auto">
          <a:xfrm flipV="1">
            <a:off x="3451225" y="44799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8" name="Line 484"/>
          <p:cNvSpPr>
            <a:spLocks noChangeShapeType="1"/>
          </p:cNvSpPr>
          <p:nvPr/>
        </p:nvSpPr>
        <p:spPr bwMode="auto">
          <a:xfrm flipV="1">
            <a:off x="3451225" y="439261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9" name="Line 485"/>
          <p:cNvSpPr>
            <a:spLocks noChangeShapeType="1"/>
          </p:cNvSpPr>
          <p:nvPr/>
        </p:nvSpPr>
        <p:spPr bwMode="auto">
          <a:xfrm flipV="1">
            <a:off x="3451225" y="43037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0" name="Line 486"/>
          <p:cNvSpPr>
            <a:spLocks noChangeShapeType="1"/>
          </p:cNvSpPr>
          <p:nvPr/>
        </p:nvSpPr>
        <p:spPr bwMode="auto">
          <a:xfrm flipV="1">
            <a:off x="3451225" y="42164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1" name="Line 487"/>
          <p:cNvSpPr>
            <a:spLocks noChangeShapeType="1"/>
          </p:cNvSpPr>
          <p:nvPr/>
        </p:nvSpPr>
        <p:spPr bwMode="auto">
          <a:xfrm flipV="1">
            <a:off x="3451225" y="41275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2" name="Line 488"/>
          <p:cNvSpPr>
            <a:spLocks noChangeShapeType="1"/>
          </p:cNvSpPr>
          <p:nvPr/>
        </p:nvSpPr>
        <p:spPr bwMode="auto">
          <a:xfrm flipV="1">
            <a:off x="3451225" y="40386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3" name="Line 489"/>
          <p:cNvSpPr>
            <a:spLocks noChangeShapeType="1"/>
          </p:cNvSpPr>
          <p:nvPr/>
        </p:nvSpPr>
        <p:spPr bwMode="auto">
          <a:xfrm flipV="1">
            <a:off x="3451225" y="3951288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Line 490"/>
          <p:cNvSpPr>
            <a:spLocks noChangeShapeType="1"/>
          </p:cNvSpPr>
          <p:nvPr/>
        </p:nvSpPr>
        <p:spPr bwMode="auto">
          <a:xfrm flipV="1">
            <a:off x="3451225" y="38623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5" name="Line 491"/>
          <p:cNvSpPr>
            <a:spLocks noChangeShapeType="1"/>
          </p:cNvSpPr>
          <p:nvPr/>
        </p:nvSpPr>
        <p:spPr bwMode="auto">
          <a:xfrm flipV="1">
            <a:off x="3451225" y="37734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6" name="Line 492"/>
          <p:cNvSpPr>
            <a:spLocks noChangeShapeType="1"/>
          </p:cNvSpPr>
          <p:nvPr/>
        </p:nvSpPr>
        <p:spPr bwMode="auto">
          <a:xfrm flipV="1">
            <a:off x="3451225" y="368617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7" name="Line 493"/>
          <p:cNvSpPr>
            <a:spLocks noChangeShapeType="1"/>
          </p:cNvSpPr>
          <p:nvPr/>
        </p:nvSpPr>
        <p:spPr bwMode="auto">
          <a:xfrm flipV="1">
            <a:off x="3451225" y="35972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8" name="Line 494"/>
          <p:cNvSpPr>
            <a:spLocks noChangeShapeType="1"/>
          </p:cNvSpPr>
          <p:nvPr/>
        </p:nvSpPr>
        <p:spPr bwMode="auto">
          <a:xfrm flipV="1">
            <a:off x="3451225" y="35099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9" name="Line 495"/>
          <p:cNvSpPr>
            <a:spLocks noChangeShapeType="1"/>
          </p:cNvSpPr>
          <p:nvPr/>
        </p:nvSpPr>
        <p:spPr bwMode="auto">
          <a:xfrm flipV="1">
            <a:off x="3451225" y="342106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0" name="Line 496"/>
          <p:cNvSpPr>
            <a:spLocks noChangeShapeType="1"/>
          </p:cNvSpPr>
          <p:nvPr/>
        </p:nvSpPr>
        <p:spPr bwMode="auto">
          <a:xfrm flipV="1">
            <a:off x="3451225" y="33321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1" name="Line 497"/>
          <p:cNvSpPr>
            <a:spLocks noChangeShapeType="1"/>
          </p:cNvSpPr>
          <p:nvPr/>
        </p:nvSpPr>
        <p:spPr bwMode="auto">
          <a:xfrm flipV="1">
            <a:off x="3451225" y="32448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2" name="Line 498"/>
          <p:cNvSpPr>
            <a:spLocks noChangeShapeType="1"/>
          </p:cNvSpPr>
          <p:nvPr/>
        </p:nvSpPr>
        <p:spPr bwMode="auto">
          <a:xfrm flipV="1">
            <a:off x="3451225" y="31559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3" name="Line 499"/>
          <p:cNvSpPr>
            <a:spLocks noChangeShapeType="1"/>
          </p:cNvSpPr>
          <p:nvPr/>
        </p:nvSpPr>
        <p:spPr bwMode="auto">
          <a:xfrm flipV="1">
            <a:off x="3451225" y="3070225"/>
            <a:ext cx="158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4" name="Line 500"/>
          <p:cNvSpPr>
            <a:spLocks noChangeShapeType="1"/>
          </p:cNvSpPr>
          <p:nvPr/>
        </p:nvSpPr>
        <p:spPr bwMode="auto">
          <a:xfrm flipV="1">
            <a:off x="3451225" y="29797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5" name="Line 501"/>
          <p:cNvSpPr>
            <a:spLocks noChangeShapeType="1"/>
          </p:cNvSpPr>
          <p:nvPr/>
        </p:nvSpPr>
        <p:spPr bwMode="auto">
          <a:xfrm flipV="1">
            <a:off x="3451225" y="28908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6" name="Line 502"/>
          <p:cNvSpPr>
            <a:spLocks noChangeShapeType="1"/>
          </p:cNvSpPr>
          <p:nvPr/>
        </p:nvSpPr>
        <p:spPr bwMode="auto">
          <a:xfrm flipV="1">
            <a:off x="3451225" y="28051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7" name="Line 503"/>
          <p:cNvSpPr>
            <a:spLocks noChangeShapeType="1"/>
          </p:cNvSpPr>
          <p:nvPr/>
        </p:nvSpPr>
        <p:spPr bwMode="auto">
          <a:xfrm flipV="1">
            <a:off x="3451225" y="271462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8" name="Line 504"/>
          <p:cNvSpPr>
            <a:spLocks noChangeShapeType="1"/>
          </p:cNvSpPr>
          <p:nvPr/>
        </p:nvSpPr>
        <p:spPr bwMode="auto">
          <a:xfrm flipV="1">
            <a:off x="3451225" y="26289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9" name="Line 505"/>
          <p:cNvSpPr>
            <a:spLocks noChangeShapeType="1"/>
          </p:cNvSpPr>
          <p:nvPr/>
        </p:nvSpPr>
        <p:spPr bwMode="auto">
          <a:xfrm flipV="1">
            <a:off x="3451225" y="25400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0" name="Line 506"/>
          <p:cNvSpPr>
            <a:spLocks noChangeShapeType="1"/>
          </p:cNvSpPr>
          <p:nvPr/>
        </p:nvSpPr>
        <p:spPr bwMode="auto">
          <a:xfrm flipV="1">
            <a:off x="3451225" y="244951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" name="Line 507"/>
          <p:cNvSpPr>
            <a:spLocks noChangeShapeType="1"/>
          </p:cNvSpPr>
          <p:nvPr/>
        </p:nvSpPr>
        <p:spPr bwMode="auto">
          <a:xfrm flipV="1">
            <a:off x="3451225" y="23637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" name="Line 508"/>
          <p:cNvSpPr>
            <a:spLocks noChangeShapeType="1"/>
          </p:cNvSpPr>
          <p:nvPr/>
        </p:nvSpPr>
        <p:spPr bwMode="auto">
          <a:xfrm flipV="1">
            <a:off x="3451225" y="22748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" name="Line 509"/>
          <p:cNvSpPr>
            <a:spLocks noChangeShapeType="1"/>
          </p:cNvSpPr>
          <p:nvPr/>
        </p:nvSpPr>
        <p:spPr bwMode="auto">
          <a:xfrm flipV="1">
            <a:off x="3451225" y="218757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4" name="Line 510"/>
          <p:cNvSpPr>
            <a:spLocks noChangeShapeType="1"/>
          </p:cNvSpPr>
          <p:nvPr/>
        </p:nvSpPr>
        <p:spPr bwMode="auto">
          <a:xfrm flipV="1">
            <a:off x="3451225" y="20986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5" name="Line 511"/>
          <p:cNvSpPr>
            <a:spLocks noChangeShapeType="1"/>
          </p:cNvSpPr>
          <p:nvPr/>
        </p:nvSpPr>
        <p:spPr bwMode="auto">
          <a:xfrm flipV="1">
            <a:off x="3451225" y="20097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6" name="Line 512"/>
          <p:cNvSpPr>
            <a:spLocks noChangeShapeType="1"/>
          </p:cNvSpPr>
          <p:nvPr/>
        </p:nvSpPr>
        <p:spPr bwMode="auto">
          <a:xfrm flipV="1">
            <a:off x="3451225" y="19224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7" name="Line 513"/>
          <p:cNvSpPr>
            <a:spLocks noChangeShapeType="1"/>
          </p:cNvSpPr>
          <p:nvPr/>
        </p:nvSpPr>
        <p:spPr bwMode="auto">
          <a:xfrm flipV="1">
            <a:off x="3451225" y="18335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8" name="Line 514"/>
          <p:cNvSpPr>
            <a:spLocks noChangeShapeType="1"/>
          </p:cNvSpPr>
          <p:nvPr/>
        </p:nvSpPr>
        <p:spPr bwMode="auto">
          <a:xfrm flipV="1">
            <a:off x="3451225" y="174625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9" name="Line 515"/>
          <p:cNvSpPr>
            <a:spLocks noChangeShapeType="1"/>
          </p:cNvSpPr>
          <p:nvPr/>
        </p:nvSpPr>
        <p:spPr bwMode="auto">
          <a:xfrm flipV="1">
            <a:off x="3451225" y="165735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0" name="Line 517"/>
          <p:cNvSpPr>
            <a:spLocks noChangeShapeType="1"/>
          </p:cNvSpPr>
          <p:nvPr/>
        </p:nvSpPr>
        <p:spPr bwMode="auto">
          <a:xfrm flipV="1">
            <a:off x="5272088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1" name="Line 518"/>
          <p:cNvSpPr>
            <a:spLocks noChangeShapeType="1"/>
          </p:cNvSpPr>
          <p:nvPr/>
        </p:nvSpPr>
        <p:spPr bwMode="auto">
          <a:xfrm flipV="1">
            <a:off x="5272088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2" name="Line 519"/>
          <p:cNvSpPr>
            <a:spLocks noChangeShapeType="1"/>
          </p:cNvSpPr>
          <p:nvPr/>
        </p:nvSpPr>
        <p:spPr bwMode="auto">
          <a:xfrm flipV="1">
            <a:off x="5272088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3" name="Line 520"/>
          <p:cNvSpPr>
            <a:spLocks noChangeShapeType="1"/>
          </p:cNvSpPr>
          <p:nvPr/>
        </p:nvSpPr>
        <p:spPr bwMode="auto">
          <a:xfrm flipV="1">
            <a:off x="5272088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4" name="Line 521"/>
          <p:cNvSpPr>
            <a:spLocks noChangeShapeType="1"/>
          </p:cNvSpPr>
          <p:nvPr/>
        </p:nvSpPr>
        <p:spPr bwMode="auto">
          <a:xfrm flipV="1">
            <a:off x="5272088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5" name="Line 522"/>
          <p:cNvSpPr>
            <a:spLocks noChangeShapeType="1"/>
          </p:cNvSpPr>
          <p:nvPr/>
        </p:nvSpPr>
        <p:spPr bwMode="auto">
          <a:xfrm flipV="1">
            <a:off x="5272088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6" name="Line 523"/>
          <p:cNvSpPr>
            <a:spLocks noChangeShapeType="1"/>
          </p:cNvSpPr>
          <p:nvPr/>
        </p:nvSpPr>
        <p:spPr bwMode="auto">
          <a:xfrm flipV="1">
            <a:off x="5272088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7" name="Line 524"/>
          <p:cNvSpPr>
            <a:spLocks noChangeShapeType="1"/>
          </p:cNvSpPr>
          <p:nvPr/>
        </p:nvSpPr>
        <p:spPr bwMode="auto">
          <a:xfrm flipV="1">
            <a:off x="5272088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8" name="Line 525"/>
          <p:cNvSpPr>
            <a:spLocks noChangeShapeType="1"/>
          </p:cNvSpPr>
          <p:nvPr/>
        </p:nvSpPr>
        <p:spPr bwMode="auto">
          <a:xfrm flipV="1">
            <a:off x="5272088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9" name="Line 526"/>
          <p:cNvSpPr>
            <a:spLocks noChangeShapeType="1"/>
          </p:cNvSpPr>
          <p:nvPr/>
        </p:nvSpPr>
        <p:spPr bwMode="auto">
          <a:xfrm flipV="1">
            <a:off x="5272088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0" name="Line 527"/>
          <p:cNvSpPr>
            <a:spLocks noChangeShapeType="1"/>
          </p:cNvSpPr>
          <p:nvPr/>
        </p:nvSpPr>
        <p:spPr bwMode="auto">
          <a:xfrm flipV="1">
            <a:off x="5272088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1" name="Line 528"/>
          <p:cNvSpPr>
            <a:spLocks noChangeShapeType="1"/>
          </p:cNvSpPr>
          <p:nvPr/>
        </p:nvSpPr>
        <p:spPr bwMode="auto">
          <a:xfrm flipV="1">
            <a:off x="5272088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2" name="Line 529"/>
          <p:cNvSpPr>
            <a:spLocks noChangeShapeType="1"/>
          </p:cNvSpPr>
          <p:nvPr/>
        </p:nvSpPr>
        <p:spPr bwMode="auto">
          <a:xfrm flipV="1">
            <a:off x="5272088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3" name="Line 530"/>
          <p:cNvSpPr>
            <a:spLocks noChangeShapeType="1"/>
          </p:cNvSpPr>
          <p:nvPr/>
        </p:nvSpPr>
        <p:spPr bwMode="auto">
          <a:xfrm flipV="1">
            <a:off x="5272088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4" name="Line 531"/>
          <p:cNvSpPr>
            <a:spLocks noChangeShapeType="1"/>
          </p:cNvSpPr>
          <p:nvPr/>
        </p:nvSpPr>
        <p:spPr bwMode="auto">
          <a:xfrm flipV="1">
            <a:off x="5272088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5" name="Line 532"/>
          <p:cNvSpPr>
            <a:spLocks noChangeShapeType="1"/>
          </p:cNvSpPr>
          <p:nvPr/>
        </p:nvSpPr>
        <p:spPr bwMode="auto">
          <a:xfrm flipV="1">
            <a:off x="5272088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6" name="Line 533"/>
          <p:cNvSpPr>
            <a:spLocks noChangeShapeType="1"/>
          </p:cNvSpPr>
          <p:nvPr/>
        </p:nvSpPr>
        <p:spPr bwMode="auto">
          <a:xfrm flipV="1">
            <a:off x="5272088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7" name="Line 534"/>
          <p:cNvSpPr>
            <a:spLocks noChangeShapeType="1"/>
          </p:cNvSpPr>
          <p:nvPr/>
        </p:nvSpPr>
        <p:spPr bwMode="auto">
          <a:xfrm flipV="1">
            <a:off x="5272088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8" name="Line 535"/>
          <p:cNvSpPr>
            <a:spLocks noChangeShapeType="1"/>
          </p:cNvSpPr>
          <p:nvPr/>
        </p:nvSpPr>
        <p:spPr bwMode="auto">
          <a:xfrm flipV="1">
            <a:off x="5272088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9" name="Line 536"/>
          <p:cNvSpPr>
            <a:spLocks noChangeShapeType="1"/>
          </p:cNvSpPr>
          <p:nvPr/>
        </p:nvSpPr>
        <p:spPr bwMode="auto">
          <a:xfrm flipV="1">
            <a:off x="5272088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0" name="Line 537"/>
          <p:cNvSpPr>
            <a:spLocks noChangeShapeType="1"/>
          </p:cNvSpPr>
          <p:nvPr/>
        </p:nvSpPr>
        <p:spPr bwMode="auto">
          <a:xfrm flipV="1">
            <a:off x="5272088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1" name="Line 538"/>
          <p:cNvSpPr>
            <a:spLocks noChangeShapeType="1"/>
          </p:cNvSpPr>
          <p:nvPr/>
        </p:nvSpPr>
        <p:spPr bwMode="auto">
          <a:xfrm flipV="1">
            <a:off x="5272088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2" name="Line 539"/>
          <p:cNvSpPr>
            <a:spLocks noChangeShapeType="1"/>
          </p:cNvSpPr>
          <p:nvPr/>
        </p:nvSpPr>
        <p:spPr bwMode="auto">
          <a:xfrm flipV="1">
            <a:off x="5272088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3" name="Line 540"/>
          <p:cNvSpPr>
            <a:spLocks noChangeShapeType="1"/>
          </p:cNvSpPr>
          <p:nvPr/>
        </p:nvSpPr>
        <p:spPr bwMode="auto">
          <a:xfrm flipV="1">
            <a:off x="5272088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4" name="Line 541"/>
          <p:cNvSpPr>
            <a:spLocks noChangeShapeType="1"/>
          </p:cNvSpPr>
          <p:nvPr/>
        </p:nvSpPr>
        <p:spPr bwMode="auto">
          <a:xfrm flipV="1">
            <a:off x="5272088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5" name="Line 542"/>
          <p:cNvSpPr>
            <a:spLocks noChangeShapeType="1"/>
          </p:cNvSpPr>
          <p:nvPr/>
        </p:nvSpPr>
        <p:spPr bwMode="auto">
          <a:xfrm flipV="1">
            <a:off x="5272088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6" name="Line 543"/>
          <p:cNvSpPr>
            <a:spLocks noChangeShapeType="1"/>
          </p:cNvSpPr>
          <p:nvPr/>
        </p:nvSpPr>
        <p:spPr bwMode="auto">
          <a:xfrm flipV="1">
            <a:off x="5272088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7" name="Line 544"/>
          <p:cNvSpPr>
            <a:spLocks noChangeShapeType="1"/>
          </p:cNvSpPr>
          <p:nvPr/>
        </p:nvSpPr>
        <p:spPr bwMode="auto">
          <a:xfrm flipV="1">
            <a:off x="5272088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8" name="Line 545"/>
          <p:cNvSpPr>
            <a:spLocks noChangeShapeType="1"/>
          </p:cNvSpPr>
          <p:nvPr/>
        </p:nvSpPr>
        <p:spPr bwMode="auto">
          <a:xfrm flipV="1">
            <a:off x="5272088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9" name="Line 546"/>
          <p:cNvSpPr>
            <a:spLocks noChangeShapeType="1"/>
          </p:cNvSpPr>
          <p:nvPr/>
        </p:nvSpPr>
        <p:spPr bwMode="auto">
          <a:xfrm flipV="1">
            <a:off x="5272088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0" name="Line 547"/>
          <p:cNvSpPr>
            <a:spLocks noChangeShapeType="1"/>
          </p:cNvSpPr>
          <p:nvPr/>
        </p:nvSpPr>
        <p:spPr bwMode="auto">
          <a:xfrm flipV="1">
            <a:off x="5272088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1" name="Line 548"/>
          <p:cNvSpPr>
            <a:spLocks noChangeShapeType="1"/>
          </p:cNvSpPr>
          <p:nvPr/>
        </p:nvSpPr>
        <p:spPr bwMode="auto">
          <a:xfrm flipV="1">
            <a:off x="5272088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2" name="Line 549"/>
          <p:cNvSpPr>
            <a:spLocks noChangeShapeType="1"/>
          </p:cNvSpPr>
          <p:nvPr/>
        </p:nvSpPr>
        <p:spPr bwMode="auto">
          <a:xfrm flipV="1">
            <a:off x="5272088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3" name="Line 550"/>
          <p:cNvSpPr>
            <a:spLocks noChangeShapeType="1"/>
          </p:cNvSpPr>
          <p:nvPr/>
        </p:nvSpPr>
        <p:spPr bwMode="auto">
          <a:xfrm flipV="1">
            <a:off x="5272088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4" name="Line 551"/>
          <p:cNvSpPr>
            <a:spLocks noChangeShapeType="1"/>
          </p:cNvSpPr>
          <p:nvPr/>
        </p:nvSpPr>
        <p:spPr bwMode="auto">
          <a:xfrm flipV="1">
            <a:off x="5272088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5" name="Rectangle 561"/>
          <p:cNvSpPr>
            <a:spLocks noChangeArrowheads="1"/>
          </p:cNvSpPr>
          <p:nvPr/>
        </p:nvSpPr>
        <p:spPr bwMode="auto">
          <a:xfrm>
            <a:off x="865188" y="765175"/>
            <a:ext cx="23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in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6" name="Rectangle 562"/>
          <p:cNvSpPr>
            <a:spLocks noChangeArrowheads="1"/>
          </p:cNvSpPr>
          <p:nvPr/>
        </p:nvSpPr>
        <p:spPr bwMode="auto">
          <a:xfrm>
            <a:off x="1162050" y="765175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the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7" name="Rectangle 563"/>
          <p:cNvSpPr>
            <a:spLocks noChangeArrowheads="1"/>
          </p:cNvSpPr>
          <p:nvPr/>
        </p:nvSpPr>
        <p:spPr bwMode="auto">
          <a:xfrm>
            <a:off x="1822450" y="76517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advances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8" name="Rectangle 564"/>
          <p:cNvSpPr>
            <a:spLocks noChangeArrowheads="1"/>
          </p:cNvSpPr>
          <p:nvPr/>
        </p:nvSpPr>
        <p:spPr bwMode="auto">
          <a:xfrm>
            <a:off x="3198813" y="765175"/>
            <a:ext cx="25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of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9" name="Rectangle 565"/>
          <p:cNvSpPr>
            <a:spLocks noChangeArrowheads="1"/>
          </p:cNvSpPr>
          <p:nvPr/>
        </p:nvSpPr>
        <p:spPr bwMode="auto">
          <a:xfrm>
            <a:off x="3962400" y="76200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science</a:t>
            </a:r>
          </a:p>
        </p:txBody>
      </p:sp>
      <p:sp>
        <p:nvSpPr>
          <p:cNvPr id="27800" name="Line 572"/>
          <p:cNvSpPr>
            <a:spLocks noChangeShapeType="1"/>
          </p:cNvSpPr>
          <p:nvPr/>
        </p:nvSpPr>
        <p:spPr bwMode="auto">
          <a:xfrm flipV="1">
            <a:off x="7556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1" name="Line 573"/>
          <p:cNvSpPr>
            <a:spLocks noChangeShapeType="1"/>
          </p:cNvSpPr>
          <p:nvPr/>
        </p:nvSpPr>
        <p:spPr bwMode="auto">
          <a:xfrm flipV="1">
            <a:off x="124777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2" name="Line 574"/>
          <p:cNvSpPr>
            <a:spLocks noChangeShapeType="1"/>
          </p:cNvSpPr>
          <p:nvPr/>
        </p:nvSpPr>
        <p:spPr bwMode="auto">
          <a:xfrm flipV="1">
            <a:off x="20002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3" name="Line 575"/>
          <p:cNvSpPr>
            <a:spLocks noChangeShapeType="1"/>
          </p:cNvSpPr>
          <p:nvPr/>
        </p:nvSpPr>
        <p:spPr bwMode="auto">
          <a:xfrm flipV="1">
            <a:off x="38703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4" name="Line 582"/>
          <p:cNvSpPr>
            <a:spLocks noChangeShapeType="1"/>
          </p:cNvSpPr>
          <p:nvPr/>
        </p:nvSpPr>
        <p:spPr bwMode="auto">
          <a:xfrm flipV="1">
            <a:off x="9906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5" name="Line 583"/>
          <p:cNvSpPr>
            <a:spLocks noChangeShapeType="1"/>
          </p:cNvSpPr>
          <p:nvPr/>
        </p:nvSpPr>
        <p:spPr bwMode="auto">
          <a:xfrm flipV="1">
            <a:off x="14859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584"/>
          <p:cNvSpPr>
            <a:spLocks noChangeShapeType="1"/>
          </p:cNvSpPr>
          <p:nvPr/>
        </p:nvSpPr>
        <p:spPr bwMode="auto">
          <a:xfrm flipV="1">
            <a:off x="23844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585"/>
          <p:cNvSpPr>
            <a:spLocks noChangeShapeType="1"/>
          </p:cNvSpPr>
          <p:nvPr/>
        </p:nvSpPr>
        <p:spPr bwMode="auto">
          <a:xfrm flipV="1">
            <a:off x="4348163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Rectangle 592"/>
          <p:cNvSpPr>
            <a:spLocks noChangeArrowheads="1"/>
          </p:cNvSpPr>
          <p:nvPr/>
        </p:nvSpPr>
        <p:spPr bwMode="auto">
          <a:xfrm>
            <a:off x="842963" y="44132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</a:t>
            </a:r>
            <a:endParaRPr lang="de-DE" sz="1800"/>
          </a:p>
        </p:txBody>
      </p:sp>
      <p:sp>
        <p:nvSpPr>
          <p:cNvPr id="27809" name="Rectangle 593"/>
          <p:cNvSpPr>
            <a:spLocks noChangeArrowheads="1"/>
          </p:cNvSpPr>
          <p:nvPr/>
        </p:nvSpPr>
        <p:spPr bwMode="auto">
          <a:xfrm>
            <a:off x="1306513" y="44132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i:</a:t>
            </a:r>
            <a:endParaRPr lang="de-DE" sz="1800"/>
          </a:p>
        </p:txBody>
      </p:sp>
      <p:sp>
        <p:nvSpPr>
          <p:cNvPr id="27810" name="Rectangle 594"/>
          <p:cNvSpPr>
            <a:spLocks noChangeArrowheads="1"/>
          </p:cNvSpPr>
          <p:nvPr/>
        </p:nvSpPr>
        <p:spPr bwMode="auto">
          <a:xfrm>
            <a:off x="2116138" y="44132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</a:t>
            </a:r>
            <a:endParaRPr lang="de-DE" sz="1800"/>
          </a:p>
        </p:txBody>
      </p:sp>
      <p:sp>
        <p:nvSpPr>
          <p:cNvPr id="27811" name="Rectangle 595"/>
          <p:cNvSpPr>
            <a:spLocks noChangeArrowheads="1"/>
          </p:cNvSpPr>
          <p:nvPr/>
        </p:nvSpPr>
        <p:spPr bwMode="auto">
          <a:xfrm>
            <a:off x="4024313" y="44132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ai</a:t>
            </a:r>
            <a:endParaRPr lang="de-DE" sz="1800"/>
          </a:p>
        </p:txBody>
      </p:sp>
      <p:pic>
        <p:nvPicPr>
          <p:cNvPr id="17308" name="7CC8F3DF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13" name="Line 925"/>
          <p:cNvSpPr>
            <a:spLocks noChangeShapeType="1"/>
          </p:cNvSpPr>
          <p:nvPr/>
        </p:nvSpPr>
        <p:spPr bwMode="auto">
          <a:xfrm flipH="1">
            <a:off x="4211638" y="2565400"/>
            <a:ext cx="19446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926"/>
          <p:cNvSpPr txBox="1">
            <a:spLocks noChangeArrowheads="1"/>
          </p:cNvSpPr>
          <p:nvPr/>
        </p:nvSpPr>
        <p:spPr bwMode="auto">
          <a:xfrm>
            <a:off x="6300788" y="1916113"/>
            <a:ext cx="28432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Kein Gipfel wegen des davor kommenden stimmlosen Ks (obwohl </a:t>
            </a:r>
            <a:r>
              <a:rPr lang="en-GB">
                <a:latin typeface="Calibri" charset="0"/>
                <a:cs typeface="Calibri" charset="0"/>
              </a:rPr>
              <a:t>'science' ganz deutlich akzentuiert wurde)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815" name="Line 927"/>
          <p:cNvSpPr>
            <a:spLocks noChangeShapeType="1"/>
          </p:cNvSpPr>
          <p:nvPr/>
        </p:nvSpPr>
        <p:spPr bwMode="auto">
          <a:xfrm flipV="1">
            <a:off x="611188" y="14843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6" name="Line 928"/>
          <p:cNvSpPr>
            <a:spLocks noChangeShapeType="1"/>
          </p:cNvSpPr>
          <p:nvPr/>
        </p:nvSpPr>
        <p:spPr bwMode="auto">
          <a:xfrm>
            <a:off x="611188" y="494188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7" name="Text Box 929"/>
          <p:cNvSpPr txBox="1">
            <a:spLocks noChangeArrowheads="1"/>
          </p:cNvSpPr>
          <p:nvPr/>
        </p:nvSpPr>
        <p:spPr bwMode="auto">
          <a:xfrm>
            <a:off x="87313" y="3087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7818" name="Text Box 930"/>
          <p:cNvSpPr txBox="1">
            <a:spLocks noChangeArrowheads="1"/>
          </p:cNvSpPr>
          <p:nvPr/>
        </p:nvSpPr>
        <p:spPr bwMode="auto">
          <a:xfrm>
            <a:off x="2700338" y="50133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Dauer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17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latin typeface="Calibri" charset="0"/>
                <a:cs typeface="Calibri" charset="0"/>
              </a:rPr>
              <a:t>Trunkierung</a:t>
            </a:r>
            <a:r>
              <a:rPr lang="de-DE" dirty="0">
                <a:latin typeface="Calibri" charset="0"/>
                <a:cs typeface="Calibri" charset="0"/>
              </a:rPr>
              <a:t>: Das frühe 'Abschneiden' einer f0-Kontur, wenn ungenügendes stimmhaftes Material vorhanden ist.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Betrifft hauptsächlich fallende Konturen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 Nachlauf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4238" y="3386138"/>
            <a:ext cx="422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latin typeface="Calibri" charset="0"/>
                <a:cs typeface="Calibri" charset="0"/>
              </a:rPr>
              <a:t>Marianna</a:t>
            </a:r>
            <a:r>
              <a:rPr lang="de-DE">
                <a:latin typeface="Calibri" charset="0"/>
                <a:cs typeface="Calibri" charset="0"/>
              </a:rPr>
              <a:t> made the </a:t>
            </a:r>
            <a:r>
              <a:rPr lang="de-DE" b="1">
                <a:latin typeface="Calibri" charset="0"/>
                <a:cs typeface="Calibri" charset="0"/>
              </a:rPr>
              <a:t>m</a:t>
            </a:r>
            <a:r>
              <a:rPr lang="de-DE" b="1">
                <a:solidFill>
                  <a:srgbClr val="0000FF"/>
                </a:solidFill>
                <a:latin typeface="Calibri" charset="0"/>
                <a:cs typeface="Calibri" charset="0"/>
              </a:rPr>
              <a:t>armalade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84325" y="37655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08425" y="38179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143000" y="3886200"/>
            <a:ext cx="1179513" cy="1062038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3124200" y="3886200"/>
            <a:ext cx="1905000" cy="990600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525463" y="3890963"/>
            <a:ext cx="7937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2687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38100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3886200" y="289560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</a:t>
            </a:r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5638800" y="2895600"/>
            <a:ext cx="2663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= Intervall zwischen dem letzten akzentuierten Wort und Phrasengrenze</a:t>
            </a:r>
            <a:r>
              <a:rPr lang="de-DE"/>
              <a:t>.</a:t>
            </a:r>
          </a:p>
        </p:txBody>
      </p:sp>
      <p:pic>
        <p:nvPicPr>
          <p:cNvPr id="3" name="mariann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3429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533400" y="76200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elanie</a:t>
            </a:r>
          </a:p>
        </p:txBody>
      </p:sp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533400" y="1143000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inna</a:t>
            </a:r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2497138" y="1981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9701" name="Text Box 26"/>
          <p:cNvSpPr txBox="1">
            <a:spLocks noChangeArrowheads="1"/>
          </p:cNvSpPr>
          <p:nvPr/>
        </p:nvSpPr>
        <p:spPr bwMode="auto">
          <a:xfrm>
            <a:off x="533400" y="1524000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Sv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en</a:t>
            </a:r>
          </a:p>
        </p:txBody>
      </p:sp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533400" y="1905000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</a:t>
            </a:r>
            <a:r>
              <a:rPr lang="de-DE">
                <a:latin typeface="Calibri" charset="0"/>
                <a:cs typeface="Calibri" charset="0"/>
              </a:rPr>
              <a:t>ck</a:t>
            </a:r>
          </a:p>
        </p:txBody>
      </p:sp>
      <p:sp>
        <p:nvSpPr>
          <p:cNvPr id="29703" name="TextBox 21"/>
          <p:cNvSpPr txBox="1">
            <a:spLocks noChangeArrowheads="1"/>
          </p:cNvSpPr>
          <p:nvPr/>
        </p:nvSpPr>
        <p:spPr bwMode="auto">
          <a:xfrm>
            <a:off x="533400" y="381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Zunehmend kürzere Nachläufe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" y="2590800"/>
            <a:ext cx="8305800" cy="4030663"/>
            <a:chOff x="533400" y="2590800"/>
            <a:chExt cx="8305800" cy="4030663"/>
          </a:xfrm>
        </p:grpSpPr>
        <p:sp>
          <p:nvSpPr>
            <p:cNvPr id="29706" name="Text Box 25"/>
            <p:cNvSpPr txBox="1">
              <a:spLocks noChangeArrowheads="1"/>
            </p:cNvSpPr>
            <p:nvPr/>
          </p:nvSpPr>
          <p:spPr bwMode="auto">
            <a:xfrm>
              <a:off x="5399088" y="2824163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7" name="Text Box 27"/>
            <p:cNvSpPr txBox="1">
              <a:spLocks noChangeArrowheads="1"/>
            </p:cNvSpPr>
            <p:nvPr/>
          </p:nvSpPr>
          <p:spPr bwMode="auto">
            <a:xfrm>
              <a:off x="3175000" y="4321175"/>
              <a:ext cx="184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8" name="Text Box 32"/>
            <p:cNvSpPr txBox="1">
              <a:spLocks noChangeArrowheads="1"/>
            </p:cNvSpPr>
            <p:nvPr/>
          </p:nvSpPr>
          <p:spPr bwMode="auto">
            <a:xfrm>
              <a:off x="3319463" y="5545138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9" name="TextBox 23"/>
            <p:cNvSpPr txBox="1">
              <a:spLocks noChangeArrowheads="1"/>
            </p:cNvSpPr>
            <p:nvPr/>
          </p:nvSpPr>
          <p:spPr bwMode="auto">
            <a:xfrm>
              <a:off x="533400" y="2590800"/>
              <a:ext cx="518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Mögliche f0-Anpassungen im Nachlauf</a:t>
              </a:r>
            </a:p>
          </p:txBody>
        </p:sp>
        <p:sp>
          <p:nvSpPr>
            <p:cNvPr id="29710" name="TextBox 24"/>
            <p:cNvSpPr txBox="1">
              <a:spLocks noChangeArrowheads="1"/>
            </p:cNvSpPr>
            <p:nvPr/>
          </p:nvSpPr>
          <p:spPr bwMode="auto">
            <a:xfrm>
              <a:off x="3581400" y="39624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Komprimierung</a:t>
              </a:r>
            </a:p>
          </p:txBody>
        </p:sp>
        <p:sp>
          <p:nvSpPr>
            <p:cNvPr id="29711" name="Freeform 26"/>
            <p:cNvSpPr>
              <a:spLocks/>
            </p:cNvSpPr>
            <p:nvPr/>
          </p:nvSpPr>
          <p:spPr bwMode="auto">
            <a:xfrm>
              <a:off x="685800" y="4648200"/>
              <a:ext cx="1905000" cy="990600"/>
            </a:xfrm>
            <a:custGeom>
              <a:avLst/>
              <a:gdLst>
                <a:gd name="T0" fmla="*/ 0 w 743"/>
                <a:gd name="T1" fmla="*/ 2147483647 h 669"/>
                <a:gd name="T2" fmla="*/ 2147483647 w 743"/>
                <a:gd name="T3" fmla="*/ 2147483647 h 669"/>
                <a:gd name="T4" fmla="*/ 2147483647 w 743"/>
                <a:gd name="T5" fmla="*/ 2147483647 h 669"/>
                <a:gd name="T6" fmla="*/ 2147483647 w 743"/>
                <a:gd name="T7" fmla="*/ 2147483647 h 669"/>
                <a:gd name="T8" fmla="*/ 2147483647 w 743"/>
                <a:gd name="T9" fmla="*/ 2147483647 h 669"/>
                <a:gd name="T10" fmla="*/ 2147483647 w 743"/>
                <a:gd name="T11" fmla="*/ 2147483647 h 669"/>
                <a:gd name="T12" fmla="*/ 2147483647 w 743"/>
                <a:gd name="T13" fmla="*/ 2147483647 h 669"/>
                <a:gd name="T14" fmla="*/ 2147483647 w 743"/>
                <a:gd name="T15" fmla="*/ 2147483647 h 669"/>
                <a:gd name="T16" fmla="*/ 2147483647 w 743"/>
                <a:gd name="T17" fmla="*/ 2147483647 h 669"/>
                <a:gd name="T18" fmla="*/ 2147483647 w 743"/>
                <a:gd name="T19" fmla="*/ 2147483647 h 669"/>
                <a:gd name="T20" fmla="*/ 2147483647 w 743"/>
                <a:gd name="T21" fmla="*/ 2147483647 h 669"/>
                <a:gd name="T22" fmla="*/ 2147483647 w 743"/>
                <a:gd name="T23" fmla="*/ 2147483647 h 669"/>
                <a:gd name="T24" fmla="*/ 2147483647 w 743"/>
                <a:gd name="T25" fmla="*/ 0 h 669"/>
                <a:gd name="T26" fmla="*/ 2147483647 w 743"/>
                <a:gd name="T27" fmla="*/ 2147483647 h 669"/>
                <a:gd name="T28" fmla="*/ 2147483647 w 743"/>
                <a:gd name="T29" fmla="*/ 2147483647 h 669"/>
                <a:gd name="T30" fmla="*/ 2147483647 w 743"/>
                <a:gd name="T31" fmla="*/ 2147483647 h 669"/>
                <a:gd name="T32" fmla="*/ 2147483647 w 743"/>
                <a:gd name="T33" fmla="*/ 2147483647 h 669"/>
                <a:gd name="T34" fmla="*/ 2147483647 w 743"/>
                <a:gd name="T35" fmla="*/ 2147483647 h 669"/>
                <a:gd name="T36" fmla="*/ 2147483647 w 743"/>
                <a:gd name="T37" fmla="*/ 2147483647 h 669"/>
                <a:gd name="T38" fmla="*/ 2147483647 w 743"/>
                <a:gd name="T39" fmla="*/ 2147483647 h 669"/>
                <a:gd name="T40" fmla="*/ 2147483647 w 743"/>
                <a:gd name="T41" fmla="*/ 2147483647 h 669"/>
                <a:gd name="T42" fmla="*/ 2147483647 w 743"/>
                <a:gd name="T43" fmla="*/ 2147483647 h 669"/>
                <a:gd name="T44" fmla="*/ 2147483647 w 743"/>
                <a:gd name="T45" fmla="*/ 2147483647 h 669"/>
                <a:gd name="T46" fmla="*/ 2147483647 w 743"/>
                <a:gd name="T47" fmla="*/ 2147483647 h 6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3"/>
                <a:gd name="T73" fmla="*/ 0 h 669"/>
                <a:gd name="T74" fmla="*/ 743 w 743"/>
                <a:gd name="T75" fmla="*/ 669 h 6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3" h="669">
                  <a:moveTo>
                    <a:pt x="0" y="544"/>
                  </a:moveTo>
                  <a:cubicBezTo>
                    <a:pt x="10" y="511"/>
                    <a:pt x="26" y="474"/>
                    <a:pt x="45" y="445"/>
                  </a:cubicBezTo>
                  <a:cubicBezTo>
                    <a:pt x="52" y="423"/>
                    <a:pt x="46" y="431"/>
                    <a:pt x="58" y="419"/>
                  </a:cubicBezTo>
                  <a:cubicBezTo>
                    <a:pt x="64" y="402"/>
                    <a:pt x="77" y="377"/>
                    <a:pt x="87" y="362"/>
                  </a:cubicBezTo>
                  <a:cubicBezTo>
                    <a:pt x="93" y="354"/>
                    <a:pt x="106" y="339"/>
                    <a:pt x="106" y="339"/>
                  </a:cubicBezTo>
                  <a:cubicBezTo>
                    <a:pt x="111" y="317"/>
                    <a:pt x="121" y="287"/>
                    <a:pt x="135" y="269"/>
                  </a:cubicBezTo>
                  <a:cubicBezTo>
                    <a:pt x="142" y="247"/>
                    <a:pt x="147" y="224"/>
                    <a:pt x="160" y="205"/>
                  </a:cubicBezTo>
                  <a:cubicBezTo>
                    <a:pt x="172" y="164"/>
                    <a:pt x="193" y="129"/>
                    <a:pt x="215" y="93"/>
                  </a:cubicBezTo>
                  <a:cubicBezTo>
                    <a:pt x="222" y="82"/>
                    <a:pt x="240" y="61"/>
                    <a:pt x="240" y="61"/>
                  </a:cubicBezTo>
                  <a:cubicBezTo>
                    <a:pt x="243" y="43"/>
                    <a:pt x="254" y="32"/>
                    <a:pt x="272" y="26"/>
                  </a:cubicBezTo>
                  <a:cubicBezTo>
                    <a:pt x="302" y="5"/>
                    <a:pt x="257" y="34"/>
                    <a:pt x="298" y="16"/>
                  </a:cubicBezTo>
                  <a:cubicBezTo>
                    <a:pt x="303" y="14"/>
                    <a:pt x="306" y="8"/>
                    <a:pt x="311" y="6"/>
                  </a:cubicBezTo>
                  <a:cubicBezTo>
                    <a:pt x="317" y="3"/>
                    <a:pt x="330" y="0"/>
                    <a:pt x="330" y="0"/>
                  </a:cubicBezTo>
                  <a:cubicBezTo>
                    <a:pt x="355" y="6"/>
                    <a:pt x="368" y="24"/>
                    <a:pt x="391" y="35"/>
                  </a:cubicBezTo>
                  <a:cubicBezTo>
                    <a:pt x="396" y="53"/>
                    <a:pt x="426" y="93"/>
                    <a:pt x="442" y="109"/>
                  </a:cubicBezTo>
                  <a:cubicBezTo>
                    <a:pt x="448" y="121"/>
                    <a:pt x="454" y="127"/>
                    <a:pt x="461" y="138"/>
                  </a:cubicBezTo>
                  <a:cubicBezTo>
                    <a:pt x="465" y="153"/>
                    <a:pt x="471" y="161"/>
                    <a:pt x="483" y="170"/>
                  </a:cubicBezTo>
                  <a:cubicBezTo>
                    <a:pt x="490" y="191"/>
                    <a:pt x="503" y="209"/>
                    <a:pt x="515" y="227"/>
                  </a:cubicBezTo>
                  <a:cubicBezTo>
                    <a:pt x="527" y="268"/>
                    <a:pt x="555" y="305"/>
                    <a:pt x="570" y="346"/>
                  </a:cubicBezTo>
                  <a:cubicBezTo>
                    <a:pt x="585" y="388"/>
                    <a:pt x="598" y="437"/>
                    <a:pt x="624" y="474"/>
                  </a:cubicBezTo>
                  <a:cubicBezTo>
                    <a:pt x="630" y="499"/>
                    <a:pt x="642" y="511"/>
                    <a:pt x="656" y="531"/>
                  </a:cubicBezTo>
                  <a:cubicBezTo>
                    <a:pt x="659" y="546"/>
                    <a:pt x="662" y="554"/>
                    <a:pt x="675" y="563"/>
                  </a:cubicBezTo>
                  <a:cubicBezTo>
                    <a:pt x="685" y="582"/>
                    <a:pt x="698" y="612"/>
                    <a:pt x="717" y="624"/>
                  </a:cubicBezTo>
                  <a:cubicBezTo>
                    <a:pt x="722" y="639"/>
                    <a:pt x="743" y="653"/>
                    <a:pt x="743" y="6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TextBox 28"/>
            <p:cNvSpPr txBox="1">
              <a:spLocks noChangeArrowheads="1"/>
            </p:cNvSpPr>
            <p:nvPr/>
          </p:nvSpPr>
          <p:spPr bwMode="auto">
            <a:xfrm>
              <a:off x="3733800" y="5791200"/>
              <a:ext cx="2133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f0-Abstieg ist schneller</a:t>
              </a:r>
            </a:p>
          </p:txBody>
        </p:sp>
        <p:pic>
          <p:nvPicPr>
            <p:cNvPr id="2971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648200"/>
              <a:ext cx="9652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Box 34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Langer Nachlauf</a:t>
              </a:r>
            </a:p>
          </p:txBody>
        </p: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>
              <a:off x="49530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Kurzer Nachlauf</a:t>
              </a:r>
            </a:p>
          </p:txBody>
        </p:sp>
        <p:grpSp>
          <p:nvGrpSpPr>
            <p:cNvPr id="29716" name="Group 38"/>
            <p:cNvGrpSpPr>
              <a:grpSpLocks/>
            </p:cNvGrpSpPr>
            <p:nvPr/>
          </p:nvGrpSpPr>
          <p:grpSpPr bwMode="auto">
            <a:xfrm>
              <a:off x="1752600" y="3886200"/>
              <a:ext cx="7086600" cy="2735263"/>
              <a:chOff x="1980406" y="3886200"/>
              <a:chExt cx="6858794" cy="2735997"/>
            </a:xfrm>
          </p:grpSpPr>
          <p:sp>
            <p:nvSpPr>
              <p:cNvPr id="29717" name="TextBox 25"/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Trunkierung</a:t>
                </a:r>
              </a:p>
            </p:txBody>
          </p:sp>
          <p:sp>
            <p:nvSpPr>
              <p:cNvPr id="29718" name="TextBox 29"/>
              <p:cNvSpPr txBox="1">
                <a:spLocks noChangeArrowheads="1"/>
              </p:cNvSpPr>
              <p:nvPr/>
            </p:nvSpPr>
            <p:spPr bwMode="auto">
              <a:xfrm>
                <a:off x="6400800" y="5791200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f0-Abstieg wird abgeschnitten</a:t>
                </a:r>
              </a:p>
            </p:txBody>
          </p:sp>
          <p:pic>
            <p:nvPicPr>
              <p:cNvPr id="29719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4572000"/>
                <a:ext cx="1333500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Straight Connector 37"/>
              <p:cNvCxnSpPr/>
              <p:nvPr/>
            </p:nvCxnSpPr>
            <p:spPr>
              <a:xfrm rot="5400000">
                <a:off x="1104639" y="5219289"/>
                <a:ext cx="1753070" cy="1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Deutsch scheint zu trunkieren, englisch eher zu komprimieren (in allen Wörtern wird eine fallende Kontur wahrgenommen)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" y="1828800"/>
            <a:ext cx="8229600" cy="4733925"/>
            <a:chOff x="228600" y="1828800"/>
            <a:chExt cx="8229600" cy="4733925"/>
          </a:xfrm>
        </p:grpSpPr>
        <p:grpSp>
          <p:nvGrpSpPr>
            <p:cNvPr id="30725" name="Group 27"/>
            <p:cNvGrpSpPr>
              <a:grpSpLocks/>
            </p:cNvGrpSpPr>
            <p:nvPr/>
          </p:nvGrpSpPr>
          <p:grpSpPr bwMode="auto">
            <a:xfrm>
              <a:off x="801688" y="1828800"/>
              <a:ext cx="2300287" cy="2447925"/>
              <a:chOff x="657" y="1026"/>
              <a:chExt cx="1449" cy="1542"/>
            </a:xfrm>
          </p:grpSpPr>
          <p:sp>
            <p:nvSpPr>
              <p:cNvPr id="30734" name="Text Box 13"/>
              <p:cNvSpPr txBox="1">
                <a:spLocks noChangeArrowheads="1"/>
              </p:cNvSpPr>
              <p:nvPr/>
            </p:nvSpPr>
            <p:spPr bwMode="auto">
              <a:xfrm>
                <a:off x="657" y="1026"/>
                <a:ext cx="14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Schiefer, Sheafer</a:t>
                </a:r>
              </a:p>
            </p:txBody>
          </p:sp>
          <p:sp>
            <p:nvSpPr>
              <p:cNvPr id="30735" name="Freeform 19"/>
              <p:cNvSpPr>
                <a:spLocks/>
              </p:cNvSpPr>
              <p:nvPr/>
            </p:nvSpPr>
            <p:spPr bwMode="auto">
              <a:xfrm>
                <a:off x="1610" y="2115"/>
                <a:ext cx="273" cy="453"/>
              </a:xfrm>
              <a:custGeom>
                <a:avLst/>
                <a:gdLst>
                  <a:gd name="T0" fmla="*/ 0 w 273"/>
                  <a:gd name="T1" fmla="*/ 0 h 453"/>
                  <a:gd name="T2" fmla="*/ 182 w 273"/>
                  <a:gd name="T3" fmla="*/ 317 h 453"/>
                  <a:gd name="T4" fmla="*/ 273 w 273"/>
                  <a:gd name="T5" fmla="*/ 453 h 453"/>
                  <a:gd name="T6" fmla="*/ 0 60000 65536"/>
                  <a:gd name="T7" fmla="*/ 0 60000 65536"/>
                  <a:gd name="T8" fmla="*/ 0 60000 65536"/>
                  <a:gd name="T9" fmla="*/ 0 w 273"/>
                  <a:gd name="T10" fmla="*/ 0 h 453"/>
                  <a:gd name="T11" fmla="*/ 273 w 273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" h="453">
                    <a:moveTo>
                      <a:pt x="0" y="0"/>
                    </a:moveTo>
                    <a:cubicBezTo>
                      <a:pt x="68" y="120"/>
                      <a:pt x="136" y="241"/>
                      <a:pt x="182" y="317"/>
                    </a:cubicBezTo>
                    <a:cubicBezTo>
                      <a:pt x="228" y="393"/>
                      <a:pt x="250" y="423"/>
                      <a:pt x="273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6" name="Freeform 20"/>
              <p:cNvSpPr>
                <a:spLocks/>
              </p:cNvSpPr>
              <p:nvPr/>
            </p:nvSpPr>
            <p:spPr bwMode="auto">
              <a:xfrm>
                <a:off x="1066" y="1586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6" name="Group 29"/>
            <p:cNvGrpSpPr>
              <a:grpSpLocks/>
            </p:cNvGrpSpPr>
            <p:nvPr/>
          </p:nvGrpSpPr>
          <p:grpSpPr bwMode="auto">
            <a:xfrm>
              <a:off x="4114800" y="1828800"/>
              <a:ext cx="2116138" cy="1054100"/>
              <a:chOff x="2744" y="1026"/>
              <a:chExt cx="1333" cy="664"/>
            </a:xfrm>
          </p:grpSpPr>
          <p:sp>
            <p:nvSpPr>
              <p:cNvPr id="30732" name="Text Box 14"/>
              <p:cNvSpPr txBox="1">
                <a:spLocks noChangeArrowheads="1"/>
              </p:cNvSpPr>
              <p:nvPr/>
            </p:nvSpPr>
            <p:spPr bwMode="auto">
              <a:xfrm>
                <a:off x="2744" y="1026"/>
                <a:ext cx="133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Schiff (deutsch)</a:t>
                </a:r>
              </a:p>
            </p:txBody>
          </p:sp>
          <p:sp>
            <p:nvSpPr>
              <p:cNvPr id="30733" name="Freeform 21"/>
              <p:cNvSpPr>
                <a:spLocks/>
              </p:cNvSpPr>
              <p:nvPr/>
            </p:nvSpPr>
            <p:spPr bwMode="auto">
              <a:xfrm>
                <a:off x="2880" y="1479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7" name="Group 28"/>
            <p:cNvGrpSpPr>
              <a:grpSpLocks/>
            </p:cNvGrpSpPr>
            <p:nvPr/>
          </p:nvGrpSpPr>
          <p:grpSpPr bwMode="auto">
            <a:xfrm>
              <a:off x="6491288" y="1828800"/>
              <a:ext cx="1612900" cy="2398713"/>
              <a:chOff x="4241" y="1026"/>
              <a:chExt cx="1016" cy="1511"/>
            </a:xfrm>
          </p:grpSpPr>
          <p:sp>
            <p:nvSpPr>
              <p:cNvPr id="30730" name="Text Box 16"/>
              <p:cNvSpPr txBox="1">
                <a:spLocks noChangeArrowheads="1"/>
              </p:cNvSpPr>
              <p:nvPr/>
            </p:nvSpPr>
            <p:spPr bwMode="auto">
              <a:xfrm>
                <a:off x="4241" y="1026"/>
                <a:ext cx="10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Shift (engl.)</a:t>
                </a:r>
              </a:p>
            </p:txBody>
          </p:sp>
          <p:sp>
            <p:nvSpPr>
              <p:cNvPr id="30731" name="Freeform 22"/>
              <p:cNvSpPr>
                <a:spLocks/>
              </p:cNvSpPr>
              <p:nvPr/>
            </p:nvSpPr>
            <p:spPr bwMode="auto">
              <a:xfrm>
                <a:off x="4286" y="1389"/>
                <a:ext cx="409" cy="1148"/>
              </a:xfrm>
              <a:custGeom>
                <a:avLst/>
                <a:gdLst>
                  <a:gd name="T0" fmla="*/ 0 w 409"/>
                  <a:gd name="T1" fmla="*/ 241 h 1148"/>
                  <a:gd name="T2" fmla="*/ 182 w 409"/>
                  <a:gd name="T3" fmla="*/ 151 h 1148"/>
                  <a:gd name="T4" fmla="*/ 409 w 409"/>
                  <a:gd name="T5" fmla="*/ 1148 h 1148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148"/>
                  <a:gd name="T11" fmla="*/ 409 w 409"/>
                  <a:gd name="T12" fmla="*/ 1148 h 1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148">
                    <a:moveTo>
                      <a:pt x="0" y="241"/>
                    </a:moveTo>
                    <a:cubicBezTo>
                      <a:pt x="57" y="120"/>
                      <a:pt x="114" y="0"/>
                      <a:pt x="182" y="151"/>
                    </a:cubicBezTo>
                    <a:cubicBezTo>
                      <a:pt x="250" y="302"/>
                      <a:pt x="329" y="725"/>
                      <a:pt x="409" y="11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28" name="TextBox 1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77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Grabe, </a:t>
              </a:r>
              <a:r>
                <a:rPr lang="de-DE" sz="1800" i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Journal of Phonetics</a:t>
              </a:r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, 1998: </a:t>
              </a:r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grabe98.jop.pdf</a:t>
              </a:r>
              <a:endParaRPr lang="de-DE" sz="1800">
                <a:latin typeface="Calibri" charset="0"/>
                <a:cs typeface="Calibri" charset="0"/>
              </a:endParaRPr>
            </a:p>
          </p:txBody>
        </p:sp>
        <p:sp>
          <p:nvSpPr>
            <p:cNvPr id="30729" name="TextBox 15"/>
            <p:cNvSpPr txBox="1">
              <a:spLocks noChangeArrowheads="1"/>
            </p:cNvSpPr>
            <p:nvPr/>
          </p:nvSpPr>
          <p:spPr bwMode="auto">
            <a:xfrm>
              <a:off x="228600" y="5638800"/>
              <a:ext cx="8229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800" dirty="0" err="1">
                  <a:latin typeface="Calibri" charset="0"/>
                  <a:cs typeface="Calibri" charset="0"/>
                </a:rPr>
                <a:t>Siehe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auch</a:t>
              </a:r>
              <a:r>
                <a:rPr lang="en-GB" sz="1800" dirty="0">
                  <a:latin typeface="Calibri" charset="0"/>
                  <a:cs typeface="Calibri" charset="0"/>
                </a:rPr>
                <a:t> Rathcke (2009) </a:t>
              </a:r>
              <a:r>
                <a:rPr lang="en-GB" sz="1800" dirty="0" err="1">
                  <a:latin typeface="Calibri" charset="0"/>
                  <a:cs typeface="Calibri" charset="0"/>
                </a:rPr>
                <a:t>für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deutsch</a:t>
              </a:r>
              <a:r>
                <a:rPr lang="en-GB" sz="1800" dirty="0">
                  <a:latin typeface="Calibri" charset="0"/>
                  <a:cs typeface="Calibri" charset="0"/>
                </a:rPr>
                <a:t>/</a:t>
              </a:r>
              <a:r>
                <a:rPr lang="en-GB" sz="1800" dirty="0" err="1">
                  <a:latin typeface="Calibri" charset="0"/>
                  <a:cs typeface="Calibri" charset="0"/>
                </a:rPr>
                <a:t>russisch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Vergleiche</a:t>
              </a:r>
              <a:r>
                <a:rPr lang="en-GB" sz="1800" dirty="0">
                  <a:latin typeface="Calibri" charset="0"/>
                  <a:cs typeface="Calibri" charset="0"/>
                </a:rPr>
                <a:t>, IPS Diss.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Komparative</a:t>
              </a:r>
              <a:r>
                <a:rPr lang="en-US" sz="1800" i="1" dirty="0">
                  <a:latin typeface="Calibri" charset="0"/>
                  <a:cs typeface="Calibri" charset="0"/>
                </a:rPr>
                <a:t>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Phonetik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Phonologie</a:t>
              </a:r>
              <a:r>
                <a:rPr lang="en-US" sz="1800" i="1" dirty="0">
                  <a:latin typeface="Calibri" charset="0"/>
                  <a:cs typeface="Calibri" charset="0"/>
                </a:rPr>
                <a:t> der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Intonationssysteme</a:t>
              </a:r>
              <a:r>
                <a:rPr lang="en-US" sz="1800" i="1" dirty="0">
                  <a:latin typeface="Calibri" charset="0"/>
                  <a:cs typeface="Calibri" charset="0"/>
                </a:rPr>
                <a:t> des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Deutschen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Russischen</a:t>
              </a:r>
              <a:r>
                <a:rPr lang="en-US" sz="1800" dirty="0">
                  <a:latin typeface="Calibri" charset="0"/>
                  <a:cs typeface="Calibri" charset="0"/>
                </a:rPr>
                <a:t>. In der </a:t>
              </a:r>
              <a:r>
                <a:rPr lang="en-US" sz="1800" dirty="0" err="1">
                  <a:latin typeface="Calibri" charset="0"/>
                  <a:cs typeface="Calibri" charset="0"/>
                </a:rPr>
                <a:t>Phon</a:t>
              </a:r>
              <a:r>
                <a:rPr lang="en-US" sz="1800" dirty="0">
                  <a:latin typeface="Calibri" charset="0"/>
                  <a:cs typeface="Calibri" charset="0"/>
                </a:rPr>
                <a:t>-Bib </a:t>
              </a:r>
              <a:r>
                <a:rPr lang="en-US" sz="1800" dirty="0" err="1">
                  <a:latin typeface="Calibri" charset="0"/>
                  <a:cs typeface="Calibri" charset="0"/>
                </a:rPr>
                <a:t>vorhanden</a:t>
              </a:r>
              <a:r>
                <a:rPr lang="en-US" sz="1800" dirty="0">
                  <a:latin typeface="Calibri" charset="0"/>
                  <a:cs typeface="Calibri" charset="0"/>
                </a:rPr>
                <a:t>.</a:t>
              </a:r>
              <a:endParaRPr lang="en-GB" sz="1800" dirty="0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Einflüsse auf die Grundfrequenz (f0)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Satzprosodie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Intonation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" y="1219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Akzentuierung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81000" y="3124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Wortprosodie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838200" y="3733800"/>
            <a:ext cx="231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Lexikalischer Ton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81000" y="4572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Kontext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429000" y="914400"/>
            <a:ext cx="4724400" cy="2366963"/>
            <a:chOff x="3429000" y="914400"/>
            <a:chExt cx="4724400" cy="2366963"/>
          </a:xfrm>
        </p:grpSpPr>
        <p:sp>
          <p:nvSpPr>
            <p:cNvPr id="14359" name="Rectangle 6"/>
            <p:cNvSpPr>
              <a:spLocks/>
            </p:cNvSpPr>
            <p:nvPr/>
          </p:nvSpPr>
          <p:spPr bwMode="auto">
            <a:xfrm>
              <a:off x="4572000" y="1295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latin typeface="Calibri" charset="0"/>
                </a:rPr>
                <a:t>A           U         U    A</a:t>
              </a:r>
            </a:p>
          </p:txBody>
        </p:sp>
        <p:sp>
          <p:nvSpPr>
            <p:cNvPr id="14360" name="Rectangle 3"/>
            <p:cNvSpPr>
              <a:spLocks/>
            </p:cNvSpPr>
            <p:nvPr/>
          </p:nvSpPr>
          <p:spPr bwMode="auto">
            <a:xfrm>
              <a:off x="4038600" y="914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latin typeface="Calibri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</a:rPr>
                <a:t>a</a:t>
              </a:r>
              <a:r>
                <a:rPr lang="de-DE">
                  <a:latin typeface="Calibri" charset="0"/>
                </a:rPr>
                <a:t>rmalade</a:t>
              </a:r>
              <a:endParaRPr lang="de-DE"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14361" name="TextBox 25"/>
            <p:cNvSpPr txBox="1">
              <a:spLocks noChangeArrowheads="1"/>
            </p:cNvSpPr>
            <p:nvPr/>
          </p:nvSpPr>
          <p:spPr bwMode="auto">
            <a:xfrm>
              <a:off x="4343400" y="2819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14362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3200401" y="2133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363" name="TextBox 2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14364" name="Straight Arrow Connector 30"/>
            <p:cNvCxnSpPr>
              <a:cxnSpLocks noChangeShapeType="1"/>
            </p:cNvCxnSpPr>
            <p:nvPr/>
          </p:nvCxnSpPr>
          <p:spPr bwMode="auto">
            <a:xfrm>
              <a:off x="3886200" y="2971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4365" name="Group 14"/>
            <p:cNvGrpSpPr>
              <a:grpSpLocks/>
            </p:cNvGrpSpPr>
            <p:nvPr/>
          </p:nvGrpSpPr>
          <p:grpSpPr bwMode="auto">
            <a:xfrm>
              <a:off x="4038600" y="1600200"/>
              <a:ext cx="1295400" cy="1295399"/>
              <a:chOff x="0" y="0"/>
              <a:chExt cx="1029" cy="1121"/>
            </a:xfrm>
          </p:grpSpPr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  <p:grpSp>
          <p:nvGrpSpPr>
            <p:cNvPr id="14366" name="Group 14"/>
            <p:cNvGrpSpPr>
              <a:grpSpLocks/>
            </p:cNvGrpSpPr>
            <p:nvPr/>
          </p:nvGrpSpPr>
          <p:grpSpPr bwMode="auto">
            <a:xfrm>
              <a:off x="6248400" y="1600200"/>
              <a:ext cx="1295400" cy="1295399"/>
              <a:chOff x="0" y="0"/>
              <a:chExt cx="1029" cy="1121"/>
            </a:xfrm>
          </p:grpSpPr>
          <p:sp>
            <p:nvSpPr>
              <p:cNvPr id="22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6858000" y="2057400"/>
            <a:ext cx="831850" cy="804863"/>
          </a:xfrm>
          <a:custGeom>
            <a:avLst/>
            <a:gdLst>
              <a:gd name="connsiteX0" fmla="*/ 0 w 831300"/>
              <a:gd name="connsiteY0" fmla="*/ 804333 h 804333"/>
              <a:gd name="connsiteX1" fmla="*/ 84667 w 831300"/>
              <a:gd name="connsiteY1" fmla="*/ 795867 h 804333"/>
              <a:gd name="connsiteX2" fmla="*/ 135467 w 831300"/>
              <a:gd name="connsiteY2" fmla="*/ 778933 h 804333"/>
              <a:gd name="connsiteX3" fmla="*/ 220134 w 831300"/>
              <a:gd name="connsiteY3" fmla="*/ 762000 h 804333"/>
              <a:gd name="connsiteX4" fmla="*/ 245534 w 831300"/>
              <a:gd name="connsiteY4" fmla="*/ 745067 h 804333"/>
              <a:gd name="connsiteX5" fmla="*/ 262467 w 831300"/>
              <a:gd name="connsiteY5" fmla="*/ 728133 h 804333"/>
              <a:gd name="connsiteX6" fmla="*/ 313267 w 831300"/>
              <a:gd name="connsiteY6" fmla="*/ 694267 h 804333"/>
              <a:gd name="connsiteX7" fmla="*/ 355600 w 831300"/>
              <a:gd name="connsiteY7" fmla="*/ 651933 h 804333"/>
              <a:gd name="connsiteX8" fmla="*/ 381000 w 831300"/>
              <a:gd name="connsiteY8" fmla="*/ 635000 h 804333"/>
              <a:gd name="connsiteX9" fmla="*/ 423334 w 831300"/>
              <a:gd name="connsiteY9" fmla="*/ 592667 h 804333"/>
              <a:gd name="connsiteX10" fmla="*/ 448734 w 831300"/>
              <a:gd name="connsiteY10" fmla="*/ 558800 h 804333"/>
              <a:gd name="connsiteX11" fmla="*/ 474134 w 831300"/>
              <a:gd name="connsiteY11" fmla="*/ 550333 h 804333"/>
              <a:gd name="connsiteX12" fmla="*/ 516467 w 831300"/>
              <a:gd name="connsiteY12" fmla="*/ 499533 h 804333"/>
              <a:gd name="connsiteX13" fmla="*/ 533400 w 831300"/>
              <a:gd name="connsiteY13" fmla="*/ 474133 h 804333"/>
              <a:gd name="connsiteX14" fmla="*/ 541867 w 831300"/>
              <a:gd name="connsiteY14" fmla="*/ 440267 h 804333"/>
              <a:gd name="connsiteX15" fmla="*/ 584200 w 831300"/>
              <a:gd name="connsiteY15" fmla="*/ 406400 h 804333"/>
              <a:gd name="connsiteX16" fmla="*/ 601134 w 831300"/>
              <a:gd name="connsiteY16" fmla="*/ 381000 h 804333"/>
              <a:gd name="connsiteX17" fmla="*/ 618067 w 831300"/>
              <a:gd name="connsiteY17" fmla="*/ 330200 h 804333"/>
              <a:gd name="connsiteX18" fmla="*/ 643467 w 831300"/>
              <a:gd name="connsiteY18" fmla="*/ 304800 h 804333"/>
              <a:gd name="connsiteX19" fmla="*/ 651934 w 831300"/>
              <a:gd name="connsiteY19" fmla="*/ 279400 h 804333"/>
              <a:gd name="connsiteX20" fmla="*/ 694267 w 831300"/>
              <a:gd name="connsiteY20" fmla="*/ 245533 h 804333"/>
              <a:gd name="connsiteX21" fmla="*/ 728134 w 831300"/>
              <a:gd name="connsiteY21" fmla="*/ 177800 h 804333"/>
              <a:gd name="connsiteX22" fmla="*/ 745067 w 831300"/>
              <a:gd name="connsiteY22" fmla="*/ 127000 h 804333"/>
              <a:gd name="connsiteX23" fmla="*/ 787400 w 831300"/>
              <a:gd name="connsiteY23" fmla="*/ 50800 h 804333"/>
              <a:gd name="connsiteX24" fmla="*/ 812800 w 831300"/>
              <a:gd name="connsiteY24" fmla="*/ 33867 h 804333"/>
              <a:gd name="connsiteX25" fmla="*/ 829734 w 831300"/>
              <a:gd name="connsiteY25" fmla="*/ 0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1300" h="804333">
                <a:moveTo>
                  <a:pt x="0" y="804333"/>
                </a:moveTo>
                <a:cubicBezTo>
                  <a:pt x="28222" y="801511"/>
                  <a:pt x="56790" y="801094"/>
                  <a:pt x="84667" y="795867"/>
                </a:cubicBezTo>
                <a:cubicBezTo>
                  <a:pt x="102211" y="792578"/>
                  <a:pt x="118151" y="783262"/>
                  <a:pt x="135467" y="778933"/>
                </a:cubicBezTo>
                <a:cubicBezTo>
                  <a:pt x="163389" y="771952"/>
                  <a:pt x="191912" y="767644"/>
                  <a:pt x="220134" y="762000"/>
                </a:cubicBezTo>
                <a:cubicBezTo>
                  <a:pt x="228601" y="756356"/>
                  <a:pt x="237588" y="751424"/>
                  <a:pt x="245534" y="745067"/>
                </a:cubicBezTo>
                <a:cubicBezTo>
                  <a:pt x="251767" y="740080"/>
                  <a:pt x="256081" y="732923"/>
                  <a:pt x="262467" y="728133"/>
                </a:cubicBezTo>
                <a:cubicBezTo>
                  <a:pt x="278748" y="715922"/>
                  <a:pt x="298877" y="708658"/>
                  <a:pt x="313267" y="694267"/>
                </a:cubicBezTo>
                <a:cubicBezTo>
                  <a:pt x="327378" y="680156"/>
                  <a:pt x="338995" y="663003"/>
                  <a:pt x="355600" y="651933"/>
                </a:cubicBezTo>
                <a:cubicBezTo>
                  <a:pt x="364067" y="646289"/>
                  <a:pt x="373342" y="641701"/>
                  <a:pt x="381000" y="635000"/>
                </a:cubicBezTo>
                <a:cubicBezTo>
                  <a:pt x="396019" y="621859"/>
                  <a:pt x="411360" y="608632"/>
                  <a:pt x="423334" y="592667"/>
                </a:cubicBezTo>
                <a:cubicBezTo>
                  <a:pt x="431801" y="581378"/>
                  <a:pt x="437894" y="567834"/>
                  <a:pt x="448734" y="558800"/>
                </a:cubicBezTo>
                <a:cubicBezTo>
                  <a:pt x="455590" y="553087"/>
                  <a:pt x="465667" y="553155"/>
                  <a:pt x="474134" y="550333"/>
                </a:cubicBezTo>
                <a:cubicBezTo>
                  <a:pt x="516175" y="487270"/>
                  <a:pt x="462142" y="564723"/>
                  <a:pt x="516467" y="499533"/>
                </a:cubicBezTo>
                <a:cubicBezTo>
                  <a:pt x="522981" y="491716"/>
                  <a:pt x="527756" y="482600"/>
                  <a:pt x="533400" y="474133"/>
                </a:cubicBezTo>
                <a:cubicBezTo>
                  <a:pt x="536222" y="462844"/>
                  <a:pt x="536663" y="450675"/>
                  <a:pt x="541867" y="440267"/>
                </a:cubicBezTo>
                <a:cubicBezTo>
                  <a:pt x="547900" y="428200"/>
                  <a:pt x="575224" y="412384"/>
                  <a:pt x="584200" y="406400"/>
                </a:cubicBezTo>
                <a:cubicBezTo>
                  <a:pt x="589845" y="397933"/>
                  <a:pt x="597001" y="390299"/>
                  <a:pt x="601134" y="381000"/>
                </a:cubicBezTo>
                <a:cubicBezTo>
                  <a:pt x="608383" y="364689"/>
                  <a:pt x="605446" y="342821"/>
                  <a:pt x="618067" y="330200"/>
                </a:cubicBezTo>
                <a:lnTo>
                  <a:pt x="643467" y="304800"/>
                </a:lnTo>
                <a:cubicBezTo>
                  <a:pt x="646289" y="296333"/>
                  <a:pt x="645623" y="285711"/>
                  <a:pt x="651934" y="279400"/>
                </a:cubicBezTo>
                <a:cubicBezTo>
                  <a:pt x="707353" y="223981"/>
                  <a:pt x="649163" y="328223"/>
                  <a:pt x="694267" y="245533"/>
                </a:cubicBezTo>
                <a:cubicBezTo>
                  <a:pt x="706355" y="223373"/>
                  <a:pt x="720152" y="201747"/>
                  <a:pt x="728134" y="177800"/>
                </a:cubicBezTo>
                <a:lnTo>
                  <a:pt x="745067" y="127000"/>
                </a:lnTo>
                <a:cubicBezTo>
                  <a:pt x="753889" y="100533"/>
                  <a:pt x="762449" y="67434"/>
                  <a:pt x="787400" y="50800"/>
                </a:cubicBezTo>
                <a:lnTo>
                  <a:pt x="812800" y="33867"/>
                </a:lnTo>
                <a:cubicBezTo>
                  <a:pt x="831300" y="6119"/>
                  <a:pt x="829734" y="18643"/>
                  <a:pt x="829734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781800" y="457200"/>
            <a:ext cx="1371600" cy="461963"/>
            <a:chOff x="6781800" y="457200"/>
            <a:chExt cx="1371600" cy="461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0" y="914105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26"/>
            <p:cNvSpPr txBox="1">
              <a:spLocks noChangeArrowheads="1"/>
            </p:cNvSpPr>
            <p:nvPr/>
          </p:nvSpPr>
          <p:spPr bwMode="auto">
            <a:xfrm>
              <a:off x="6781800" y="457200"/>
              <a:ext cx="1371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Nachlauf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3048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048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04800" y="5029200"/>
            <a:ext cx="5715000" cy="1300163"/>
            <a:chOff x="304800" y="5029200"/>
            <a:chExt cx="5715000" cy="1300163"/>
          </a:xfrm>
        </p:grpSpPr>
        <p:sp>
          <p:nvSpPr>
            <p:cNvPr id="14351" name="TextBox 9"/>
            <p:cNvSpPr txBox="1">
              <a:spLocks noChangeArrowheads="1"/>
            </p:cNvSpPr>
            <p:nvPr/>
          </p:nvSpPr>
          <p:spPr bwMode="auto">
            <a:xfrm>
              <a:off x="609600" y="50292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Sprecher</a:t>
              </a:r>
            </a:p>
          </p:txBody>
        </p:sp>
        <p:sp>
          <p:nvSpPr>
            <p:cNvPr id="14352" name="TextBox 10"/>
            <p:cNvSpPr txBox="1">
              <a:spLocks noChangeArrowheads="1"/>
            </p:cNvSpPr>
            <p:nvPr/>
          </p:nvSpPr>
          <p:spPr bwMode="auto">
            <a:xfrm>
              <a:off x="609600" y="54102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Segmentelle Einflüsse (Mikroprosodie)</a:t>
              </a:r>
            </a:p>
          </p:txBody>
        </p:sp>
        <p:sp>
          <p:nvSpPr>
            <p:cNvPr id="14353" name="TextBox 11"/>
            <p:cNvSpPr txBox="1">
              <a:spLocks noChangeArrowheads="1"/>
            </p:cNvSpPr>
            <p:nvPr/>
          </p:nvSpPr>
          <p:spPr bwMode="auto">
            <a:xfrm>
              <a:off x="609600" y="58674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Prosodische Phrase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5181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04800" y="5562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04800" y="6019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3850" y="5157788"/>
            <a:ext cx="736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Analogie: Deutsch und Französisch haben beide /p/, das  sich in diesen Sprachen phonetisch unterscheidet ([</a:t>
            </a:r>
            <a:r>
              <a:rPr lang="de-DE" dirty="0" err="1">
                <a:latin typeface="Calibri" charset="0"/>
                <a:cs typeface="Calibri" charset="0"/>
              </a:rPr>
              <a:t>p</a:t>
            </a:r>
            <a:r>
              <a:rPr lang="de-DE" baseline="30000" dirty="0" err="1">
                <a:latin typeface="Calibri" charset="0"/>
                <a:cs typeface="Calibri" charset="0"/>
              </a:rPr>
              <a:t>h</a:t>
            </a:r>
            <a:r>
              <a:rPr lang="de-DE" dirty="0">
                <a:latin typeface="Calibri" charset="0"/>
                <a:cs typeface="Calibri" charset="0"/>
              </a:rPr>
              <a:t>] deutsch, [p] französisch)</a:t>
            </a:r>
          </a:p>
        </p:txBody>
      </p: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250825" y="981075"/>
            <a:ext cx="8512175" cy="847725"/>
            <a:chOff x="158" y="618"/>
            <a:chExt cx="4627" cy="523"/>
          </a:xfrm>
        </p:grpSpPr>
        <p:sp>
          <p:nvSpPr>
            <p:cNvPr id="31755" name="Text Box 5"/>
            <p:cNvSpPr txBox="1">
              <a:spLocks noChangeArrowheads="1"/>
            </p:cNvSpPr>
            <p:nvPr/>
          </p:nvSpPr>
          <p:spPr bwMode="auto">
            <a:xfrm>
              <a:off x="385" y="618"/>
              <a:ext cx="44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Trunkierung und Komprimierung sind kontext-bedingte, phonetische Einflüsse.</a:t>
              </a: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158" y="7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Der Kontext: je kürzer der Nachlauf, umso trunkierter (deutsch) oder komprimierter (englisch).</a:t>
            </a:r>
          </a:p>
        </p:txBody>
      </p:sp>
      <p:sp>
        <p:nvSpPr>
          <p:cNvPr id="31749" name="Oval 12"/>
          <p:cNvSpPr>
            <a:spLocks noChangeArrowheads="1"/>
          </p:cNvSpPr>
          <p:nvPr/>
        </p:nvSpPr>
        <p:spPr bwMode="auto">
          <a:xfrm>
            <a:off x="249238" y="2120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2263" y="2819400"/>
            <a:ext cx="8640762" cy="1871663"/>
            <a:chOff x="322262" y="2819400"/>
            <a:chExt cx="8640763" cy="1871663"/>
          </a:xfrm>
        </p:grpSpPr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611188" y="3860800"/>
              <a:ext cx="74882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d.h. eine fallende Kontur (</a:t>
              </a:r>
              <a:r>
                <a:rPr lang="de-DE" b="1">
                  <a:latin typeface="Calibri" charset="0"/>
                  <a:cs typeface="Calibri" charset="0"/>
                </a:rPr>
                <a:t>phonologisch</a:t>
              </a:r>
              <a:r>
                <a:rPr lang="de-DE">
                  <a:latin typeface="Calibri" charset="0"/>
                  <a:cs typeface="Calibri" charset="0"/>
                </a:rPr>
                <a:t>) wird auf </a:t>
              </a:r>
              <a:r>
                <a:rPr lang="de-DE" b="1">
                  <a:latin typeface="Calibri" charset="0"/>
                  <a:cs typeface="Calibri" charset="0"/>
                </a:rPr>
                <a:t>unterschiedliche phonetische Weisen</a:t>
              </a:r>
              <a:r>
                <a:rPr lang="de-DE">
                  <a:latin typeface="Calibri" charset="0"/>
                  <a:cs typeface="Calibri" charset="0"/>
                </a:rPr>
                <a:t> realisiert.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83534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Englisch und deutsch haben beide eine fallende Kontur </a:t>
              </a:r>
              <a:r>
                <a:rPr lang="de-DE" b="1">
                  <a:latin typeface="Calibri" charset="0"/>
                  <a:cs typeface="Calibri" charset="0"/>
                </a:rPr>
                <a:t>mit unterschiedlichen phonetischen Werten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1754" name="Oval 18"/>
            <p:cNvSpPr>
              <a:spLocks noChangeArrowheads="1"/>
            </p:cNvSpPr>
            <p:nvPr/>
          </p:nvSpPr>
          <p:spPr bwMode="auto">
            <a:xfrm>
              <a:off x="322262" y="2962275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r>
              <a:rPr lang="de-DE" dirty="0">
                <a:latin typeface="Calibri"/>
                <a:cs typeface="Calibri"/>
              </a:rPr>
              <a:t> und Komprimierung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68288" y="478948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Eine physiologische Erklärung – wegen der Senkung des subglottalen Luftdrucks*</a:t>
            </a: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1711325" y="1133475"/>
            <a:ext cx="493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Deklination ist eine allmähliche Senkung von f0 in der Äußerung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1122363" y="2092325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1193800" y="3821113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10"/>
          <p:cNvSpPr>
            <a:spLocks/>
          </p:cNvSpPr>
          <p:nvPr/>
        </p:nvSpPr>
        <p:spPr bwMode="auto">
          <a:xfrm>
            <a:off x="1050925" y="2270125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519113" y="28003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1873250" y="696913"/>
            <a:ext cx="480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Cohen &amp; </a:t>
            </a:r>
            <a:r>
              <a:rPr lang="en-US" sz="1800" dirty="0" err="1"/>
              <a:t>t’Hart</a:t>
            </a:r>
            <a:r>
              <a:rPr lang="en-US" sz="1800" dirty="0"/>
              <a:t>, (1967), </a:t>
            </a:r>
            <a:r>
              <a:rPr lang="en-US" sz="1800" i="1" dirty="0"/>
              <a:t>Lingua</a:t>
            </a:r>
            <a:r>
              <a:rPr lang="en-US" sz="1800" dirty="0"/>
              <a:t>, 19, 177-192.</a:t>
            </a:r>
            <a:endParaRPr lang="de-D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5418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 pitchFamily="8" charset="0"/>
                <a:ea typeface="ＭＳ Ｐゴシック" pitchFamily="8" charset="-128"/>
                <a:cs typeface="ＭＳ Ｐゴシック" pitchFamily="8" charset="-128"/>
              </a:rPr>
              <a:t>3. Der Einfluss der prosodischen Phrase auf f0: Deklination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3949700" y="415290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1790700" y="6261100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latin typeface="Calibri" charset="0"/>
                <a:cs typeface="Calibri" charset="0"/>
              </a:rPr>
              <a:t>*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Collier et al (1975), 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J.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Acoustical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Soc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America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 </a:t>
            </a:r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Einfluss von Deklination auf akzentuierte Wörter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172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  <a:cs typeface="Calibri" charset="0"/>
              </a:rPr>
              <a:t>Pierrehumbert (1979) </a:t>
            </a:r>
            <a:r>
              <a:rPr lang="en-US" sz="1800" i="1" dirty="0">
                <a:latin typeface="Calibri" charset="0"/>
                <a:cs typeface="Calibri" charset="0"/>
              </a:rPr>
              <a:t>JASA</a:t>
            </a:r>
            <a:r>
              <a:rPr lang="en-US" sz="1800" dirty="0">
                <a:latin typeface="Calibri" charset="0"/>
                <a:cs typeface="Calibri" charset="0"/>
              </a:rPr>
              <a:t>, 66, 363-369</a:t>
            </a:r>
          </a:p>
          <a:p>
            <a:pPr eaLnBrk="1" hangingPunct="1"/>
            <a:r>
              <a:rPr lang="en-US" sz="1800" dirty="0">
                <a:latin typeface="Calibri" charset="0"/>
                <a:cs typeface="Calibri" charset="0"/>
                <a:hlinkClick r:id="rId2"/>
              </a:rPr>
              <a:t>http://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www.phon.ox.ac.uk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jpierrehumbert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/publications/f0_declination.pdf</a:t>
            </a:r>
            <a:endParaRPr lang="de-DE" sz="1800" dirty="0">
              <a:latin typeface="Calibri" charset="0"/>
              <a:cs typeface="Calibri" charset="0"/>
            </a:endParaRP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1138238" y="1346200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209675" y="3074988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10"/>
          <p:cNvSpPr>
            <a:spLocks/>
          </p:cNvSpPr>
          <p:nvPr/>
        </p:nvSpPr>
        <p:spPr bwMode="auto">
          <a:xfrm>
            <a:off x="1066800" y="1524000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34988" y="20542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3965575" y="34067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685800" y="42672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nehmen die Deutlichkeit/Salienz akzentuierter Wörter im Verhältnis zur Phrasenposition wahr.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762000" y="5181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  <a:r>
              <a:rPr lang="de-DE" dirty="0">
                <a:latin typeface="Calibri" charset="0"/>
                <a:cs typeface="Calibri" charset="0"/>
              </a:rPr>
              <a:t> ähnliche Salienz. </a:t>
            </a:r>
          </a:p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&gt;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  (obwohl die f0-Höhe von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dieselbe ist).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16764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449580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0200" y="1524000"/>
            <a:ext cx="3505200" cy="1703388"/>
            <a:chOff x="1600200" y="1524000"/>
            <a:chExt cx="3505200" cy="1703388"/>
          </a:xfrm>
        </p:grpSpPr>
        <p:sp>
          <p:nvSpPr>
            <p:cNvPr id="13" name="Freeform 12"/>
            <p:cNvSpPr/>
            <p:nvPr/>
          </p:nvSpPr>
          <p:spPr>
            <a:xfrm>
              <a:off x="3962400" y="1676400"/>
              <a:ext cx="1143000" cy="1550988"/>
            </a:xfrm>
            <a:custGeom>
              <a:avLst/>
              <a:gdLst>
                <a:gd name="connsiteX0" fmla="*/ 0 w 1346200"/>
                <a:gd name="connsiteY0" fmla="*/ 1694745 h 1703211"/>
                <a:gd name="connsiteX1" fmla="*/ 787400 w 1346200"/>
                <a:gd name="connsiteY1" fmla="*/ 1411 h 1703211"/>
                <a:gd name="connsiteX2" fmla="*/ 1346200 w 1346200"/>
                <a:gd name="connsiteY2" fmla="*/ 1703211 h 17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200" h="1703211">
                  <a:moveTo>
                    <a:pt x="0" y="1694745"/>
                  </a:moveTo>
                  <a:cubicBezTo>
                    <a:pt x="281516" y="847372"/>
                    <a:pt x="563033" y="0"/>
                    <a:pt x="787400" y="1411"/>
                  </a:cubicBezTo>
                  <a:cubicBezTo>
                    <a:pt x="1011767" y="2822"/>
                    <a:pt x="1346200" y="1703211"/>
                    <a:pt x="1346200" y="1703211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00200" y="1524000"/>
              <a:ext cx="3352800" cy="152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8" name="TextBox 15"/>
            <p:cNvSpPr txBox="1">
              <a:spLocks noChangeArrowheads="1"/>
            </p:cNvSpPr>
            <p:nvPr/>
          </p:nvSpPr>
          <p:spPr bwMode="auto">
            <a:xfrm>
              <a:off x="4419600" y="1600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924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phrasenfinale Knarrstimme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810000" y="1219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</a:t>
            </a:r>
          </a:p>
        </p:txBody>
      </p:sp>
      <p:pic>
        <p:nvPicPr>
          <p:cNvPr id="8" name="26B8E1A4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600200" y="5334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Fangen wir mit den zwei Tagen an</a:t>
            </a:r>
          </a:p>
        </p:txBody>
      </p:sp>
      <p:pic>
        <p:nvPicPr>
          <p:cNvPr id="10" name="CCB8D115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5"/>
          <p:cNvSpPr txBox="1">
            <a:spLocks noChangeArrowheads="1"/>
          </p:cNvSpPr>
          <p:nvPr/>
        </p:nvSpPr>
        <p:spPr bwMode="auto">
          <a:xfrm>
            <a:off x="838200" y="6096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Nuklear-Akzent </a:t>
            </a:r>
            <a:r>
              <a:rPr lang="de-DE">
                <a:latin typeface="Calibri" charset="0"/>
                <a:cs typeface="Calibri" charset="0"/>
              </a:rPr>
              <a:t>= das letzte akzentuierte Wort einer prosodischen Phrase)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Gipfelverschiebung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914400" y="5791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 err="1">
                <a:latin typeface="Calibri" charset="0"/>
                <a:cs typeface="Calibri" charset="0"/>
              </a:rPr>
              <a:t>Silverman</a:t>
            </a:r>
            <a:r>
              <a:rPr lang="de-DE" sz="1800" dirty="0">
                <a:latin typeface="Calibri" charset="0"/>
                <a:cs typeface="Calibri" charset="0"/>
              </a:rPr>
              <a:t>, K.  &amp; Pierrehumbert, J.  (1990) The </a:t>
            </a:r>
            <a:r>
              <a:rPr lang="de-DE" sz="1800" dirty="0" err="1">
                <a:latin typeface="Calibri" charset="0"/>
                <a:cs typeface="Calibri" charset="0"/>
              </a:rPr>
              <a:t>timing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of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prenuclear</a:t>
            </a:r>
            <a:r>
              <a:rPr lang="de-DE" sz="1800" dirty="0">
                <a:latin typeface="Calibri" charset="0"/>
                <a:cs typeface="Calibri" charset="0"/>
              </a:rPr>
              <a:t> high </a:t>
            </a:r>
            <a:r>
              <a:rPr lang="de-DE" sz="1800" dirty="0" err="1">
                <a:latin typeface="Calibri" charset="0"/>
                <a:cs typeface="Calibri" charset="0"/>
              </a:rPr>
              <a:t>accents</a:t>
            </a:r>
            <a:r>
              <a:rPr lang="de-DE" sz="1800" dirty="0">
                <a:latin typeface="Calibri" charset="0"/>
                <a:cs typeface="Calibri" charset="0"/>
              </a:rPr>
              <a:t> in English. In J. Kingston &amp; M. </a:t>
            </a:r>
            <a:r>
              <a:rPr lang="de-DE" sz="1800" dirty="0" err="1">
                <a:latin typeface="Calibri" charset="0"/>
                <a:cs typeface="Calibri" charset="0"/>
              </a:rPr>
              <a:t>Beckman</a:t>
            </a:r>
            <a:r>
              <a:rPr lang="de-DE" sz="1800" dirty="0">
                <a:latin typeface="Calibri" charset="0"/>
                <a:cs typeface="Calibri" charset="0"/>
              </a:rPr>
              <a:t> (Eds.),</a:t>
            </a:r>
            <a:r>
              <a:rPr lang="de-DE" sz="1800" i="1" dirty="0">
                <a:latin typeface="Calibri" charset="0"/>
                <a:cs typeface="Calibri" charset="0"/>
              </a:rPr>
              <a:t>Papers in Laboratory </a:t>
            </a:r>
            <a:r>
              <a:rPr lang="de-DE" sz="1800" i="1" dirty="0" err="1">
                <a:latin typeface="Calibri" charset="0"/>
                <a:cs typeface="Calibri" charset="0"/>
              </a:rPr>
              <a:t>Phonology</a:t>
            </a:r>
            <a:r>
              <a:rPr lang="de-DE" sz="1800" i="1" dirty="0">
                <a:latin typeface="Calibri" charset="0"/>
                <a:cs typeface="Calibri" charset="0"/>
              </a:rPr>
              <a:t> I</a:t>
            </a:r>
            <a:r>
              <a:rPr lang="de-DE" sz="1800" dirty="0">
                <a:latin typeface="Calibri" charset="0"/>
                <a:cs typeface="Calibri" charset="0"/>
              </a:rPr>
              <a:t>, p. 72-106. Cambridge University Press</a:t>
            </a:r>
            <a:r>
              <a:rPr lang="de-DE" sz="1600" dirty="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6858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Benno kam mit Karin</a:t>
            </a:r>
          </a:p>
        </p:txBody>
      </p:sp>
      <p:sp>
        <p:nvSpPr>
          <p:cNvPr id="35846" name="TextBox 16"/>
          <p:cNvSpPr txBox="1">
            <a:spLocks noChangeArrowheads="1"/>
          </p:cNvSpPr>
          <p:nvPr/>
        </p:nvSpPr>
        <p:spPr bwMode="auto">
          <a:xfrm>
            <a:off x="9144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5847" name="TextBox 19"/>
          <p:cNvSpPr txBox="1">
            <a:spLocks noChangeArrowheads="1"/>
          </p:cNvSpPr>
          <p:nvPr/>
        </p:nvSpPr>
        <p:spPr bwMode="auto">
          <a:xfrm>
            <a:off x="51054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Karin  kam mit  Benno</a:t>
            </a:r>
          </a:p>
        </p:txBody>
      </p:sp>
      <p:sp>
        <p:nvSpPr>
          <p:cNvPr id="35848" name="TextBox 20"/>
          <p:cNvSpPr txBox="1">
            <a:spLocks noChangeArrowheads="1"/>
          </p:cNvSpPr>
          <p:nvPr/>
        </p:nvSpPr>
        <p:spPr bwMode="auto">
          <a:xfrm>
            <a:off x="53340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514600"/>
            <a:ext cx="7620000" cy="1668463"/>
            <a:chOff x="762000" y="2514600"/>
            <a:chExt cx="7620000" cy="1668463"/>
          </a:xfrm>
        </p:grpSpPr>
        <p:sp>
          <p:nvSpPr>
            <p:cNvPr id="35856" name="TextBox 2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7467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'Benno' akzentuiert wird, erwarten wir einen f0-Gipfel in der Nähe dessen primär betonten Silbe,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2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58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622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54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85800" y="2743200"/>
            <a:ext cx="7239000" cy="2724150"/>
            <a:chOff x="685800" y="2743200"/>
            <a:chExt cx="7239000" cy="2724150"/>
          </a:xfrm>
        </p:grpSpPr>
        <p:sp>
          <p:nvSpPr>
            <p:cNvPr id="35851" name="TextBox 29"/>
            <p:cNvSpPr txBox="1">
              <a:spLocks noChangeArrowheads="1"/>
            </p:cNvSpPr>
            <p:nvPr/>
          </p:nvSpPr>
          <p:spPr bwMode="auto">
            <a:xfrm>
              <a:off x="914400" y="4267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Genau wo im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 der Gipfel vorkommt, wird von der Phrasenposition beeinflusst: </a:t>
              </a:r>
              <a:r>
                <a:rPr lang="de-DE" dirty="0">
                  <a:solidFill>
                    <a:srgbClr val="008000"/>
                  </a:solidFill>
                  <a:latin typeface="Calibri" charset="0"/>
                  <a:cs typeface="Calibri" charset="0"/>
                </a:rPr>
                <a:t>später für pränuklear</a:t>
              </a:r>
              <a:r>
                <a:rPr lang="de-DE" dirty="0">
                  <a:latin typeface="Calibri" charset="0"/>
                  <a:cs typeface="Calibri" charset="0"/>
                </a:rPr>
                <a:t>; früher für nuklear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58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6200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1242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0292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Zusammenfassung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946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1. Sprecher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2. </a:t>
            </a:r>
            <a:r>
              <a:rPr lang="de-DE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Segmenteller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 Kontext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3. 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Anatomie Emotionen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Vokalhöhe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K-Stimmhaftigkeit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Deklination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Phrasenfinale Knarrstimme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Unterschiedliche Gipfel-Synchronisierung phraseninitial vs. final.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124200" y="0"/>
            <a:ext cx="3429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1. Sprecher: Anatomie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4211" y="606795"/>
            <a:ext cx="273758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Kinder: 250-400 Hz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712010" y="60379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Frauen: 150-250 Hz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683810" y="581538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Männer:  90-200 Hz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22986" y="115326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f0-Bereich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452851" y="1155623"/>
            <a:ext cx="7490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AU" dirty="0" err="1">
                <a:latin typeface="Calibri" charset="0"/>
                <a:cs typeface="Calibri" charset="0"/>
              </a:rPr>
              <a:t>Größerer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AU" dirty="0" err="1">
                <a:latin typeface="Calibri" charset="0"/>
                <a:cs typeface="Calibri" charset="0"/>
              </a:rPr>
              <a:t>Kehlkopf</a:t>
            </a:r>
            <a:r>
              <a:rPr lang="en-AU" dirty="0">
                <a:latin typeface="Calibri" charset="0"/>
                <a:cs typeface="Calibri" charset="0"/>
              </a:rPr>
              <a:t> und </a:t>
            </a:r>
            <a:r>
              <a:rPr lang="en-AU" dirty="0" err="1">
                <a:latin typeface="Calibri" charset="0"/>
                <a:cs typeface="Calibri" charset="0"/>
              </a:rPr>
              <a:t>längere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AU" dirty="0" err="1">
                <a:latin typeface="Calibri" charset="0"/>
                <a:cs typeface="Calibri" charset="0"/>
              </a:rPr>
              <a:t>Stimmlippen</a:t>
            </a:r>
            <a:r>
              <a:rPr lang="en-AU" dirty="0">
                <a:latin typeface="Calibri" charset="0"/>
                <a:cs typeface="Calibri" charset="0"/>
              </a:rPr>
              <a:t> in </a:t>
            </a:r>
            <a:r>
              <a:rPr lang="en-AU" dirty="0" err="1">
                <a:latin typeface="Calibri" charset="0"/>
                <a:cs typeface="Calibri" charset="0"/>
              </a:rPr>
              <a:t>Männern</a:t>
            </a:r>
            <a:r>
              <a:rPr lang="en-AU" dirty="0">
                <a:latin typeface="Calibri" charset="0"/>
                <a:cs typeface="Calibri" charset="0"/>
              </a:rPr>
              <a:t>.</a:t>
            </a:r>
            <a:endParaRPr lang="en-GB" dirty="0">
              <a:latin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B50A9-EF23-3548-4C11-286170DC80CB}"/>
              </a:ext>
            </a:extLst>
          </p:cNvPr>
          <p:cNvSpPr txBox="1"/>
          <p:nvPr/>
        </p:nvSpPr>
        <p:spPr>
          <a:xfrm>
            <a:off x="1043608" y="6307723"/>
            <a:ext cx="599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  <a:hlinkClick r:id="rId2"/>
              </a:rPr>
              <a:t>Hunter, Smith, &amp; Tanner (2011). </a:t>
            </a:r>
            <a:r>
              <a:rPr lang="de-DE" sz="1600" i="1" dirty="0" err="1">
                <a:latin typeface="Calibri"/>
                <a:cs typeface="Calibri"/>
                <a:hlinkClick r:id="rId2"/>
              </a:rPr>
              <a:t>Logopedics</a:t>
            </a:r>
            <a:r>
              <a:rPr lang="de-DE" sz="1600" i="1" dirty="0">
                <a:latin typeface="Calibri"/>
                <a:cs typeface="Calibri"/>
                <a:hlinkClick r:id="rId2"/>
              </a:rPr>
              <a:t>, </a:t>
            </a:r>
            <a:r>
              <a:rPr lang="de-DE" sz="1600" i="1" dirty="0" err="1">
                <a:latin typeface="Calibri"/>
                <a:cs typeface="Calibri"/>
                <a:hlinkClick r:id="rId2"/>
              </a:rPr>
              <a:t>Phoniatrics</a:t>
            </a:r>
            <a:r>
              <a:rPr lang="de-DE" sz="1600" i="1" dirty="0">
                <a:latin typeface="Calibri"/>
                <a:cs typeface="Calibri"/>
                <a:hlinkClick r:id="rId2"/>
              </a:rPr>
              <a:t>, </a:t>
            </a:r>
            <a:r>
              <a:rPr lang="de-DE" sz="1600" i="1" dirty="0" err="1">
                <a:latin typeface="Calibri"/>
                <a:cs typeface="Calibri"/>
                <a:hlinkClick r:id="rId2"/>
              </a:rPr>
              <a:t>Vocology</a:t>
            </a:r>
            <a:r>
              <a:rPr lang="de-DE" sz="1600" i="1" dirty="0">
                <a:latin typeface="Calibri"/>
                <a:cs typeface="Calibri"/>
                <a:hlinkClick r:id="rId2"/>
              </a:rPr>
              <a:t> </a:t>
            </a:r>
            <a:endParaRPr lang="de-DE" sz="1600" i="1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CEA28-1097-3041-F579-4BDFC1E2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6" t="6777" r="9782"/>
          <a:stretch/>
        </p:blipFill>
        <p:spPr>
          <a:xfrm>
            <a:off x="0" y="1729410"/>
            <a:ext cx="9028683" cy="41989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Anatomie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600200" y="457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Grundfrequenz sinkt mit zunehmenden Alter</a:t>
            </a:r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2225"/>
            <a:ext cx="8001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38600" y="1905000"/>
            <a:ext cx="6096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419600"/>
            <a:ext cx="4572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f0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3451225" y="57753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Sprecheralter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 rot="-5400000">
            <a:off x="-762793" y="3429793"/>
            <a:ext cx="213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Frequenz (Hz)</a:t>
            </a:r>
          </a:p>
        </p:txBody>
      </p:sp>
      <p:sp>
        <p:nvSpPr>
          <p:cNvPr id="16393" name="TextBox 18"/>
          <p:cNvSpPr txBox="1">
            <a:spLocks noChangeArrowheads="1"/>
          </p:cNvSpPr>
          <p:nvPr/>
        </p:nvSpPr>
        <p:spPr bwMode="auto">
          <a:xfrm>
            <a:off x="1524000" y="6400800"/>
            <a:ext cx="577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Calibri" charset="0"/>
                <a:cs typeface="Calibri" charset="0"/>
                <a:hlinkClick r:id="rId3"/>
              </a:rPr>
              <a:t>Reubold, Harrington, Kleber (2010, </a:t>
            </a:r>
            <a:r>
              <a:rPr lang="en-GB" sz="1600" i="1" dirty="0">
                <a:latin typeface="Calibri" charset="0"/>
                <a:cs typeface="Calibri" charset="0"/>
                <a:hlinkClick r:id="rId3"/>
              </a:rPr>
              <a:t>Speech Communication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).</a:t>
            </a:r>
            <a:endParaRPr lang="en-GB" sz="1600" i="1" dirty="0">
              <a:latin typeface="Calibri" charset="0"/>
              <a:cs typeface="Calibri" charset="0"/>
            </a:endParaRPr>
          </a:p>
        </p:txBody>
      </p: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1295400" y="3200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Königin Elizabeth II</a:t>
            </a:r>
          </a:p>
        </p:txBody>
      </p:sp>
      <p:sp>
        <p:nvSpPr>
          <p:cNvPr id="16395" name="TextBox 20"/>
          <p:cNvSpPr txBox="1">
            <a:spLocks noChangeArrowheads="1"/>
          </p:cNvSpPr>
          <p:nvPr/>
        </p:nvSpPr>
        <p:spPr bwMode="auto">
          <a:xfrm>
            <a:off x="5791200" y="3124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Alistair Cooke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63D07-F756-1E40-B6A0-1E5F7055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0" t="4524" r="22920" b="13108"/>
          <a:stretch/>
        </p:blipFill>
        <p:spPr>
          <a:xfrm>
            <a:off x="2123728" y="1484784"/>
            <a:ext cx="3816424" cy="433325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53F42B-27F3-9D1F-9140-36BAD1FB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16632"/>
            <a:ext cx="7848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Perzeptive Normalisierung für anatomische Einflüsse auf f0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6E679-566B-3DE3-27F5-A66CB4C5DE4D}"/>
              </a:ext>
            </a:extLst>
          </p:cNvPr>
          <p:cNvSpPr txBox="1"/>
          <p:nvPr/>
        </p:nvSpPr>
        <p:spPr>
          <a:xfrm>
            <a:off x="1853190" y="800857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Mandarin Chinesisch: [</a:t>
            </a:r>
            <a:r>
              <a:rPr lang="de-DE" dirty="0" err="1">
                <a:latin typeface="Calibri"/>
                <a:cs typeface="Calibri"/>
              </a:rPr>
              <a:t>wu</a:t>
            </a:r>
            <a:r>
              <a:rPr lang="de-DE" dirty="0">
                <a:latin typeface="Calibri"/>
                <a:cs typeface="Calibri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3F358-BC51-6500-1241-653B125F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29" y="2120651"/>
            <a:ext cx="2185343" cy="3072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612BE4-FDC7-91A4-A8C5-F4F7EA7FE44B}"/>
              </a:ext>
            </a:extLst>
          </p:cNvPr>
          <p:cNvSpPr txBox="1"/>
          <p:nvPr/>
        </p:nvSpPr>
        <p:spPr>
          <a:xfrm>
            <a:off x="647700" y="6279703"/>
            <a:ext cx="83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4"/>
              </a:rPr>
              <a:t>Huang &amp; Holt (2009), </a:t>
            </a:r>
            <a:r>
              <a:rPr lang="en-US" sz="1600" i="1" dirty="0">
                <a:latin typeface="Calibri" charset="0"/>
                <a:cs typeface="Calibri" charset="0"/>
                <a:hlinkClick r:id="rId4"/>
              </a:rPr>
              <a:t>J. Acoustical Soc. America</a:t>
            </a:r>
            <a:r>
              <a:rPr lang="en-US" sz="1600" dirty="0">
                <a:latin typeface="Calibri" charset="0"/>
                <a:cs typeface="Calibri" charset="0"/>
                <a:hlinkClick r:id="rId4"/>
              </a:rPr>
              <a:t>, 125, 3983–3994 </a:t>
            </a:r>
            <a:endParaRPr lang="en-US" sz="1600" dirty="0">
              <a:latin typeface="Calibri" charset="0"/>
              <a:cs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1B2FB-7348-BB6E-C9C6-6140F2FAE4AA}"/>
              </a:ext>
            </a:extLst>
          </p:cNvPr>
          <p:cNvSpPr txBox="1"/>
          <p:nvPr/>
        </p:nvSpPr>
        <p:spPr>
          <a:xfrm>
            <a:off x="1558873" y="354028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26E56-28FB-0D30-0A00-FBD788EB79DB}"/>
              </a:ext>
            </a:extLst>
          </p:cNvPr>
          <p:cNvSpPr txBox="1"/>
          <p:nvPr/>
        </p:nvSpPr>
        <p:spPr>
          <a:xfrm>
            <a:off x="3851920" y="5818039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Dauer</a:t>
            </a:r>
          </a:p>
        </p:txBody>
      </p:sp>
    </p:spTree>
    <p:extLst>
      <p:ext uri="{BB962C8B-B14F-4D97-AF65-F5344CB8AC3E}">
        <p14:creationId xmlns:p14="http://schemas.microsoft.com/office/powerpoint/2010/main" val="180099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-14869"/>
            <a:ext cx="7848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Perzeptive Normalisierung für anatomische Einflüsse auf f0</a:t>
            </a:r>
          </a:p>
        </p:txBody>
      </p:sp>
      <p:sp>
        <p:nvSpPr>
          <p:cNvPr id="17411" name="TextBox 33"/>
          <p:cNvSpPr txBox="1">
            <a:spLocks noChangeArrowheads="1"/>
          </p:cNvSpPr>
          <p:nvPr/>
        </p:nvSpPr>
        <p:spPr bwMode="auto">
          <a:xfrm>
            <a:off x="228600" y="457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perzipieren lexikalische Töne nicht auf eine absolute Weise sondern </a:t>
            </a:r>
            <a:r>
              <a:rPr lang="de-DE" b="1">
                <a:latin typeface="Calibri" charset="0"/>
                <a:cs typeface="Calibri" charset="0"/>
              </a:rPr>
              <a:t>im Verhältnis zum Sprecher-f0-Mittelwert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" y="1371600"/>
            <a:ext cx="4573588" cy="4116388"/>
            <a:chOff x="609600" y="1371600"/>
            <a:chExt cx="4573588" cy="4116388"/>
          </a:xfrm>
        </p:grpSpPr>
        <p:sp>
          <p:nvSpPr>
            <p:cNvPr id="17431" name="TextBox 32"/>
            <p:cNvSpPr txBox="1">
              <a:spLocks noChangeArrowheads="1"/>
            </p:cNvSpPr>
            <p:nvPr/>
          </p:nvSpPr>
          <p:spPr bwMode="auto">
            <a:xfrm>
              <a:off x="838200" y="13716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Davor kommender Satz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9600" y="4953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33" name="Group 22"/>
            <p:cNvGrpSpPr>
              <a:grpSpLocks/>
            </p:cNvGrpSpPr>
            <p:nvPr/>
          </p:nvGrpSpPr>
          <p:grpSpPr bwMode="auto">
            <a:xfrm>
              <a:off x="5180013" y="3659188"/>
              <a:ext cx="3175" cy="1828800"/>
              <a:chOff x="5180013" y="3659188"/>
              <a:chExt cx="3175" cy="1828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876801" y="5181600"/>
                <a:ext cx="609600" cy="3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572001" y="4267200"/>
                <a:ext cx="1219200" cy="3175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9600" y="3581400"/>
            <a:ext cx="4192588" cy="1905000"/>
            <a:chOff x="609600" y="3581400"/>
            <a:chExt cx="4192588" cy="1905000"/>
          </a:xfrm>
        </p:grpSpPr>
        <p:sp>
          <p:nvSpPr>
            <p:cNvPr id="36" name="Freeform 35"/>
            <p:cNvSpPr/>
            <p:nvPr/>
          </p:nvSpPr>
          <p:spPr>
            <a:xfrm>
              <a:off x="609600" y="3810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28" name="Group 23"/>
            <p:cNvGrpSpPr>
              <a:grpSpLocks/>
            </p:cNvGrpSpPr>
            <p:nvPr/>
          </p:nvGrpSpPr>
          <p:grpSpPr bwMode="auto">
            <a:xfrm>
              <a:off x="4800600" y="3581400"/>
              <a:ext cx="1588" cy="1905000"/>
              <a:chOff x="4800600" y="3581400"/>
              <a:chExt cx="1588" cy="1905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4458494" y="3923506"/>
                <a:ext cx="685800" cy="1588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191794" y="4876006"/>
                <a:ext cx="1219200" cy="15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90600" y="1371600"/>
            <a:ext cx="7620000" cy="5246688"/>
            <a:chOff x="990600" y="1371600"/>
            <a:chExt cx="7620000" cy="5246688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990600" y="6248400"/>
              <a:ext cx="739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Huang &amp; Holt (2009), </a:t>
              </a:r>
              <a:r>
                <a:rPr lang="en-US" sz="1800" i="1" dirty="0">
                  <a:latin typeface="Calibri" charset="0"/>
                  <a:cs typeface="Calibri" charset="0"/>
                  <a:hlinkClick r:id="rId2"/>
                </a:rPr>
                <a:t>J. Acoustical Soc. America</a:t>
              </a:r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, 125, 3983–3994 </a:t>
              </a:r>
              <a:endParaRPr lang="en-US" sz="1800" dirty="0">
                <a:latin typeface="Calibri" charset="0"/>
                <a:cs typeface="Calibri" charset="0"/>
              </a:endParaRPr>
            </a:p>
          </p:txBody>
        </p:sp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5716736" y="2961480"/>
              <a:ext cx="2665264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 err="1">
                  <a:solidFill>
                    <a:srgbClr val="008000"/>
                  </a:solidFill>
                  <a:latin typeface="Calibri" charset="0"/>
                  <a:cs typeface="Calibri" charset="0"/>
                </a:rPr>
                <a:t>wu</a:t>
              </a:r>
              <a:r>
                <a:rPr lang="de-DE" dirty="0">
                  <a:solidFill>
                    <a:srgbClr val="008000"/>
                  </a:solidFill>
                  <a:latin typeface="Calibri" charset="0"/>
                  <a:cs typeface="Calibri" charset="0"/>
                </a:rPr>
                <a:t> (hoch) = Raum</a:t>
              </a:r>
              <a:endParaRPr lang="de-DE" i="1" dirty="0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7417" name="TextBox 11"/>
            <p:cNvSpPr txBox="1">
              <a:spLocks noChangeArrowheads="1"/>
            </p:cNvSpPr>
            <p:nvPr/>
          </p:nvSpPr>
          <p:spPr bwMode="auto">
            <a:xfrm>
              <a:off x="5632872" y="5395813"/>
              <a:ext cx="297772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wu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 (steigend) = </a:t>
              </a:r>
              <a:r>
                <a:rPr lang="de-DE" i="1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keiner</a:t>
              </a:r>
            </a:p>
          </p:txBody>
        </p:sp>
        <p:sp>
          <p:nvSpPr>
            <p:cNvPr id="17424" name="TextBox 31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Synthetisches Kontinuum (Mandarin-Chinesisch)</a:t>
              </a:r>
            </a:p>
          </p:txBody>
        </p:sp>
        <p:sp>
          <p:nvSpPr>
            <p:cNvPr id="17425" name="TextBox 36"/>
            <p:cNvSpPr txBox="1">
              <a:spLocks noChangeArrowheads="1"/>
            </p:cNvSpPr>
            <p:nvPr/>
          </p:nvSpPr>
          <p:spPr bwMode="auto">
            <a:xfrm>
              <a:off x="6461720" y="5855097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Dauer</a:t>
              </a:r>
            </a:p>
          </p:txBody>
        </p:sp>
        <p:sp>
          <p:nvSpPr>
            <p:cNvPr id="17426" name="TextBox 37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f0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FA4FEA-CAAC-FCA2-7230-E0D5B1270BAA}"/>
              </a:ext>
            </a:extLst>
          </p:cNvPr>
          <p:cNvCxnSpPr/>
          <p:nvPr/>
        </p:nvCxnSpPr>
        <p:spPr>
          <a:xfrm>
            <a:off x="5716736" y="3745310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4FD735-6DE9-C5D0-3E07-5C01CA9BBBA2}"/>
              </a:ext>
            </a:extLst>
          </p:cNvPr>
          <p:cNvCxnSpPr>
            <a:cxnSpLocks/>
          </p:cNvCxnSpPr>
          <p:nvPr/>
        </p:nvCxnSpPr>
        <p:spPr>
          <a:xfrm flipV="1">
            <a:off x="5724128" y="3810000"/>
            <a:ext cx="1728192" cy="161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0BF3A-70D0-8D42-ABB3-223C1CEE1CF9}"/>
              </a:ext>
            </a:extLst>
          </p:cNvPr>
          <p:cNvCxnSpPr>
            <a:cxnSpLocks/>
          </p:cNvCxnSpPr>
          <p:nvPr/>
        </p:nvCxnSpPr>
        <p:spPr>
          <a:xfrm flipV="1">
            <a:off x="5733876" y="3725863"/>
            <a:ext cx="1718444" cy="135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535E0-A9D3-6DB6-B814-62EA583B9729}"/>
              </a:ext>
            </a:extLst>
          </p:cNvPr>
          <p:cNvCxnSpPr>
            <a:cxnSpLocks/>
          </p:cNvCxnSpPr>
          <p:nvPr/>
        </p:nvCxnSpPr>
        <p:spPr>
          <a:xfrm flipV="1">
            <a:off x="5733876" y="3725863"/>
            <a:ext cx="1718444" cy="9917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62FCFC-0B30-BD59-0C27-BE88CC1B5B82}"/>
              </a:ext>
            </a:extLst>
          </p:cNvPr>
          <p:cNvCxnSpPr>
            <a:cxnSpLocks/>
          </p:cNvCxnSpPr>
          <p:nvPr/>
        </p:nvCxnSpPr>
        <p:spPr>
          <a:xfrm flipV="1">
            <a:off x="5716736" y="3735587"/>
            <a:ext cx="1735584" cy="677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2D92DA-2B61-4979-607D-FF740C717C19}"/>
              </a:ext>
            </a:extLst>
          </p:cNvPr>
          <p:cNvCxnSpPr>
            <a:cxnSpLocks/>
          </p:cNvCxnSpPr>
          <p:nvPr/>
        </p:nvCxnSpPr>
        <p:spPr>
          <a:xfrm flipV="1">
            <a:off x="5716736" y="3745310"/>
            <a:ext cx="1735584" cy="402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D15632-69E6-4F45-412C-B3CDC350DE0F}"/>
              </a:ext>
            </a:extLst>
          </p:cNvPr>
          <p:cNvSpPr txBox="1"/>
          <p:nvPr/>
        </p:nvSpPr>
        <p:spPr>
          <a:xfrm>
            <a:off x="787833" y="2783313"/>
            <a:ext cx="299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0" i="0" u="none" strike="noStrike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请说这词</a:t>
            </a:r>
            <a:endParaRPr lang="en-AU" altLang="ja-JP" b="0" i="0" u="none" strike="noStrike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GB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qing3 shuo1 zhe4 ci2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28600" y="5969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Spätere Gipfelsynchronisierung in vielen süddeutschen Varietäten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1981200"/>
            <a:ext cx="41751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904F8B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FA93D89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121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5" y="4724400"/>
            <a:ext cx="32924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8099645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33258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E3E7A10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6599B12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915988" y="2971800"/>
            <a:ext cx="25892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20094" y="2932906"/>
            <a:ext cx="2667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11788" y="3048000"/>
            <a:ext cx="24368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01594" y="2971006"/>
            <a:ext cx="24384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1" y="5486400"/>
            <a:ext cx="2286000" cy="31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65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301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55382" y="5484019"/>
            <a:ext cx="2286000" cy="1587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2" name="TextBox 22"/>
          <p:cNvSpPr txBox="1">
            <a:spLocks noChangeArrowheads="1"/>
          </p:cNvSpPr>
          <p:nvPr/>
        </p:nvSpPr>
        <p:spPr bwMode="auto">
          <a:xfrm>
            <a:off x="2514600" y="1447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3" name="TextBox 25"/>
          <p:cNvSpPr txBox="1">
            <a:spLocks noChangeArrowheads="1"/>
          </p:cNvSpPr>
          <p:nvPr/>
        </p:nvSpPr>
        <p:spPr bwMode="auto">
          <a:xfrm>
            <a:off x="6858000" y="152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4" name="TextBox 26"/>
          <p:cNvSpPr txBox="1">
            <a:spLocks noChangeArrowheads="1"/>
          </p:cNvSpPr>
          <p:nvPr/>
        </p:nvSpPr>
        <p:spPr bwMode="auto">
          <a:xfrm>
            <a:off x="2209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5" name="TextBox 27"/>
          <p:cNvSpPr txBox="1">
            <a:spLocks noChangeArrowheads="1"/>
          </p:cNvSpPr>
          <p:nvPr/>
        </p:nvSpPr>
        <p:spPr bwMode="auto">
          <a:xfrm>
            <a:off x="66294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6" name="TextBox 28"/>
          <p:cNvSpPr txBox="1">
            <a:spLocks noChangeArrowheads="1"/>
          </p:cNvSpPr>
          <p:nvPr/>
        </p:nvSpPr>
        <p:spPr bwMode="auto">
          <a:xfrm>
            <a:off x="61722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Wien</a:t>
            </a:r>
          </a:p>
        </p:txBody>
      </p:sp>
      <p:sp>
        <p:nvSpPr>
          <p:cNvPr id="18457" name="TextBox 29"/>
          <p:cNvSpPr txBox="1">
            <a:spLocks noChangeArrowheads="1"/>
          </p:cNvSpPr>
          <p:nvPr/>
        </p:nvSpPr>
        <p:spPr bwMode="auto">
          <a:xfrm>
            <a:off x="1600200" y="1066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Standarddeutsch</a:t>
            </a:r>
          </a:p>
        </p:txBody>
      </p:sp>
      <p:sp>
        <p:nvSpPr>
          <p:cNvPr id="18458" name="TextBox 30"/>
          <p:cNvSpPr txBox="1">
            <a:spLocks noChangeArrowheads="1"/>
          </p:cNvSpPr>
          <p:nvPr/>
        </p:nvSpPr>
        <p:spPr bwMode="auto">
          <a:xfrm>
            <a:off x="0" y="2590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eh</a:t>
            </a:r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8459" name="TextBox 31"/>
          <p:cNvSpPr txBox="1">
            <a:spLocks noChangeArrowheads="1"/>
          </p:cNvSpPr>
          <p:nvPr/>
        </p:nvSpPr>
        <p:spPr bwMode="auto">
          <a:xfrm>
            <a:off x="0" y="5257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ei</a:t>
            </a:r>
            <a:r>
              <a:rPr lang="de-DE">
                <a:latin typeface="Calibri" charset="0"/>
                <a:cs typeface="Calibri" charset="0"/>
              </a:rPr>
              <a:t>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095501" y="2705100"/>
            <a:ext cx="11430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820694" y="27043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277894" y="54475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56761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38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Der Sprecher: Dialektunterschiede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1531938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EEF19A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90600" y="5334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32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66800" y="533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457200" y="7620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Emotionen haben meistens globale Wirkungen auf f0: z.B. ist f0 tiefer und komprimierter in traurig vs. glücklich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73" y="1530821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7231C5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36700" y="533400"/>
            <a:ext cx="615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Und komprimierter in verärgert vs. glücklich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1335</Words>
  <Application>Microsoft Macintosh PowerPoint</Application>
  <PresentationFormat>On-screen Show (4:3)</PresentationFormat>
  <Paragraphs>205</Paragraphs>
  <Slides>25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Helvetica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100</cp:revision>
  <dcterms:created xsi:type="dcterms:W3CDTF">2017-09-01T06:45:49Z</dcterms:created>
  <dcterms:modified xsi:type="dcterms:W3CDTF">2023-10-25T04:50:28Z</dcterms:modified>
  <cp:category/>
</cp:coreProperties>
</file>