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7" r:id="rId3"/>
    <p:sldId id="353" r:id="rId4"/>
    <p:sldId id="357" r:id="rId5"/>
    <p:sldId id="365" r:id="rId6"/>
    <p:sldId id="355" r:id="rId7"/>
    <p:sldId id="358" r:id="rId8"/>
    <p:sldId id="359" r:id="rId9"/>
    <p:sldId id="277" r:id="rId10"/>
    <p:sldId id="278" r:id="rId11"/>
    <p:sldId id="367" r:id="rId12"/>
    <p:sldId id="370" r:id="rId13"/>
    <p:sldId id="368" r:id="rId14"/>
    <p:sldId id="369" r:id="rId15"/>
    <p:sldId id="363" r:id="rId16"/>
    <p:sldId id="352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99"/>
    <a:srgbClr val="FF00FF"/>
    <a:srgbClr val="FF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1"/>
  </p:normalViewPr>
  <p:slideViewPr>
    <p:cSldViewPr>
      <p:cViewPr varScale="1">
        <p:scale>
          <a:sx n="97" d="100"/>
          <a:sy n="97" d="100"/>
        </p:scale>
        <p:origin x="13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BA3502-1881-C04E-9B27-D6F81A86236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35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26C10-276D-8640-B513-280D97783CD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BCFBA3-D413-864F-9A98-5453C33D3B6B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1696C0-AFDB-2A46-A0A8-1CB013B9070F}" type="slidenum">
              <a:rPr lang="de-DE" sz="1200"/>
              <a:pPr eaLnBrk="1" hangingPunct="1"/>
              <a:t>9</a:t>
            </a:fld>
            <a:endParaRPr lang="de-DE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C5DD8B-ECAC-DD42-84A9-4A7CC69912D5}" type="slidenum">
              <a:rPr lang="de-DE" sz="1200"/>
              <a:pPr eaLnBrk="1" hangingPunct="1"/>
              <a:t>10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633D-D398-D643-907B-54CB3B9410B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6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8E88A-AB95-014C-8401-18379A4EE0D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0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6DD4E-8699-244A-8309-C15FE8B58A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03720-FF84-A94C-B614-AF2716D7A913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8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CFB5E-853A-444C-AA6F-0C859BE4ED3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2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85663-AB0C-9447-A87C-25A5BF8F186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33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F938B-59CB-894B-B7F4-E2A49116C8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09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BB3B5-CB62-144B-84D8-EE72BDE4FC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50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9F058-1D31-3C4C-98C0-FB14211A23B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92236-9243-A441-A8E5-6A4973E8E98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7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EB545-1CBE-CC4A-BE3A-4157E2B538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8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8F0263-B9DA-5C43-AFAC-C9A5E46C9F5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mpg.de/rest/items/item_57518/component/file_468692/conten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ucris.lub.lu.se/ws/portalfiles/portal/4620686/625478.pdf" TargetMode="External"/><Relationship Id="rId3" Type="http://schemas.microsoft.com/office/2007/relationships/media" Target="../media/media4.wav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als.info/feature/17A?tg_format=map&amp;v1=cd00&amp;v2=c00d&amp;v3=c909&amp;v4=cccc&amp;v5=cff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81200" y="838200"/>
            <a:ext cx="4191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Ton, Wortbetonung, Intonation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057400" y="28194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34950" y="353219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dirty="0">
                <a:latin typeface="Calibri" charset="0"/>
                <a:cs typeface="Calibri" charset="0"/>
              </a:rPr>
              <a:t>Englische Wörter haben  kaum </a:t>
            </a:r>
            <a:r>
              <a:rPr lang="de-DE" dirty="0">
                <a:solidFill>
                  <a:srgbClr val="000000"/>
                </a:solidFill>
                <a:latin typeface="Calibri" charset="0"/>
                <a:cs typeface="Calibri" charset="0"/>
              </a:rPr>
              <a:t>starke</a:t>
            </a:r>
            <a:r>
              <a:rPr lang="de-DE" dirty="0">
                <a:solidFill>
                  <a:srgbClr val="FF00FF"/>
                </a:solidFill>
                <a:latin typeface="Calibri" charset="0"/>
                <a:cs typeface="Calibri" charset="0"/>
              </a:rPr>
              <a:t> </a:t>
            </a:r>
            <a:r>
              <a:rPr lang="de-DE" dirty="0">
                <a:latin typeface="Calibri" charset="0"/>
                <a:cs typeface="Calibri" charset="0"/>
              </a:rPr>
              <a:t>Silben ohne primäre Betonung (= oft nur eine starke Silbe); und dagegen viel mehr </a:t>
            </a:r>
            <a:r>
              <a:rPr lang="de-DE" dirty="0">
                <a:solidFill>
                  <a:srgbClr val="000000"/>
                </a:solidFill>
                <a:latin typeface="Calibri" charset="0"/>
                <a:cs typeface="Calibri" charset="0"/>
              </a:rPr>
              <a:t>schwache</a:t>
            </a:r>
            <a:r>
              <a:rPr lang="de-DE" dirty="0">
                <a:latin typeface="Calibri" charset="0"/>
                <a:cs typeface="Calibri" charset="0"/>
              </a:rPr>
              <a:t> Silben im Vergleich zu Deutsch: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4114800" y="1447800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Calibri" charset="0"/>
                <a:cs typeface="Calibri" charset="0"/>
              </a:rPr>
              <a:t>Patricia</a:t>
            </a:r>
            <a:endParaRPr lang="en-AU" i="1">
              <a:latin typeface="Calibri" charset="0"/>
              <a:cs typeface="Calibri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879725" y="3241675"/>
            <a:ext cx="127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/p</a:t>
            </a:r>
            <a:r>
              <a:rPr lang="en-US">
                <a:latin typeface="Calibri" charset="0"/>
              </a:rPr>
              <a:t>ə</a:t>
            </a:r>
            <a:r>
              <a:rPr lang="en-US">
                <a:latin typeface="Calibri" charset="0"/>
                <a:cs typeface="Arial" charset="0"/>
              </a:rPr>
              <a:t>tr</a:t>
            </a:r>
            <a:r>
              <a:rPr lang="en-US">
                <a:latin typeface="Times New Roman" charset="0"/>
                <a:cs typeface="Arial" charset="0"/>
              </a:rPr>
              <a:t>ɪ</a:t>
            </a:r>
            <a:r>
              <a:rPr lang="en-GB">
                <a:latin typeface="Calibri" charset="0"/>
                <a:cs typeface="Arial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Arial" charset="0"/>
              </a:rPr>
              <a:t>ə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5089525" y="3241675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</a:t>
            </a:r>
            <a:r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t>patri:tsi:</a:t>
            </a:r>
            <a:r>
              <a:rPr lang="en-GB">
                <a:solidFill>
                  <a:srgbClr val="000000"/>
                </a:solidFill>
                <a:latin typeface="Calibri" charset="0"/>
                <a:cs typeface="Arial" charset="0"/>
              </a:rPr>
              <a:t>ɐ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2438400" y="3505200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(Oder /tr</a:t>
            </a:r>
            <a:r>
              <a:rPr lang="en-US">
                <a:latin typeface="Times New Roman" charset="0"/>
                <a:cs typeface="Calibri" charset="0"/>
              </a:rPr>
              <a:t>ɪ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Calibri" charset="0"/>
              </a:rPr>
              <a:t>/)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2895600" y="1905000"/>
            <a:ext cx="1195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Englisch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5181600" y="1905000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Deutsch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0"/>
            <a:ext cx="4572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2. Lexikalische Betonungsebenen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3048000" y="29718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x   x x                      x   x   x  x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30480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x   x   x  x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3048000" y="2362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     x</a:t>
            </a:r>
          </a:p>
        </p:txBody>
      </p: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16002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</a:t>
            </a:r>
          </a:p>
        </p:txBody>
      </p:sp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1600200" y="2667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</a:t>
            </a:r>
          </a:p>
        </p:txBody>
      </p:sp>
      <p:sp>
        <p:nvSpPr>
          <p:cNvPr id="26639" name="TextBox 24"/>
          <p:cNvSpPr txBox="1">
            <a:spLocks noChangeArrowheads="1"/>
          </p:cNvSpPr>
          <p:nvPr/>
        </p:nvSpPr>
        <p:spPr bwMode="auto">
          <a:xfrm>
            <a:off x="1600200" y="2286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4038600"/>
            <a:ext cx="5105400" cy="1985963"/>
            <a:chOff x="1524000" y="4495800"/>
            <a:chExt cx="5105400" cy="1985963"/>
          </a:xfrm>
        </p:grpSpPr>
        <p:sp>
          <p:nvSpPr>
            <p:cNvPr id="26641" name="Text Box 12"/>
            <p:cNvSpPr txBox="1">
              <a:spLocks noChangeArrowheads="1"/>
            </p:cNvSpPr>
            <p:nvPr/>
          </p:nvSpPr>
          <p:spPr bwMode="auto">
            <a:xfrm>
              <a:off x="4038600" y="44958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latin typeface="Calibri" charset="0"/>
                  <a:cs typeface="Calibri" charset="0"/>
                </a:rPr>
                <a:t>Elisabeth</a:t>
              </a:r>
              <a:endParaRPr lang="en-AU" i="1">
                <a:latin typeface="Calibri" charset="0"/>
                <a:cs typeface="Calibri" charset="0"/>
              </a:endParaRPr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2743200" y="6019800"/>
              <a:ext cx="1492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Arial" charset="0"/>
                </a:rPr>
                <a:t>/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zəbə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θ</a:t>
              </a:r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 </a:t>
              </a:r>
              <a:r>
                <a:rPr lang="en-US">
                  <a:latin typeface="Calibri" charset="0"/>
                  <a:cs typeface="Calibri" charset="0"/>
                </a:rPr>
                <a:t>/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5241925" y="5995987"/>
              <a:ext cx="1365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lizab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t</a:t>
              </a:r>
              <a:r>
                <a:rPr lang="en-US">
                  <a:latin typeface="Calibri" charset="0"/>
                  <a:cs typeface="Arial" charset="0"/>
                </a:rPr>
                <a:t>/</a:t>
              </a:r>
              <a:endParaRPr lang="en-AU">
                <a:latin typeface="Calibri" charset="0"/>
                <a:cs typeface="Arial" charset="0"/>
              </a:endParaRPr>
            </a:p>
          </p:txBody>
        </p:sp>
        <p:sp>
          <p:nvSpPr>
            <p:cNvPr id="26644" name="TextBox 17"/>
            <p:cNvSpPr txBox="1">
              <a:spLocks noChangeArrowheads="1"/>
            </p:cNvSpPr>
            <p:nvPr/>
          </p:nvSpPr>
          <p:spPr bwMode="auto">
            <a:xfrm>
              <a:off x="2819400" y="5562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x x  x                         x x x   x</a:t>
              </a:r>
            </a:p>
          </p:txBody>
        </p:sp>
        <p:sp>
          <p:nvSpPr>
            <p:cNvPr id="26645" name="TextBox 18"/>
            <p:cNvSpPr txBox="1">
              <a:spLocks noChangeArrowheads="1"/>
            </p:cNvSpPr>
            <p:nvPr/>
          </p:nvSpPr>
          <p:spPr bwMode="auto">
            <a:xfrm>
              <a:off x="2819400" y="52578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x x x   x</a:t>
              </a:r>
            </a:p>
          </p:txBody>
        </p:sp>
        <p:sp>
          <p:nvSpPr>
            <p:cNvPr id="26646" name="TextBox 20"/>
            <p:cNvSpPr txBox="1">
              <a:spLocks noChangeArrowheads="1"/>
            </p:cNvSpPr>
            <p:nvPr/>
          </p:nvSpPr>
          <p:spPr bwMode="auto">
            <a:xfrm>
              <a:off x="2819400" y="49530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   x</a:t>
              </a:r>
            </a:p>
          </p:txBody>
        </p:sp>
        <p:sp>
          <p:nvSpPr>
            <p:cNvPr id="26647" name="TextBox 25"/>
            <p:cNvSpPr txBox="1">
              <a:spLocks noChangeArrowheads="1"/>
            </p:cNvSpPr>
            <p:nvPr/>
          </p:nvSpPr>
          <p:spPr bwMode="auto">
            <a:xfrm>
              <a:off x="1524000" y="5562600"/>
              <a:ext cx="1066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6648" name="TextBox 26"/>
            <p:cNvSpPr txBox="1">
              <a:spLocks noChangeArrowheads="1"/>
            </p:cNvSpPr>
            <p:nvPr/>
          </p:nvSpPr>
          <p:spPr bwMode="auto">
            <a:xfrm>
              <a:off x="1524000" y="5257800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Stark</a:t>
              </a:r>
            </a:p>
          </p:txBody>
        </p:sp>
        <p:sp>
          <p:nvSpPr>
            <p:cNvPr id="26649" name="TextBox 27"/>
            <p:cNvSpPr txBox="1">
              <a:spLocks noChangeArrowheads="1"/>
            </p:cNvSpPr>
            <p:nvPr/>
          </p:nvSpPr>
          <p:spPr bwMode="auto">
            <a:xfrm>
              <a:off x="1524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74676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stark vs. schwach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28600" y="4572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 = Schwa- oder Schwa-ähnliche Vokale daher im Vgl. zu starken Vokalen:</a:t>
            </a:r>
          </a:p>
        </p:txBody>
      </p: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990600" y="1295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kurze Dauer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914400" y="16764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Formanten, die sehr stark vom Kontext beeinflusst werden: d.h.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Schwache Vokale haben kaum eine inhärente Identität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sondern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verändern sich je nach dem Kontext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in dem sie vorkommen.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3276600"/>
            <a:ext cx="8950325" cy="3206750"/>
            <a:chOff x="76200" y="3276600"/>
            <a:chExt cx="8950325" cy="3206750"/>
          </a:xfrm>
        </p:grpSpPr>
        <p:pic>
          <p:nvPicPr>
            <p:cNvPr id="2868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505200"/>
              <a:ext cx="3994150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505200"/>
              <a:ext cx="430212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954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bedecken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begehen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90600" y="42672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410200" y="42672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7" name="TextBox 14"/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28688" name="TextBox 15"/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28689" name="TextBox 16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00" y="3733800"/>
              <a:ext cx="3810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dirty="0">
                  <a:latin typeface="+mj-lt"/>
                  <a:ea typeface="+mn-ea"/>
                  <a:cs typeface="Calibri"/>
                </a:rPr>
                <a:t>g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96938" y="4960938"/>
              <a:ext cx="677862" cy="50800"/>
            </a:xfrm>
            <a:custGeom>
              <a:avLst/>
              <a:gdLst>
                <a:gd name="connsiteX0" fmla="*/ 0 w 677333"/>
                <a:gd name="connsiteY0" fmla="*/ 16933 h 50800"/>
                <a:gd name="connsiteX1" fmla="*/ 84666 w 677333"/>
                <a:gd name="connsiteY1" fmla="*/ 42333 h 50800"/>
                <a:gd name="connsiteX2" fmla="*/ 110066 w 677333"/>
                <a:gd name="connsiteY2" fmla="*/ 50800 h 50800"/>
                <a:gd name="connsiteX3" fmla="*/ 203200 w 677333"/>
                <a:gd name="connsiteY3" fmla="*/ 42333 h 50800"/>
                <a:gd name="connsiteX4" fmla="*/ 228600 w 677333"/>
                <a:gd name="connsiteY4" fmla="*/ 25400 h 50800"/>
                <a:gd name="connsiteX5" fmla="*/ 330200 w 677333"/>
                <a:gd name="connsiteY5" fmla="*/ 16933 h 50800"/>
                <a:gd name="connsiteX6" fmla="*/ 389466 w 677333"/>
                <a:gd name="connsiteY6" fmla="*/ 8466 h 50800"/>
                <a:gd name="connsiteX7" fmla="*/ 558800 w 677333"/>
                <a:gd name="connsiteY7" fmla="*/ 0 h 50800"/>
                <a:gd name="connsiteX8" fmla="*/ 677333 w 677333"/>
                <a:gd name="connsiteY8" fmla="*/ 84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333" h="50800">
                  <a:moveTo>
                    <a:pt x="0" y="16933"/>
                  </a:moveTo>
                  <a:cubicBezTo>
                    <a:pt x="51179" y="29729"/>
                    <a:pt x="22832" y="21722"/>
                    <a:pt x="84666" y="42333"/>
                  </a:cubicBezTo>
                  <a:lnTo>
                    <a:pt x="110066" y="50800"/>
                  </a:lnTo>
                  <a:cubicBezTo>
                    <a:pt x="141111" y="47978"/>
                    <a:pt x="172719" y="48865"/>
                    <a:pt x="203200" y="42333"/>
                  </a:cubicBezTo>
                  <a:cubicBezTo>
                    <a:pt x="213150" y="40201"/>
                    <a:pt x="218622" y="27396"/>
                    <a:pt x="228600" y="25400"/>
                  </a:cubicBezTo>
                  <a:cubicBezTo>
                    <a:pt x="261924" y="18735"/>
                    <a:pt x="296403" y="20491"/>
                    <a:pt x="330200" y="16933"/>
                  </a:cubicBezTo>
                  <a:cubicBezTo>
                    <a:pt x="350046" y="14844"/>
                    <a:pt x="369565" y="9940"/>
                    <a:pt x="389466" y="8466"/>
                  </a:cubicBezTo>
                  <a:cubicBezTo>
                    <a:pt x="445827" y="4291"/>
                    <a:pt x="502355" y="2822"/>
                    <a:pt x="558800" y="0"/>
                  </a:cubicBezTo>
                  <a:cubicBezTo>
                    <a:pt x="654699" y="9589"/>
                    <a:pt x="615103" y="8466"/>
                    <a:pt x="677333" y="8466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3438" y="4519613"/>
              <a:ext cx="571500" cy="198437"/>
            </a:xfrm>
            <a:custGeom>
              <a:avLst/>
              <a:gdLst>
                <a:gd name="connsiteX0" fmla="*/ 47689 w 572623"/>
                <a:gd name="connsiteY0" fmla="*/ 180148 h 198520"/>
                <a:gd name="connsiteX1" fmla="*/ 98489 w 572623"/>
                <a:gd name="connsiteY1" fmla="*/ 154748 h 198520"/>
                <a:gd name="connsiteX2" fmla="*/ 149289 w 572623"/>
                <a:gd name="connsiteY2" fmla="*/ 137815 h 198520"/>
                <a:gd name="connsiteX3" fmla="*/ 174689 w 572623"/>
                <a:gd name="connsiteY3" fmla="*/ 129348 h 198520"/>
                <a:gd name="connsiteX4" fmla="*/ 327089 w 572623"/>
                <a:gd name="connsiteY4" fmla="*/ 112415 h 198520"/>
                <a:gd name="connsiteX5" fmla="*/ 360956 w 572623"/>
                <a:gd name="connsiteY5" fmla="*/ 103948 h 198520"/>
                <a:gd name="connsiteX6" fmla="*/ 428689 w 572623"/>
                <a:gd name="connsiteY6" fmla="*/ 95481 h 198520"/>
                <a:gd name="connsiteX7" fmla="*/ 479489 w 572623"/>
                <a:gd name="connsiteY7" fmla="*/ 78548 h 198520"/>
                <a:gd name="connsiteX8" fmla="*/ 547223 w 572623"/>
                <a:gd name="connsiteY8" fmla="*/ 27748 h 198520"/>
                <a:gd name="connsiteX9" fmla="*/ 572623 w 572623"/>
                <a:gd name="connsiteY9" fmla="*/ 2348 h 1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623" h="198520">
                  <a:moveTo>
                    <a:pt x="47689" y="180148"/>
                  </a:moveTo>
                  <a:cubicBezTo>
                    <a:pt x="140333" y="149265"/>
                    <a:pt x="0" y="198520"/>
                    <a:pt x="98489" y="154748"/>
                  </a:cubicBezTo>
                  <a:cubicBezTo>
                    <a:pt x="114800" y="147499"/>
                    <a:pt x="132356" y="143459"/>
                    <a:pt x="149289" y="137815"/>
                  </a:cubicBezTo>
                  <a:cubicBezTo>
                    <a:pt x="157756" y="134993"/>
                    <a:pt x="165819" y="130334"/>
                    <a:pt x="174689" y="129348"/>
                  </a:cubicBezTo>
                  <a:lnTo>
                    <a:pt x="327089" y="112415"/>
                  </a:lnTo>
                  <a:cubicBezTo>
                    <a:pt x="338378" y="109593"/>
                    <a:pt x="349478" y="105861"/>
                    <a:pt x="360956" y="103948"/>
                  </a:cubicBezTo>
                  <a:cubicBezTo>
                    <a:pt x="383400" y="100207"/>
                    <a:pt x="406441" y="100249"/>
                    <a:pt x="428689" y="95481"/>
                  </a:cubicBezTo>
                  <a:cubicBezTo>
                    <a:pt x="446142" y="91741"/>
                    <a:pt x="464638" y="88449"/>
                    <a:pt x="479489" y="78548"/>
                  </a:cubicBezTo>
                  <a:cubicBezTo>
                    <a:pt x="502697" y="63076"/>
                    <a:pt x="529326" y="50119"/>
                    <a:pt x="547223" y="27748"/>
                  </a:cubicBezTo>
                  <a:cubicBezTo>
                    <a:pt x="569422" y="0"/>
                    <a:pt x="552954" y="2348"/>
                    <a:pt x="572623" y="2348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67338" y="4656138"/>
              <a:ext cx="568325" cy="330200"/>
            </a:xfrm>
            <a:custGeom>
              <a:avLst/>
              <a:gdLst>
                <a:gd name="connsiteX0" fmla="*/ 0 w 567266"/>
                <a:gd name="connsiteY0" fmla="*/ 330200 h 330200"/>
                <a:gd name="connsiteX1" fmla="*/ 101600 w 567266"/>
                <a:gd name="connsiteY1" fmla="*/ 313266 h 330200"/>
                <a:gd name="connsiteX2" fmla="*/ 127000 w 567266"/>
                <a:gd name="connsiteY2" fmla="*/ 304800 h 330200"/>
                <a:gd name="connsiteX3" fmla="*/ 160866 w 567266"/>
                <a:gd name="connsiteY3" fmla="*/ 262466 h 330200"/>
                <a:gd name="connsiteX4" fmla="*/ 169333 w 567266"/>
                <a:gd name="connsiteY4" fmla="*/ 237066 h 330200"/>
                <a:gd name="connsiteX5" fmla="*/ 194733 w 567266"/>
                <a:gd name="connsiteY5" fmla="*/ 220133 h 330200"/>
                <a:gd name="connsiteX6" fmla="*/ 211666 w 567266"/>
                <a:gd name="connsiteY6" fmla="*/ 186266 h 330200"/>
                <a:gd name="connsiteX7" fmla="*/ 245533 w 567266"/>
                <a:gd name="connsiteY7" fmla="*/ 110066 h 330200"/>
                <a:gd name="connsiteX8" fmla="*/ 296333 w 567266"/>
                <a:gd name="connsiteY8" fmla="*/ 76200 h 330200"/>
                <a:gd name="connsiteX9" fmla="*/ 313266 w 567266"/>
                <a:gd name="connsiteY9" fmla="*/ 50800 h 330200"/>
                <a:gd name="connsiteX10" fmla="*/ 364066 w 567266"/>
                <a:gd name="connsiteY10" fmla="*/ 33866 h 330200"/>
                <a:gd name="connsiteX11" fmla="*/ 406400 w 567266"/>
                <a:gd name="connsiteY11" fmla="*/ 8466 h 330200"/>
                <a:gd name="connsiteX12" fmla="*/ 567266 w 567266"/>
                <a:gd name="connsiteY12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266" h="330200">
                  <a:moveTo>
                    <a:pt x="0" y="330200"/>
                  </a:moveTo>
                  <a:cubicBezTo>
                    <a:pt x="33457" y="325420"/>
                    <a:pt x="68582" y="321520"/>
                    <a:pt x="101600" y="313266"/>
                  </a:cubicBezTo>
                  <a:cubicBezTo>
                    <a:pt x="110258" y="311102"/>
                    <a:pt x="118533" y="307622"/>
                    <a:pt x="127000" y="304800"/>
                  </a:cubicBezTo>
                  <a:cubicBezTo>
                    <a:pt x="142749" y="289050"/>
                    <a:pt x="150186" y="283827"/>
                    <a:pt x="160866" y="262466"/>
                  </a:cubicBezTo>
                  <a:cubicBezTo>
                    <a:pt x="164857" y="254484"/>
                    <a:pt x="163758" y="244035"/>
                    <a:pt x="169333" y="237066"/>
                  </a:cubicBezTo>
                  <a:cubicBezTo>
                    <a:pt x="175690" y="229120"/>
                    <a:pt x="186266" y="225777"/>
                    <a:pt x="194733" y="220133"/>
                  </a:cubicBezTo>
                  <a:cubicBezTo>
                    <a:pt x="200377" y="208844"/>
                    <a:pt x="206979" y="197985"/>
                    <a:pt x="211666" y="186266"/>
                  </a:cubicBezTo>
                  <a:cubicBezTo>
                    <a:pt x="219912" y="165651"/>
                    <a:pt x="225486" y="127607"/>
                    <a:pt x="245533" y="110066"/>
                  </a:cubicBezTo>
                  <a:cubicBezTo>
                    <a:pt x="260849" y="96665"/>
                    <a:pt x="296333" y="76200"/>
                    <a:pt x="296333" y="76200"/>
                  </a:cubicBezTo>
                  <a:cubicBezTo>
                    <a:pt x="301977" y="67733"/>
                    <a:pt x="304637" y="56193"/>
                    <a:pt x="313266" y="50800"/>
                  </a:cubicBezTo>
                  <a:cubicBezTo>
                    <a:pt x="328402" y="41340"/>
                    <a:pt x="364066" y="33866"/>
                    <a:pt x="364066" y="33866"/>
                  </a:cubicBezTo>
                  <a:cubicBezTo>
                    <a:pt x="379445" y="18488"/>
                    <a:pt x="382221" y="10664"/>
                    <a:pt x="406400" y="8466"/>
                  </a:cubicBezTo>
                  <a:cubicBezTo>
                    <a:pt x="459876" y="3605"/>
                    <a:pt x="567266" y="0"/>
                    <a:pt x="567266" y="0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51463" y="4418013"/>
              <a:ext cx="558800" cy="204787"/>
            </a:xfrm>
            <a:custGeom>
              <a:avLst/>
              <a:gdLst>
                <a:gd name="connsiteX0" fmla="*/ 0 w 558800"/>
                <a:gd name="connsiteY0" fmla="*/ 204092 h 204092"/>
                <a:gd name="connsiteX1" fmla="*/ 25400 w 558800"/>
                <a:gd name="connsiteY1" fmla="*/ 187159 h 204092"/>
                <a:gd name="connsiteX2" fmla="*/ 143934 w 558800"/>
                <a:gd name="connsiteY2" fmla="*/ 170225 h 204092"/>
                <a:gd name="connsiteX3" fmla="*/ 296334 w 558800"/>
                <a:gd name="connsiteY3" fmla="*/ 161759 h 204092"/>
                <a:gd name="connsiteX4" fmla="*/ 313267 w 558800"/>
                <a:gd name="connsiteY4" fmla="*/ 144825 h 204092"/>
                <a:gd name="connsiteX5" fmla="*/ 330200 w 558800"/>
                <a:gd name="connsiteY5" fmla="*/ 119425 h 204092"/>
                <a:gd name="connsiteX6" fmla="*/ 355600 w 558800"/>
                <a:gd name="connsiteY6" fmla="*/ 110959 h 204092"/>
                <a:gd name="connsiteX7" fmla="*/ 423334 w 558800"/>
                <a:gd name="connsiteY7" fmla="*/ 60159 h 204092"/>
                <a:gd name="connsiteX8" fmla="*/ 482600 w 558800"/>
                <a:gd name="connsiteY8" fmla="*/ 34759 h 204092"/>
                <a:gd name="connsiteX9" fmla="*/ 499534 w 558800"/>
                <a:gd name="connsiteY9" fmla="*/ 17825 h 204092"/>
                <a:gd name="connsiteX10" fmla="*/ 558800 w 558800"/>
                <a:gd name="connsiteY10" fmla="*/ 892 h 2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800" h="204092">
                  <a:moveTo>
                    <a:pt x="0" y="204092"/>
                  </a:moveTo>
                  <a:cubicBezTo>
                    <a:pt x="8467" y="198448"/>
                    <a:pt x="16047" y="191167"/>
                    <a:pt x="25400" y="187159"/>
                  </a:cubicBezTo>
                  <a:cubicBezTo>
                    <a:pt x="52934" y="175359"/>
                    <a:pt x="130194" y="171206"/>
                    <a:pt x="143934" y="170225"/>
                  </a:cubicBezTo>
                  <a:cubicBezTo>
                    <a:pt x="194683" y="166600"/>
                    <a:pt x="245534" y="164581"/>
                    <a:pt x="296334" y="161759"/>
                  </a:cubicBezTo>
                  <a:cubicBezTo>
                    <a:pt x="301978" y="156114"/>
                    <a:pt x="308280" y="151058"/>
                    <a:pt x="313267" y="144825"/>
                  </a:cubicBezTo>
                  <a:cubicBezTo>
                    <a:pt x="319624" y="136879"/>
                    <a:pt x="322254" y="125782"/>
                    <a:pt x="330200" y="119425"/>
                  </a:cubicBezTo>
                  <a:cubicBezTo>
                    <a:pt x="337169" y="113850"/>
                    <a:pt x="347133" y="113781"/>
                    <a:pt x="355600" y="110959"/>
                  </a:cubicBezTo>
                  <a:cubicBezTo>
                    <a:pt x="375659" y="90900"/>
                    <a:pt x="394611" y="69734"/>
                    <a:pt x="423334" y="60159"/>
                  </a:cubicBezTo>
                  <a:cubicBezTo>
                    <a:pt x="445910" y="52633"/>
                    <a:pt x="461677" y="48708"/>
                    <a:pt x="482600" y="34759"/>
                  </a:cubicBezTo>
                  <a:cubicBezTo>
                    <a:pt x="489242" y="30331"/>
                    <a:pt x="492394" y="21395"/>
                    <a:pt x="499534" y="17825"/>
                  </a:cubicBezTo>
                  <a:cubicBezTo>
                    <a:pt x="535185" y="0"/>
                    <a:pt x="535303" y="892"/>
                    <a:pt x="558800" y="892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695" name="TextBox 22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chemeClr val="accent1"/>
                  </a:solidFill>
                  <a:latin typeface="Calibri" charset="0"/>
                  <a:cs typeface="Calibri" charset="0"/>
                </a:rPr>
                <a:t>F2</a:t>
              </a:r>
            </a:p>
          </p:txBody>
        </p:sp>
        <p:sp>
          <p:nvSpPr>
            <p:cNvPr id="28696" name="TextBox 23"/>
            <p:cNvSpPr txBox="1">
              <a:spLocks noChangeArrowheads="1"/>
            </p:cNvSpPr>
            <p:nvPr/>
          </p:nvSpPr>
          <p:spPr bwMode="auto">
            <a:xfrm>
              <a:off x="41910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9900"/>
                  </a:solidFill>
                  <a:latin typeface="Calibri" charset="0"/>
                  <a:cs typeface="Calibri" charset="0"/>
                </a:rPr>
                <a:t>F3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533400" y="14478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533400" y="18288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1143000" y="12192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>
                <a:latin typeface="Calibri" charset="0"/>
                <a:cs typeface="Calibri" charset="0"/>
              </a:rPr>
              <a:t>bers</a:t>
            </a:r>
            <a:r>
              <a:rPr lang="de-DE">
                <a:solidFill>
                  <a:schemeClr val="accent1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>
                <a:latin typeface="Calibri" charset="0"/>
                <a:cs typeface="Calibri" charset="0"/>
              </a:rPr>
              <a:t>bers</a:t>
            </a:r>
            <a:r>
              <a:rPr lang="de-DE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28600" y="990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228600" y="685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2286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10668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56388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09DD71-2985-444A-A6D5-0252027AA590}"/>
              </a:ext>
            </a:extLst>
          </p:cNvPr>
          <p:cNvGrpSpPr/>
          <p:nvPr/>
        </p:nvGrpSpPr>
        <p:grpSpPr>
          <a:xfrm>
            <a:off x="0" y="1981200"/>
            <a:ext cx="9144000" cy="4757738"/>
            <a:chOff x="0" y="1981200"/>
            <a:chExt cx="9144000" cy="4757738"/>
          </a:xfrm>
        </p:grpSpPr>
        <p:sp>
          <p:nvSpPr>
            <p:cNvPr id="29698" name="TextBox 2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8991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ii</a:t>
              </a:r>
              <a:r>
                <a:rPr lang="de-DE" dirty="0">
                  <a:latin typeface="Calibri" charset="0"/>
                  <a:cs typeface="Calibri" charset="0"/>
                </a:rPr>
                <a:t>. Der Unterschied primär vs. stark zeigt genau solche akustischen Unterschiede</a:t>
              </a:r>
              <a:r>
                <a:rPr lang="de-DE" baseline="30000" dirty="0">
                  <a:latin typeface="Calibri" charset="0"/>
                  <a:cs typeface="Calibri" charset="0"/>
                </a:rPr>
                <a:t>2</a:t>
              </a:r>
              <a:r>
                <a:rPr lang="de-DE" dirty="0">
                  <a:latin typeface="Calibri" charset="0"/>
                  <a:cs typeface="Calibri" charset="0"/>
                </a:rPr>
                <a:t>. Daher für die obigen Wortpaare: /</a:t>
              </a:r>
              <a:r>
                <a:rPr lang="de-DE" dirty="0" err="1">
                  <a:solidFill>
                    <a:srgbClr val="FF9900"/>
                  </a:solidFill>
                  <a:latin typeface="Calibri" charset="0"/>
                  <a:cs typeface="Calibri" charset="0"/>
                </a:rPr>
                <a:t>e</a:t>
              </a:r>
              <a:r>
                <a:rPr lang="de-DE" dirty="0">
                  <a:latin typeface="Calibri" charset="0"/>
                  <a:cs typeface="Calibri" charset="0"/>
                </a:rPr>
                <a:t>/ links &gt; /</a:t>
              </a:r>
              <a:r>
                <a:rPr lang="de-DE" dirty="0" err="1">
                  <a:solidFill>
                    <a:srgbClr val="FF9900"/>
                  </a:solidFill>
                  <a:latin typeface="Calibri" charset="0"/>
                  <a:cs typeface="Calibri" charset="0"/>
                </a:rPr>
                <a:t>e</a:t>
              </a:r>
              <a:r>
                <a:rPr lang="de-DE" dirty="0">
                  <a:latin typeface="Calibri" charset="0"/>
                  <a:cs typeface="Calibri" charset="0"/>
                </a:rPr>
                <a:t>/ rechts und /</a:t>
              </a:r>
              <a:r>
                <a:rPr lang="de-DE" dirty="0" err="1">
                  <a:solidFill>
                    <a:srgbClr val="009900"/>
                  </a:solidFill>
                  <a:latin typeface="Calibri" charset="0"/>
                  <a:cs typeface="Calibri" charset="0"/>
                </a:rPr>
                <a:t>y</a:t>
              </a:r>
              <a:r>
                <a:rPr lang="de-DE" dirty="0">
                  <a:latin typeface="Calibri" charset="0"/>
                  <a:cs typeface="Calibri" charset="0"/>
                </a:rPr>
                <a:t>/ rechts &gt; /</a:t>
              </a:r>
              <a:r>
                <a:rPr lang="de-DE" dirty="0" err="1">
                  <a:solidFill>
                    <a:srgbClr val="009900"/>
                  </a:solidFill>
                  <a:latin typeface="Calibri" charset="0"/>
                  <a:cs typeface="Calibri" charset="0"/>
                </a:rPr>
                <a:t>y</a:t>
              </a:r>
              <a:r>
                <a:rPr lang="de-DE" dirty="0">
                  <a:latin typeface="Calibri" charset="0"/>
                  <a:cs typeface="Calibri" charset="0"/>
                </a:rPr>
                <a:t>/ links.   (&gt; bedeutet: ist kraftvoller)</a:t>
              </a:r>
            </a:p>
          </p:txBody>
        </p:sp>
        <p:sp>
          <p:nvSpPr>
            <p:cNvPr id="29699" name="TextBox 4"/>
            <p:cNvSpPr txBox="1">
              <a:spLocks noChangeArrowheads="1"/>
            </p:cNvSpPr>
            <p:nvPr/>
          </p:nvSpPr>
          <p:spPr bwMode="auto">
            <a:xfrm>
              <a:off x="4419600" y="6400800"/>
              <a:ext cx="4724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latin typeface="Calibri" charset="0"/>
                  <a:cs typeface="Calibri" charset="0"/>
                </a:rPr>
                <a:t>2. Sluijter &amp; van Heuven (1996), </a:t>
              </a:r>
              <a:r>
                <a:rPr lang="de-DE" sz="1600" i="1">
                  <a:latin typeface="Calibri" charset="0"/>
                  <a:cs typeface="Calibri" charset="0"/>
                </a:rPr>
                <a:t>JASA</a:t>
              </a:r>
              <a:r>
                <a:rPr lang="de-DE" sz="1600">
                  <a:latin typeface="Calibri" charset="0"/>
                  <a:cs typeface="Calibri" charset="0"/>
                </a:rPr>
                <a:t>, 100, 2471-2485</a:t>
              </a:r>
            </a:p>
          </p:txBody>
        </p:sp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152400" y="1981200"/>
              <a:ext cx="8077200" cy="1985963"/>
              <a:chOff x="152400" y="1981200"/>
              <a:chExt cx="8077200" cy="1985963"/>
            </a:xfrm>
          </p:grpSpPr>
          <p:sp>
            <p:nvSpPr>
              <p:cNvPr id="29710" name="TextBox 5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5410200" cy="1938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chemeClr val="tx2"/>
                    </a:solidFill>
                    <a:latin typeface="Calibri" charset="0"/>
                    <a:cs typeface="Calibri" charset="0"/>
                  </a:rPr>
                  <a:t>i</a:t>
                </a:r>
                <a:r>
                  <a:rPr lang="de-DE">
                    <a:latin typeface="Calibri" charset="0"/>
                    <a:cs typeface="Calibri" charset="0"/>
                  </a:rPr>
                  <a:t>. Wenn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Vokale mit größerer physiologischer Kraft</a:t>
                </a:r>
                <a:r>
                  <a:rPr lang="de-DE">
                    <a:latin typeface="Calibri" charset="0"/>
                    <a:cs typeface="Calibri" charset="0"/>
                  </a:rPr>
                  <a:t> produziert werden, schließen die Stimmlippen energischer, und dies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bewirkt akustisch einen Anstieg der Energie in oberen Frequenzen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5257801" y="2895600"/>
                <a:ext cx="1524000" cy="31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019800" y="3657600"/>
                <a:ext cx="220980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3" name="TextBox 18"/>
              <p:cNvSpPr txBox="1">
                <a:spLocks noChangeArrowheads="1"/>
              </p:cNvSpPr>
              <p:nvPr/>
            </p:nvSpPr>
            <p:spPr bwMode="auto">
              <a:xfrm>
                <a:off x="5486400" y="2286000"/>
                <a:ext cx="533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dB</a:t>
                </a:r>
              </a:p>
            </p:txBody>
          </p:sp>
          <p:sp>
            <p:nvSpPr>
              <p:cNvPr id="29714" name="TextBox 19"/>
              <p:cNvSpPr txBox="1">
                <a:spLocks noChangeArrowheads="1"/>
              </p:cNvSpPr>
              <p:nvPr/>
            </p:nvSpPr>
            <p:spPr bwMode="auto">
              <a:xfrm>
                <a:off x="6400800" y="3505200"/>
                <a:ext cx="15240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Frequenz</a:t>
                </a: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037263" y="2489200"/>
                <a:ext cx="2184400" cy="569913"/>
              </a:xfrm>
              <a:custGeom>
                <a:avLst/>
                <a:gdLst>
                  <a:gd name="connsiteX0" fmla="*/ 0 w 2184400"/>
                  <a:gd name="connsiteY0" fmla="*/ 118533 h 569142"/>
                  <a:gd name="connsiteX1" fmla="*/ 50800 w 2184400"/>
                  <a:gd name="connsiteY1" fmla="*/ 110067 h 569142"/>
                  <a:gd name="connsiteX2" fmla="*/ 93134 w 2184400"/>
                  <a:gd name="connsiteY2" fmla="*/ 93133 h 569142"/>
                  <a:gd name="connsiteX3" fmla="*/ 118534 w 2184400"/>
                  <a:gd name="connsiteY3" fmla="*/ 84667 h 569142"/>
                  <a:gd name="connsiteX4" fmla="*/ 143934 w 2184400"/>
                  <a:gd name="connsiteY4" fmla="*/ 67733 h 569142"/>
                  <a:gd name="connsiteX5" fmla="*/ 160867 w 2184400"/>
                  <a:gd name="connsiteY5" fmla="*/ 42333 h 569142"/>
                  <a:gd name="connsiteX6" fmla="*/ 211667 w 2184400"/>
                  <a:gd name="connsiteY6" fmla="*/ 25400 h 569142"/>
                  <a:gd name="connsiteX7" fmla="*/ 262467 w 2184400"/>
                  <a:gd name="connsiteY7" fmla="*/ 0 h 569142"/>
                  <a:gd name="connsiteX8" fmla="*/ 287867 w 2184400"/>
                  <a:gd name="connsiteY8" fmla="*/ 16933 h 569142"/>
                  <a:gd name="connsiteX9" fmla="*/ 296334 w 2184400"/>
                  <a:gd name="connsiteY9" fmla="*/ 50800 h 569142"/>
                  <a:gd name="connsiteX10" fmla="*/ 304800 w 2184400"/>
                  <a:gd name="connsiteY10" fmla="*/ 76200 h 569142"/>
                  <a:gd name="connsiteX11" fmla="*/ 321734 w 2184400"/>
                  <a:gd name="connsiteY11" fmla="*/ 93133 h 569142"/>
                  <a:gd name="connsiteX12" fmla="*/ 355600 w 2184400"/>
                  <a:gd name="connsiteY12" fmla="*/ 135467 h 569142"/>
                  <a:gd name="connsiteX13" fmla="*/ 381000 w 2184400"/>
                  <a:gd name="connsiteY13" fmla="*/ 143933 h 569142"/>
                  <a:gd name="connsiteX14" fmla="*/ 491067 w 2184400"/>
                  <a:gd name="connsiteY14" fmla="*/ 135467 h 569142"/>
                  <a:gd name="connsiteX15" fmla="*/ 508000 w 2184400"/>
                  <a:gd name="connsiteY15" fmla="*/ 118533 h 569142"/>
                  <a:gd name="connsiteX16" fmla="*/ 558800 w 2184400"/>
                  <a:gd name="connsiteY16" fmla="*/ 101600 h 569142"/>
                  <a:gd name="connsiteX17" fmla="*/ 575734 w 2184400"/>
                  <a:gd name="connsiteY17" fmla="*/ 84667 h 569142"/>
                  <a:gd name="connsiteX18" fmla="*/ 677334 w 2184400"/>
                  <a:gd name="connsiteY18" fmla="*/ 84667 h 569142"/>
                  <a:gd name="connsiteX19" fmla="*/ 702734 w 2184400"/>
                  <a:gd name="connsiteY19" fmla="*/ 118533 h 569142"/>
                  <a:gd name="connsiteX20" fmla="*/ 719667 w 2184400"/>
                  <a:gd name="connsiteY20" fmla="*/ 169333 h 569142"/>
                  <a:gd name="connsiteX21" fmla="*/ 753534 w 2184400"/>
                  <a:gd name="connsiteY21" fmla="*/ 203200 h 569142"/>
                  <a:gd name="connsiteX22" fmla="*/ 778934 w 2184400"/>
                  <a:gd name="connsiteY22" fmla="*/ 228600 h 569142"/>
                  <a:gd name="connsiteX23" fmla="*/ 838200 w 2184400"/>
                  <a:gd name="connsiteY23" fmla="*/ 245533 h 569142"/>
                  <a:gd name="connsiteX24" fmla="*/ 931334 w 2184400"/>
                  <a:gd name="connsiteY24" fmla="*/ 237067 h 569142"/>
                  <a:gd name="connsiteX25" fmla="*/ 956734 w 2184400"/>
                  <a:gd name="connsiteY25" fmla="*/ 228600 h 569142"/>
                  <a:gd name="connsiteX26" fmla="*/ 990600 w 2184400"/>
                  <a:gd name="connsiteY26" fmla="*/ 220133 h 569142"/>
                  <a:gd name="connsiteX27" fmla="*/ 1016000 w 2184400"/>
                  <a:gd name="connsiteY27" fmla="*/ 228600 h 569142"/>
                  <a:gd name="connsiteX28" fmla="*/ 1032934 w 2184400"/>
                  <a:gd name="connsiteY28" fmla="*/ 254000 h 569142"/>
                  <a:gd name="connsiteX29" fmla="*/ 1058334 w 2184400"/>
                  <a:gd name="connsiteY29" fmla="*/ 270933 h 569142"/>
                  <a:gd name="connsiteX30" fmla="*/ 1066800 w 2184400"/>
                  <a:gd name="connsiteY30" fmla="*/ 296333 h 569142"/>
                  <a:gd name="connsiteX31" fmla="*/ 1092200 w 2184400"/>
                  <a:gd name="connsiteY31" fmla="*/ 304800 h 569142"/>
                  <a:gd name="connsiteX32" fmla="*/ 1159934 w 2184400"/>
                  <a:gd name="connsiteY32" fmla="*/ 330200 h 569142"/>
                  <a:gd name="connsiteX33" fmla="*/ 1278467 w 2184400"/>
                  <a:gd name="connsiteY33" fmla="*/ 321733 h 569142"/>
                  <a:gd name="connsiteX34" fmla="*/ 1380067 w 2184400"/>
                  <a:gd name="connsiteY34" fmla="*/ 347133 h 569142"/>
                  <a:gd name="connsiteX35" fmla="*/ 1422400 w 2184400"/>
                  <a:gd name="connsiteY35" fmla="*/ 372533 h 569142"/>
                  <a:gd name="connsiteX36" fmla="*/ 1439334 w 2184400"/>
                  <a:gd name="connsiteY36" fmla="*/ 389467 h 569142"/>
                  <a:gd name="connsiteX37" fmla="*/ 1464734 w 2184400"/>
                  <a:gd name="connsiteY37" fmla="*/ 397933 h 569142"/>
                  <a:gd name="connsiteX38" fmla="*/ 1532467 w 2184400"/>
                  <a:gd name="connsiteY38" fmla="*/ 414867 h 569142"/>
                  <a:gd name="connsiteX39" fmla="*/ 1752600 w 2184400"/>
                  <a:gd name="connsiteY39" fmla="*/ 406400 h 569142"/>
                  <a:gd name="connsiteX40" fmla="*/ 1778000 w 2184400"/>
                  <a:gd name="connsiteY40" fmla="*/ 440267 h 569142"/>
                  <a:gd name="connsiteX41" fmla="*/ 1803400 w 2184400"/>
                  <a:gd name="connsiteY41" fmla="*/ 465667 h 569142"/>
                  <a:gd name="connsiteX42" fmla="*/ 1820334 w 2184400"/>
                  <a:gd name="connsiteY42" fmla="*/ 491067 h 569142"/>
                  <a:gd name="connsiteX43" fmla="*/ 1913467 w 2184400"/>
                  <a:gd name="connsiteY43" fmla="*/ 499533 h 569142"/>
                  <a:gd name="connsiteX44" fmla="*/ 1955800 w 2184400"/>
                  <a:gd name="connsiteY44" fmla="*/ 508000 h 569142"/>
                  <a:gd name="connsiteX45" fmla="*/ 1981200 w 2184400"/>
                  <a:gd name="connsiteY45" fmla="*/ 524933 h 569142"/>
                  <a:gd name="connsiteX46" fmla="*/ 2023534 w 2184400"/>
                  <a:gd name="connsiteY46" fmla="*/ 533400 h 569142"/>
                  <a:gd name="connsiteX47" fmla="*/ 2082800 w 2184400"/>
                  <a:gd name="connsiteY47" fmla="*/ 558800 h 569142"/>
                  <a:gd name="connsiteX48" fmla="*/ 2116667 w 2184400"/>
                  <a:gd name="connsiteY48" fmla="*/ 567267 h 569142"/>
                  <a:gd name="connsiteX49" fmla="*/ 2184400 w 2184400"/>
                  <a:gd name="connsiteY49" fmla="*/ 567267 h 5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84400" h="569142">
                    <a:moveTo>
                      <a:pt x="0" y="118533"/>
                    </a:moveTo>
                    <a:cubicBezTo>
                      <a:pt x="16933" y="115711"/>
                      <a:pt x="34238" y="114584"/>
                      <a:pt x="50800" y="110067"/>
                    </a:cubicBezTo>
                    <a:cubicBezTo>
                      <a:pt x="65463" y="106068"/>
                      <a:pt x="78903" y="98469"/>
                      <a:pt x="93134" y="93133"/>
                    </a:cubicBezTo>
                    <a:cubicBezTo>
                      <a:pt x="101490" y="89999"/>
                      <a:pt x="110067" y="87489"/>
                      <a:pt x="118534" y="84667"/>
                    </a:cubicBezTo>
                    <a:cubicBezTo>
                      <a:pt x="127001" y="79022"/>
                      <a:pt x="136739" y="74928"/>
                      <a:pt x="143934" y="67733"/>
                    </a:cubicBezTo>
                    <a:cubicBezTo>
                      <a:pt x="151129" y="60538"/>
                      <a:pt x="152238" y="47726"/>
                      <a:pt x="160867" y="42333"/>
                    </a:cubicBezTo>
                    <a:cubicBezTo>
                      <a:pt x="176003" y="32873"/>
                      <a:pt x="196815" y="35301"/>
                      <a:pt x="211667" y="25400"/>
                    </a:cubicBezTo>
                    <a:cubicBezTo>
                      <a:pt x="244493" y="3517"/>
                      <a:pt x="227414" y="11685"/>
                      <a:pt x="262467" y="0"/>
                    </a:cubicBezTo>
                    <a:cubicBezTo>
                      <a:pt x="270934" y="5644"/>
                      <a:pt x="282223" y="8466"/>
                      <a:pt x="287867" y="16933"/>
                    </a:cubicBezTo>
                    <a:cubicBezTo>
                      <a:pt x="294322" y="26615"/>
                      <a:pt x="293137" y="39611"/>
                      <a:pt x="296334" y="50800"/>
                    </a:cubicBezTo>
                    <a:cubicBezTo>
                      <a:pt x="298786" y="59381"/>
                      <a:pt x="300208" y="68547"/>
                      <a:pt x="304800" y="76200"/>
                    </a:cubicBezTo>
                    <a:cubicBezTo>
                      <a:pt x="308907" y="83045"/>
                      <a:pt x="316747" y="86900"/>
                      <a:pt x="321734" y="93133"/>
                    </a:cubicBezTo>
                    <a:cubicBezTo>
                      <a:pt x="332382" y="106443"/>
                      <a:pt x="339876" y="126033"/>
                      <a:pt x="355600" y="135467"/>
                    </a:cubicBezTo>
                    <a:cubicBezTo>
                      <a:pt x="363253" y="140059"/>
                      <a:pt x="372533" y="141111"/>
                      <a:pt x="381000" y="143933"/>
                    </a:cubicBezTo>
                    <a:cubicBezTo>
                      <a:pt x="417689" y="141111"/>
                      <a:pt x="454984" y="142684"/>
                      <a:pt x="491067" y="135467"/>
                    </a:cubicBezTo>
                    <a:cubicBezTo>
                      <a:pt x="498895" y="133901"/>
                      <a:pt x="500860" y="122103"/>
                      <a:pt x="508000" y="118533"/>
                    </a:cubicBezTo>
                    <a:cubicBezTo>
                      <a:pt x="523965" y="110550"/>
                      <a:pt x="558800" y="101600"/>
                      <a:pt x="558800" y="101600"/>
                    </a:cubicBezTo>
                    <a:cubicBezTo>
                      <a:pt x="564445" y="95956"/>
                      <a:pt x="568594" y="88237"/>
                      <a:pt x="575734" y="84667"/>
                    </a:cubicBezTo>
                    <a:cubicBezTo>
                      <a:pt x="609300" y="67884"/>
                      <a:pt x="641806" y="80226"/>
                      <a:pt x="677334" y="84667"/>
                    </a:cubicBezTo>
                    <a:cubicBezTo>
                      <a:pt x="685801" y="95956"/>
                      <a:pt x="696423" y="105912"/>
                      <a:pt x="702734" y="118533"/>
                    </a:cubicBezTo>
                    <a:cubicBezTo>
                      <a:pt x="710716" y="134498"/>
                      <a:pt x="707046" y="156712"/>
                      <a:pt x="719667" y="169333"/>
                    </a:cubicBezTo>
                    <a:lnTo>
                      <a:pt x="753534" y="203200"/>
                    </a:lnTo>
                    <a:cubicBezTo>
                      <a:pt x="762001" y="211667"/>
                      <a:pt x="767318" y="225696"/>
                      <a:pt x="778934" y="228600"/>
                    </a:cubicBezTo>
                    <a:cubicBezTo>
                      <a:pt x="821458" y="239232"/>
                      <a:pt x="801761" y="233388"/>
                      <a:pt x="838200" y="245533"/>
                    </a:cubicBezTo>
                    <a:cubicBezTo>
                      <a:pt x="869245" y="242711"/>
                      <a:pt x="900475" y="241475"/>
                      <a:pt x="931334" y="237067"/>
                    </a:cubicBezTo>
                    <a:cubicBezTo>
                      <a:pt x="940169" y="235805"/>
                      <a:pt x="948153" y="231052"/>
                      <a:pt x="956734" y="228600"/>
                    </a:cubicBezTo>
                    <a:cubicBezTo>
                      <a:pt x="967922" y="225403"/>
                      <a:pt x="979311" y="222955"/>
                      <a:pt x="990600" y="220133"/>
                    </a:cubicBezTo>
                    <a:cubicBezTo>
                      <a:pt x="999067" y="222955"/>
                      <a:pt x="1009031" y="223025"/>
                      <a:pt x="1016000" y="228600"/>
                    </a:cubicBezTo>
                    <a:cubicBezTo>
                      <a:pt x="1023946" y="234957"/>
                      <a:pt x="1025739" y="246805"/>
                      <a:pt x="1032934" y="254000"/>
                    </a:cubicBezTo>
                    <a:cubicBezTo>
                      <a:pt x="1040129" y="261195"/>
                      <a:pt x="1049867" y="265289"/>
                      <a:pt x="1058334" y="270933"/>
                    </a:cubicBezTo>
                    <a:cubicBezTo>
                      <a:pt x="1061156" y="279400"/>
                      <a:pt x="1060489" y="290022"/>
                      <a:pt x="1066800" y="296333"/>
                    </a:cubicBezTo>
                    <a:cubicBezTo>
                      <a:pt x="1073111" y="302644"/>
                      <a:pt x="1084547" y="300208"/>
                      <a:pt x="1092200" y="304800"/>
                    </a:cubicBezTo>
                    <a:cubicBezTo>
                      <a:pt x="1148108" y="338344"/>
                      <a:pt x="1043551" y="310802"/>
                      <a:pt x="1159934" y="330200"/>
                    </a:cubicBezTo>
                    <a:cubicBezTo>
                      <a:pt x="1199445" y="327378"/>
                      <a:pt x="1238893" y="320012"/>
                      <a:pt x="1278467" y="321733"/>
                    </a:cubicBezTo>
                    <a:cubicBezTo>
                      <a:pt x="1311010" y="323148"/>
                      <a:pt x="1347945" y="336426"/>
                      <a:pt x="1380067" y="347133"/>
                    </a:cubicBezTo>
                    <a:cubicBezTo>
                      <a:pt x="1422970" y="390038"/>
                      <a:pt x="1367447" y="339562"/>
                      <a:pt x="1422400" y="372533"/>
                    </a:cubicBezTo>
                    <a:cubicBezTo>
                      <a:pt x="1429245" y="376640"/>
                      <a:pt x="1432489" y="385360"/>
                      <a:pt x="1439334" y="389467"/>
                    </a:cubicBezTo>
                    <a:cubicBezTo>
                      <a:pt x="1446987" y="394059"/>
                      <a:pt x="1456124" y="395585"/>
                      <a:pt x="1464734" y="397933"/>
                    </a:cubicBezTo>
                    <a:cubicBezTo>
                      <a:pt x="1487187" y="404056"/>
                      <a:pt x="1509889" y="409222"/>
                      <a:pt x="1532467" y="414867"/>
                    </a:cubicBezTo>
                    <a:cubicBezTo>
                      <a:pt x="1597475" y="405580"/>
                      <a:pt x="1685446" y="384015"/>
                      <a:pt x="1752600" y="406400"/>
                    </a:cubicBezTo>
                    <a:cubicBezTo>
                      <a:pt x="1765987" y="410862"/>
                      <a:pt x="1768817" y="429553"/>
                      <a:pt x="1778000" y="440267"/>
                    </a:cubicBezTo>
                    <a:cubicBezTo>
                      <a:pt x="1785792" y="449358"/>
                      <a:pt x="1795735" y="456469"/>
                      <a:pt x="1803400" y="465667"/>
                    </a:cubicBezTo>
                    <a:cubicBezTo>
                      <a:pt x="1809914" y="473484"/>
                      <a:pt x="1810608" y="488075"/>
                      <a:pt x="1820334" y="491067"/>
                    </a:cubicBezTo>
                    <a:cubicBezTo>
                      <a:pt x="1850128" y="500234"/>
                      <a:pt x="1882423" y="496711"/>
                      <a:pt x="1913467" y="499533"/>
                    </a:cubicBezTo>
                    <a:cubicBezTo>
                      <a:pt x="1927578" y="502355"/>
                      <a:pt x="1942326" y="502947"/>
                      <a:pt x="1955800" y="508000"/>
                    </a:cubicBezTo>
                    <a:cubicBezTo>
                      <a:pt x="1965328" y="511573"/>
                      <a:pt x="1971672" y="521360"/>
                      <a:pt x="1981200" y="524933"/>
                    </a:cubicBezTo>
                    <a:cubicBezTo>
                      <a:pt x="1994675" y="529986"/>
                      <a:pt x="2009423" y="530578"/>
                      <a:pt x="2023534" y="533400"/>
                    </a:cubicBezTo>
                    <a:cubicBezTo>
                      <a:pt x="2053636" y="548451"/>
                      <a:pt x="2053733" y="550495"/>
                      <a:pt x="2082800" y="558800"/>
                    </a:cubicBezTo>
                    <a:cubicBezTo>
                      <a:pt x="2093989" y="561997"/>
                      <a:pt x="2105071" y="566301"/>
                      <a:pt x="2116667" y="567267"/>
                    </a:cubicBezTo>
                    <a:cubicBezTo>
                      <a:pt x="2139167" y="569142"/>
                      <a:pt x="2161822" y="567267"/>
                      <a:pt x="2184400" y="567267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045200" y="2505075"/>
                <a:ext cx="2170113" cy="220663"/>
              </a:xfrm>
              <a:custGeom>
                <a:avLst/>
                <a:gdLst>
                  <a:gd name="connsiteX0" fmla="*/ 0 w 2169734"/>
                  <a:gd name="connsiteY0" fmla="*/ 127557 h 220691"/>
                  <a:gd name="connsiteX1" fmla="*/ 50800 w 2169734"/>
                  <a:gd name="connsiteY1" fmla="*/ 110624 h 220691"/>
                  <a:gd name="connsiteX2" fmla="*/ 118533 w 2169734"/>
                  <a:gd name="connsiteY2" fmla="*/ 93691 h 220691"/>
                  <a:gd name="connsiteX3" fmla="*/ 160867 w 2169734"/>
                  <a:gd name="connsiteY3" fmla="*/ 68291 h 220691"/>
                  <a:gd name="connsiteX4" fmla="*/ 177800 w 2169734"/>
                  <a:gd name="connsiteY4" fmla="*/ 51357 h 220691"/>
                  <a:gd name="connsiteX5" fmla="*/ 228600 w 2169734"/>
                  <a:gd name="connsiteY5" fmla="*/ 34424 h 220691"/>
                  <a:gd name="connsiteX6" fmla="*/ 245533 w 2169734"/>
                  <a:gd name="connsiteY6" fmla="*/ 9024 h 220691"/>
                  <a:gd name="connsiteX7" fmla="*/ 296333 w 2169734"/>
                  <a:gd name="connsiteY7" fmla="*/ 42891 h 220691"/>
                  <a:gd name="connsiteX8" fmla="*/ 304800 w 2169734"/>
                  <a:gd name="connsiteY8" fmla="*/ 68291 h 220691"/>
                  <a:gd name="connsiteX9" fmla="*/ 338667 w 2169734"/>
                  <a:gd name="connsiteY9" fmla="*/ 110624 h 220691"/>
                  <a:gd name="connsiteX10" fmla="*/ 355600 w 2169734"/>
                  <a:gd name="connsiteY10" fmla="*/ 136024 h 220691"/>
                  <a:gd name="connsiteX11" fmla="*/ 533400 w 2169734"/>
                  <a:gd name="connsiteY11" fmla="*/ 110624 h 220691"/>
                  <a:gd name="connsiteX12" fmla="*/ 609600 w 2169734"/>
                  <a:gd name="connsiteY12" fmla="*/ 85224 h 220691"/>
                  <a:gd name="connsiteX13" fmla="*/ 635000 w 2169734"/>
                  <a:gd name="connsiteY13" fmla="*/ 76757 h 220691"/>
                  <a:gd name="connsiteX14" fmla="*/ 677333 w 2169734"/>
                  <a:gd name="connsiteY14" fmla="*/ 85224 h 220691"/>
                  <a:gd name="connsiteX15" fmla="*/ 702733 w 2169734"/>
                  <a:gd name="connsiteY15" fmla="*/ 93691 h 220691"/>
                  <a:gd name="connsiteX16" fmla="*/ 711200 w 2169734"/>
                  <a:gd name="connsiteY16" fmla="*/ 119091 h 220691"/>
                  <a:gd name="connsiteX17" fmla="*/ 745067 w 2169734"/>
                  <a:gd name="connsiteY17" fmla="*/ 169891 h 220691"/>
                  <a:gd name="connsiteX18" fmla="*/ 795867 w 2169734"/>
                  <a:gd name="connsiteY18" fmla="*/ 203757 h 220691"/>
                  <a:gd name="connsiteX19" fmla="*/ 821267 w 2169734"/>
                  <a:gd name="connsiteY19" fmla="*/ 220691 h 220691"/>
                  <a:gd name="connsiteX20" fmla="*/ 897467 w 2169734"/>
                  <a:gd name="connsiteY20" fmla="*/ 212224 h 220691"/>
                  <a:gd name="connsiteX21" fmla="*/ 922867 w 2169734"/>
                  <a:gd name="connsiteY21" fmla="*/ 203757 h 220691"/>
                  <a:gd name="connsiteX22" fmla="*/ 948267 w 2169734"/>
                  <a:gd name="connsiteY22" fmla="*/ 178357 h 220691"/>
                  <a:gd name="connsiteX23" fmla="*/ 999067 w 2169734"/>
                  <a:gd name="connsiteY23" fmla="*/ 161424 h 220691"/>
                  <a:gd name="connsiteX24" fmla="*/ 1024467 w 2169734"/>
                  <a:gd name="connsiteY24" fmla="*/ 152957 h 220691"/>
                  <a:gd name="connsiteX25" fmla="*/ 1049867 w 2169734"/>
                  <a:gd name="connsiteY25" fmla="*/ 144491 h 220691"/>
                  <a:gd name="connsiteX26" fmla="*/ 1168400 w 2169734"/>
                  <a:gd name="connsiteY26" fmla="*/ 169891 h 220691"/>
                  <a:gd name="connsiteX27" fmla="*/ 1244600 w 2169734"/>
                  <a:gd name="connsiteY27" fmla="*/ 212224 h 220691"/>
                  <a:gd name="connsiteX28" fmla="*/ 1405467 w 2169734"/>
                  <a:gd name="connsiteY28" fmla="*/ 195291 h 220691"/>
                  <a:gd name="connsiteX29" fmla="*/ 1456267 w 2169734"/>
                  <a:gd name="connsiteY29" fmla="*/ 178357 h 220691"/>
                  <a:gd name="connsiteX30" fmla="*/ 1481667 w 2169734"/>
                  <a:gd name="connsiteY30" fmla="*/ 169891 h 220691"/>
                  <a:gd name="connsiteX31" fmla="*/ 1532467 w 2169734"/>
                  <a:gd name="connsiteY31" fmla="*/ 178357 h 220691"/>
                  <a:gd name="connsiteX32" fmla="*/ 1557867 w 2169734"/>
                  <a:gd name="connsiteY32" fmla="*/ 186824 h 220691"/>
                  <a:gd name="connsiteX33" fmla="*/ 1591733 w 2169734"/>
                  <a:gd name="connsiteY33" fmla="*/ 195291 h 220691"/>
                  <a:gd name="connsiteX34" fmla="*/ 1710267 w 2169734"/>
                  <a:gd name="connsiteY34" fmla="*/ 186824 h 220691"/>
                  <a:gd name="connsiteX35" fmla="*/ 1761067 w 2169734"/>
                  <a:gd name="connsiteY35" fmla="*/ 169891 h 220691"/>
                  <a:gd name="connsiteX36" fmla="*/ 1896533 w 2169734"/>
                  <a:gd name="connsiteY36" fmla="*/ 178357 h 220691"/>
                  <a:gd name="connsiteX37" fmla="*/ 2048933 w 2169734"/>
                  <a:gd name="connsiteY37" fmla="*/ 186824 h 220691"/>
                  <a:gd name="connsiteX38" fmla="*/ 2133600 w 2169734"/>
                  <a:gd name="connsiteY38" fmla="*/ 195291 h 2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69734" h="220691">
                    <a:moveTo>
                      <a:pt x="0" y="127557"/>
                    </a:moveTo>
                    <a:cubicBezTo>
                      <a:pt x="16933" y="121913"/>
                      <a:pt x="33297" y="114125"/>
                      <a:pt x="50800" y="110624"/>
                    </a:cubicBezTo>
                    <a:cubicBezTo>
                      <a:pt x="101884" y="100407"/>
                      <a:pt x="79481" y="106707"/>
                      <a:pt x="118533" y="93691"/>
                    </a:cubicBezTo>
                    <a:cubicBezTo>
                      <a:pt x="161442" y="50782"/>
                      <a:pt x="105909" y="101266"/>
                      <a:pt x="160867" y="68291"/>
                    </a:cubicBezTo>
                    <a:cubicBezTo>
                      <a:pt x="167712" y="64184"/>
                      <a:pt x="170660" y="54927"/>
                      <a:pt x="177800" y="51357"/>
                    </a:cubicBezTo>
                    <a:cubicBezTo>
                      <a:pt x="193765" y="43374"/>
                      <a:pt x="228600" y="34424"/>
                      <a:pt x="228600" y="34424"/>
                    </a:cubicBezTo>
                    <a:cubicBezTo>
                      <a:pt x="234244" y="25957"/>
                      <a:pt x="235880" y="12242"/>
                      <a:pt x="245533" y="9024"/>
                    </a:cubicBezTo>
                    <a:cubicBezTo>
                      <a:pt x="272606" y="0"/>
                      <a:pt x="287519" y="25262"/>
                      <a:pt x="296333" y="42891"/>
                    </a:cubicBezTo>
                    <a:cubicBezTo>
                      <a:pt x="300324" y="50873"/>
                      <a:pt x="300809" y="60309"/>
                      <a:pt x="304800" y="68291"/>
                    </a:cubicBezTo>
                    <a:cubicBezTo>
                      <a:pt x="322176" y="103042"/>
                      <a:pt x="317664" y="84371"/>
                      <a:pt x="338667" y="110624"/>
                    </a:cubicBezTo>
                    <a:cubicBezTo>
                      <a:pt x="345024" y="118570"/>
                      <a:pt x="349956" y="127557"/>
                      <a:pt x="355600" y="136024"/>
                    </a:cubicBezTo>
                    <a:cubicBezTo>
                      <a:pt x="500404" y="126370"/>
                      <a:pt x="442352" y="140973"/>
                      <a:pt x="533400" y="110624"/>
                    </a:cubicBezTo>
                    <a:lnTo>
                      <a:pt x="609600" y="85224"/>
                    </a:lnTo>
                    <a:lnTo>
                      <a:pt x="635000" y="76757"/>
                    </a:lnTo>
                    <a:cubicBezTo>
                      <a:pt x="649111" y="79579"/>
                      <a:pt x="663372" y="81734"/>
                      <a:pt x="677333" y="85224"/>
                    </a:cubicBezTo>
                    <a:cubicBezTo>
                      <a:pt x="685991" y="87389"/>
                      <a:pt x="696422" y="87380"/>
                      <a:pt x="702733" y="93691"/>
                    </a:cubicBezTo>
                    <a:cubicBezTo>
                      <a:pt x="709044" y="100002"/>
                      <a:pt x="706866" y="111289"/>
                      <a:pt x="711200" y="119091"/>
                    </a:cubicBezTo>
                    <a:cubicBezTo>
                      <a:pt x="721084" y="136881"/>
                      <a:pt x="728134" y="158602"/>
                      <a:pt x="745067" y="169891"/>
                    </a:cubicBezTo>
                    <a:lnTo>
                      <a:pt x="795867" y="203757"/>
                    </a:lnTo>
                    <a:lnTo>
                      <a:pt x="821267" y="220691"/>
                    </a:lnTo>
                    <a:cubicBezTo>
                      <a:pt x="846667" y="217869"/>
                      <a:pt x="872258" y="216426"/>
                      <a:pt x="897467" y="212224"/>
                    </a:cubicBezTo>
                    <a:cubicBezTo>
                      <a:pt x="906270" y="210757"/>
                      <a:pt x="915441" y="208708"/>
                      <a:pt x="922867" y="203757"/>
                    </a:cubicBezTo>
                    <a:cubicBezTo>
                      <a:pt x="932830" y="197115"/>
                      <a:pt x="937800" y="184172"/>
                      <a:pt x="948267" y="178357"/>
                    </a:cubicBezTo>
                    <a:cubicBezTo>
                      <a:pt x="963870" y="169689"/>
                      <a:pt x="982134" y="167068"/>
                      <a:pt x="999067" y="161424"/>
                    </a:cubicBezTo>
                    <a:lnTo>
                      <a:pt x="1024467" y="152957"/>
                    </a:lnTo>
                    <a:lnTo>
                      <a:pt x="1049867" y="144491"/>
                    </a:lnTo>
                    <a:cubicBezTo>
                      <a:pt x="1078532" y="148074"/>
                      <a:pt x="1140556" y="151329"/>
                      <a:pt x="1168400" y="169891"/>
                    </a:cubicBezTo>
                    <a:cubicBezTo>
                      <a:pt x="1226626" y="208707"/>
                      <a:pt x="1199893" y="197321"/>
                      <a:pt x="1244600" y="212224"/>
                    </a:cubicBezTo>
                    <a:cubicBezTo>
                      <a:pt x="1324565" y="206893"/>
                      <a:pt x="1346524" y="212974"/>
                      <a:pt x="1405467" y="195291"/>
                    </a:cubicBezTo>
                    <a:cubicBezTo>
                      <a:pt x="1422564" y="190162"/>
                      <a:pt x="1439334" y="184001"/>
                      <a:pt x="1456267" y="178357"/>
                    </a:cubicBezTo>
                    <a:lnTo>
                      <a:pt x="1481667" y="169891"/>
                    </a:lnTo>
                    <a:cubicBezTo>
                      <a:pt x="1498600" y="172713"/>
                      <a:pt x="1515709" y="174633"/>
                      <a:pt x="1532467" y="178357"/>
                    </a:cubicBezTo>
                    <a:cubicBezTo>
                      <a:pt x="1541179" y="180293"/>
                      <a:pt x="1549286" y="184372"/>
                      <a:pt x="1557867" y="186824"/>
                    </a:cubicBezTo>
                    <a:cubicBezTo>
                      <a:pt x="1569055" y="190021"/>
                      <a:pt x="1580444" y="192469"/>
                      <a:pt x="1591733" y="195291"/>
                    </a:cubicBezTo>
                    <a:cubicBezTo>
                      <a:pt x="1631244" y="192469"/>
                      <a:pt x="1671093" y="192700"/>
                      <a:pt x="1710267" y="186824"/>
                    </a:cubicBezTo>
                    <a:cubicBezTo>
                      <a:pt x="1727919" y="184176"/>
                      <a:pt x="1761067" y="169891"/>
                      <a:pt x="1761067" y="169891"/>
                    </a:cubicBezTo>
                    <a:lnTo>
                      <a:pt x="1896533" y="178357"/>
                    </a:lnTo>
                    <a:cubicBezTo>
                      <a:pt x="1947324" y="181345"/>
                      <a:pt x="1998217" y="182767"/>
                      <a:pt x="2048933" y="186824"/>
                    </a:cubicBezTo>
                    <a:cubicBezTo>
                      <a:pt x="2169734" y="196488"/>
                      <a:pt x="2065693" y="195291"/>
                      <a:pt x="2133600" y="195291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29708" name="TextBox 4"/>
            <p:cNvSpPr txBox="1">
              <a:spLocks noChangeArrowheads="1"/>
            </p:cNvSpPr>
            <p:nvPr/>
          </p:nvSpPr>
          <p:spPr bwMode="auto">
            <a:xfrm>
              <a:off x="0" y="6400800"/>
              <a:ext cx="4419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latin typeface="Calibri" charset="0"/>
                  <a:cs typeface="Calibri" charset="0"/>
                </a:rPr>
                <a:t>1. Glave &amp; Rietveld (1975), </a:t>
              </a:r>
              <a:r>
                <a:rPr lang="de-DE" sz="1600" i="1">
                  <a:latin typeface="Calibri" charset="0"/>
                  <a:cs typeface="Calibri" charset="0"/>
                </a:rPr>
                <a:t>JASA</a:t>
              </a:r>
              <a:r>
                <a:rPr lang="de-DE" sz="1600">
                  <a:latin typeface="Calibri" charset="0"/>
                  <a:cs typeface="Calibri" charset="0"/>
                </a:rPr>
                <a:t>, </a:t>
              </a:r>
              <a:r>
                <a:rPr lang="en-US" sz="1600">
                  <a:cs typeface="Calibri" charset="0"/>
                </a:rPr>
                <a:t>58, 875–879.</a:t>
              </a:r>
            </a:p>
          </p:txBody>
        </p:sp>
        <p:sp>
          <p:nvSpPr>
            <p:cNvPr id="29715" name="TextBox 25"/>
            <p:cNvSpPr txBox="1">
              <a:spLocks noChangeArrowheads="1"/>
            </p:cNvSpPr>
            <p:nvPr/>
          </p:nvSpPr>
          <p:spPr bwMode="auto">
            <a:xfrm>
              <a:off x="152400" y="5334000"/>
              <a:ext cx="8610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iii</a:t>
              </a:r>
              <a:r>
                <a:rPr lang="de-DE">
                  <a:latin typeface="Calibri" charset="0"/>
                  <a:cs typeface="Calibri" charset="0"/>
                </a:rPr>
                <a:t>. Solche Unterschiede in 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ii</a:t>
              </a:r>
              <a:r>
                <a:rPr lang="de-DE">
                  <a:latin typeface="Calibri" charset="0"/>
                  <a:cs typeface="Calibri" charset="0"/>
                </a:rPr>
                <a:t>. kommen zustande, </a:t>
              </a:r>
              <a:r>
                <a:rPr lang="de-DE" b="1">
                  <a:latin typeface="Calibri" charset="0"/>
                  <a:cs typeface="Calibri" charset="0"/>
                </a:rPr>
                <a:t>auch wenn die Wörter nicht satzakzentuiert sind...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2400" y="251460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3" name="TextBox 14"/>
          <p:cNvSpPr txBox="1">
            <a:spLocks noChangeArrowheads="1"/>
          </p:cNvSpPr>
          <p:nvPr/>
        </p:nvSpPr>
        <p:spPr bwMode="auto">
          <a:xfrm>
            <a:off x="152400" y="2667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Lexikal</a:t>
            </a:r>
          </a:p>
        </p:txBody>
      </p:sp>
      <p:sp>
        <p:nvSpPr>
          <p:cNvPr id="30724" name="TextBox 17"/>
          <p:cNvSpPr txBox="1">
            <a:spLocks noChangeArrowheads="1"/>
          </p:cNvSpPr>
          <p:nvPr/>
        </p:nvSpPr>
        <p:spPr bwMode="auto">
          <a:xfrm>
            <a:off x="152400" y="16764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Post-lexikal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533400"/>
            <a:ext cx="8077200" cy="5772150"/>
            <a:chOff x="228600" y="533400"/>
            <a:chExt cx="8077200" cy="5772150"/>
          </a:xfrm>
        </p:grpSpPr>
        <p:sp>
          <p:nvSpPr>
            <p:cNvPr id="30747" name="TextBox 3"/>
            <p:cNvSpPr txBox="1">
              <a:spLocks noChangeArrowheads="1"/>
            </p:cNvSpPr>
            <p:nvPr/>
          </p:nvSpPr>
          <p:spPr bwMode="auto">
            <a:xfrm>
              <a:off x="228600" y="533400"/>
              <a:ext cx="7696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Wenn das Wort aber auch noch  (satz-)akzentuiert ist, wird ein Tonakzent mit der primär betonten Silbe assoziiert</a:t>
              </a:r>
            </a:p>
          </p:txBody>
        </p:sp>
        <p:sp>
          <p:nvSpPr>
            <p:cNvPr id="30748" name="TextBox 19"/>
            <p:cNvSpPr txBox="1">
              <a:spLocks noChangeArrowheads="1"/>
            </p:cNvSpPr>
            <p:nvPr/>
          </p:nvSpPr>
          <p:spPr bwMode="auto">
            <a:xfrm>
              <a:off x="304800" y="5105400"/>
              <a:ext cx="8001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sodass sich </a:t>
              </a:r>
              <a:r>
                <a:rPr lang="de-DE" b="1">
                  <a:latin typeface="Calibri" charset="0"/>
                  <a:cs typeface="Calibri" charset="0"/>
                </a:rPr>
                <a:t>in diesem Fall </a:t>
              </a:r>
              <a:r>
                <a:rPr lang="de-DE">
                  <a:latin typeface="Calibri" charset="0"/>
                  <a:cs typeface="Calibri" charset="0"/>
                </a:rPr>
                <a:t>– also wegen der Satzakzentuierung – </a:t>
              </a:r>
              <a:r>
                <a:rPr lang="de-DE" b="1">
                  <a:latin typeface="Calibri" charset="0"/>
                  <a:cs typeface="Calibri" charset="0"/>
                </a:rPr>
                <a:t>primär betonte Silben durch eine viel stärkere f0-Bewegung im Vgl. zu anderen starken Silben gekennzeichnet sind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7" name="TextBox 27"/>
          <p:cNvSpPr txBox="1">
            <a:spLocks noChangeArrowheads="1"/>
          </p:cNvSpPr>
          <p:nvPr/>
        </p:nvSpPr>
        <p:spPr bwMode="auto">
          <a:xfrm>
            <a:off x="2209800" y="12954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übersetzen                                               übersetzen         </a:t>
            </a:r>
          </a:p>
        </p:txBody>
      </p:sp>
      <p:sp>
        <p:nvSpPr>
          <p:cNvPr id="30728" name="TextBox 28"/>
          <p:cNvSpPr txBox="1">
            <a:spLocks noChangeArrowheads="1"/>
          </p:cNvSpPr>
          <p:nvPr/>
        </p:nvSpPr>
        <p:spPr bwMode="auto">
          <a:xfrm>
            <a:off x="1371600" y="3276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30729" name="TextBox 29"/>
          <p:cNvSpPr txBox="1">
            <a:spLocks noChangeArrowheads="1"/>
          </p:cNvSpPr>
          <p:nvPr/>
        </p:nvSpPr>
        <p:spPr bwMode="auto">
          <a:xfrm>
            <a:off x="1371600" y="2971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30730" name="TextBox 30"/>
          <p:cNvSpPr txBox="1">
            <a:spLocks noChangeArrowheads="1"/>
          </p:cNvSpPr>
          <p:nvPr/>
        </p:nvSpPr>
        <p:spPr bwMode="auto">
          <a:xfrm>
            <a:off x="13716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30731" name="TextBox 32"/>
          <p:cNvSpPr txBox="1">
            <a:spLocks noChangeArrowheads="1"/>
          </p:cNvSpPr>
          <p:nvPr/>
        </p:nvSpPr>
        <p:spPr bwMode="auto">
          <a:xfrm>
            <a:off x="2286000" y="1600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30732" name="TextBox 33"/>
          <p:cNvSpPr txBox="1">
            <a:spLocks noChangeArrowheads="1"/>
          </p:cNvSpPr>
          <p:nvPr/>
        </p:nvSpPr>
        <p:spPr bwMode="auto">
          <a:xfrm>
            <a:off x="6553200" y="16764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1981200"/>
            <a:ext cx="7281863" cy="2608263"/>
            <a:chOff x="1066800" y="1981200"/>
            <a:chExt cx="7281863" cy="2608263"/>
          </a:xfrm>
        </p:grpSpPr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Akzentuiert</a:t>
              </a:r>
            </a:p>
          </p:txBody>
        </p:sp>
        <p:sp>
          <p:nvSpPr>
            <p:cNvPr id="30735" name="TextBox 15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30736" name="TextBox 16"/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0737" name="TextBox 25"/>
            <p:cNvSpPr txBox="1">
              <a:spLocks noChangeArrowheads="1"/>
            </p:cNvSpPr>
            <p:nvPr/>
          </p:nvSpPr>
          <p:spPr bwMode="auto">
            <a:xfrm>
              <a:off x="685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30738" name="TextBox 32"/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5863" y="45291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51138" y="4537075"/>
              <a:ext cx="136525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971800" y="4157663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79800" y="45212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58000" y="4114800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358063" y="45037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72400" y="4495800"/>
              <a:ext cx="134938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53400" y="44958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73152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Methode um die Primär betonte Silbe zu bestimmen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 kann daher die Satzbetonung verwenden, um in unsicheren Fällen festzustellen, welche Silbe primär betont ist.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A4218-713B-1448-B123-A5B8439337BA}"/>
              </a:ext>
            </a:extLst>
          </p:cNvPr>
          <p:cNvGrpSpPr/>
          <p:nvPr/>
        </p:nvGrpSpPr>
        <p:grpSpPr>
          <a:xfrm>
            <a:off x="304800" y="1676400"/>
            <a:ext cx="8382000" cy="3802063"/>
            <a:chOff x="304800" y="1676400"/>
            <a:chExt cx="8382000" cy="3802063"/>
          </a:xfrm>
        </p:grpSpPr>
        <p:sp>
          <p:nvSpPr>
            <p:cNvPr id="31748" name="TextBox 4"/>
            <p:cNvSpPr txBox="1">
              <a:spLocks noChangeArrowheads="1"/>
            </p:cNvSpPr>
            <p:nvPr/>
          </p:nvSpPr>
          <p:spPr bwMode="auto">
            <a:xfrm>
              <a:off x="304800" y="16764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</a:t>
              </a:r>
            </a:p>
          </p:txBody>
        </p:sp>
        <p:sp>
          <p:nvSpPr>
            <p:cNvPr id="31749" name="TextBox 5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Mannheim</a:t>
              </a:r>
            </a:p>
          </p:txBody>
        </p:sp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1428750" y="2286000"/>
              <a:ext cx="3067050" cy="2084388"/>
              <a:chOff x="1428750" y="2286000"/>
              <a:chExt cx="3067050" cy="2084388"/>
            </a:xfrm>
          </p:grpSpPr>
          <p:sp>
            <p:nvSpPr>
              <p:cNvPr id="31757" name="TextBox 6"/>
              <p:cNvSpPr txBox="1">
                <a:spLocks noChangeArrowheads="1"/>
              </p:cNvSpPr>
              <p:nvPr/>
            </p:nvSpPr>
            <p:spPr bwMode="auto">
              <a:xfrm>
                <a:off x="1524000" y="2286000"/>
                <a:ext cx="12192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Aussage</a:t>
                </a:r>
              </a:p>
            </p:txBody>
          </p:sp>
          <p:sp>
            <p:nvSpPr>
              <p:cNvPr id="5" name="TextBox 9"/>
              <p:cNvSpPr txBox="1">
                <a:spLocks noChangeArrowheads="1"/>
              </p:cNvSpPr>
              <p:nvPr/>
            </p:nvSpPr>
            <p:spPr bwMode="auto">
              <a:xfrm>
                <a:off x="1524000" y="3276600"/>
                <a:ext cx="609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31759" name="TextBox 10"/>
              <p:cNvSpPr txBox="1">
                <a:spLocks noChangeArrowheads="1"/>
              </p:cNvSpPr>
              <p:nvPr/>
            </p:nvSpPr>
            <p:spPr bwMode="auto">
              <a:xfrm>
                <a:off x="2743200" y="2895600"/>
                <a:ext cx="1752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L-L%</a:t>
                </a: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428750" y="3759200"/>
                <a:ext cx="1212850" cy="611188"/>
              </a:xfrm>
              <a:custGeom>
                <a:avLst/>
                <a:gdLst>
                  <a:gd name="connsiteX0" fmla="*/ 43697 w 1212097"/>
                  <a:gd name="connsiteY0" fmla="*/ 101600 h 611669"/>
                  <a:gd name="connsiteX1" fmla="*/ 102964 w 1212097"/>
                  <a:gd name="connsiteY1" fmla="*/ 59267 h 611669"/>
                  <a:gd name="connsiteX2" fmla="*/ 128364 w 1212097"/>
                  <a:gd name="connsiteY2" fmla="*/ 50800 h 611669"/>
                  <a:gd name="connsiteX3" fmla="*/ 153764 w 1212097"/>
                  <a:gd name="connsiteY3" fmla="*/ 33867 h 611669"/>
                  <a:gd name="connsiteX4" fmla="*/ 229964 w 1212097"/>
                  <a:gd name="connsiteY4" fmla="*/ 8467 h 611669"/>
                  <a:gd name="connsiteX5" fmla="*/ 255364 w 1212097"/>
                  <a:gd name="connsiteY5" fmla="*/ 0 h 611669"/>
                  <a:gd name="connsiteX6" fmla="*/ 365430 w 1212097"/>
                  <a:gd name="connsiteY6" fmla="*/ 8467 h 611669"/>
                  <a:gd name="connsiteX7" fmla="*/ 382364 w 1212097"/>
                  <a:gd name="connsiteY7" fmla="*/ 25400 h 611669"/>
                  <a:gd name="connsiteX8" fmla="*/ 416230 w 1212097"/>
                  <a:gd name="connsiteY8" fmla="*/ 33867 h 611669"/>
                  <a:gd name="connsiteX9" fmla="*/ 492430 w 1212097"/>
                  <a:gd name="connsiteY9" fmla="*/ 67733 h 611669"/>
                  <a:gd name="connsiteX10" fmla="*/ 509364 w 1212097"/>
                  <a:gd name="connsiteY10" fmla="*/ 93133 h 611669"/>
                  <a:gd name="connsiteX11" fmla="*/ 526297 w 1212097"/>
                  <a:gd name="connsiteY11" fmla="*/ 110067 h 611669"/>
                  <a:gd name="connsiteX12" fmla="*/ 534764 w 1212097"/>
                  <a:gd name="connsiteY12" fmla="*/ 135467 h 611669"/>
                  <a:gd name="connsiteX13" fmla="*/ 585564 w 1212097"/>
                  <a:gd name="connsiteY13" fmla="*/ 211667 h 611669"/>
                  <a:gd name="connsiteX14" fmla="*/ 602497 w 1212097"/>
                  <a:gd name="connsiteY14" fmla="*/ 237067 h 611669"/>
                  <a:gd name="connsiteX15" fmla="*/ 636364 w 1212097"/>
                  <a:gd name="connsiteY15" fmla="*/ 287867 h 611669"/>
                  <a:gd name="connsiteX16" fmla="*/ 670230 w 1212097"/>
                  <a:gd name="connsiteY16" fmla="*/ 338667 h 611669"/>
                  <a:gd name="connsiteX17" fmla="*/ 695630 w 1212097"/>
                  <a:gd name="connsiteY17" fmla="*/ 372533 h 611669"/>
                  <a:gd name="connsiteX18" fmla="*/ 721030 w 1212097"/>
                  <a:gd name="connsiteY18" fmla="*/ 423333 h 611669"/>
                  <a:gd name="connsiteX19" fmla="*/ 746430 w 1212097"/>
                  <a:gd name="connsiteY19" fmla="*/ 440267 h 611669"/>
                  <a:gd name="connsiteX20" fmla="*/ 788764 w 1212097"/>
                  <a:gd name="connsiteY20" fmla="*/ 474133 h 611669"/>
                  <a:gd name="connsiteX21" fmla="*/ 814164 w 1212097"/>
                  <a:gd name="connsiteY21" fmla="*/ 508000 h 611669"/>
                  <a:gd name="connsiteX22" fmla="*/ 839564 w 1212097"/>
                  <a:gd name="connsiteY22" fmla="*/ 524933 h 611669"/>
                  <a:gd name="connsiteX23" fmla="*/ 907297 w 1212097"/>
                  <a:gd name="connsiteY23" fmla="*/ 575733 h 611669"/>
                  <a:gd name="connsiteX24" fmla="*/ 932697 w 1212097"/>
                  <a:gd name="connsiteY24" fmla="*/ 584200 h 611669"/>
                  <a:gd name="connsiteX25" fmla="*/ 958097 w 1212097"/>
                  <a:gd name="connsiteY25" fmla="*/ 601133 h 611669"/>
                  <a:gd name="connsiteX26" fmla="*/ 1025830 w 1212097"/>
                  <a:gd name="connsiteY26" fmla="*/ 609600 h 611669"/>
                  <a:gd name="connsiteX27" fmla="*/ 1212097 w 1212097"/>
                  <a:gd name="connsiteY27" fmla="*/ 609600 h 61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12097" h="611669">
                    <a:moveTo>
                      <a:pt x="43697" y="101600"/>
                    </a:moveTo>
                    <a:cubicBezTo>
                      <a:pt x="160626" y="43137"/>
                      <a:pt x="0" y="127910"/>
                      <a:pt x="102964" y="59267"/>
                    </a:cubicBezTo>
                    <a:cubicBezTo>
                      <a:pt x="110390" y="54316"/>
                      <a:pt x="120382" y="54791"/>
                      <a:pt x="128364" y="50800"/>
                    </a:cubicBezTo>
                    <a:cubicBezTo>
                      <a:pt x="137465" y="46249"/>
                      <a:pt x="144371" y="37781"/>
                      <a:pt x="153764" y="33867"/>
                    </a:cubicBezTo>
                    <a:cubicBezTo>
                      <a:pt x="178478" y="23569"/>
                      <a:pt x="204564" y="16934"/>
                      <a:pt x="229964" y="8467"/>
                    </a:cubicBezTo>
                    <a:lnTo>
                      <a:pt x="255364" y="0"/>
                    </a:lnTo>
                    <a:cubicBezTo>
                      <a:pt x="292053" y="2822"/>
                      <a:pt x="329348" y="1251"/>
                      <a:pt x="365430" y="8467"/>
                    </a:cubicBezTo>
                    <a:cubicBezTo>
                      <a:pt x="373258" y="10033"/>
                      <a:pt x="375224" y="21830"/>
                      <a:pt x="382364" y="25400"/>
                    </a:cubicBezTo>
                    <a:cubicBezTo>
                      <a:pt x="392772" y="30604"/>
                      <a:pt x="405085" y="30523"/>
                      <a:pt x="416230" y="33867"/>
                    </a:cubicBezTo>
                    <a:cubicBezTo>
                      <a:pt x="471189" y="50355"/>
                      <a:pt x="455311" y="42987"/>
                      <a:pt x="492430" y="67733"/>
                    </a:cubicBezTo>
                    <a:cubicBezTo>
                      <a:pt x="498075" y="76200"/>
                      <a:pt x="503007" y="85187"/>
                      <a:pt x="509364" y="93133"/>
                    </a:cubicBezTo>
                    <a:cubicBezTo>
                      <a:pt x="514351" y="99366"/>
                      <a:pt x="522190" y="103222"/>
                      <a:pt x="526297" y="110067"/>
                    </a:cubicBezTo>
                    <a:cubicBezTo>
                      <a:pt x="530889" y="117720"/>
                      <a:pt x="530430" y="127665"/>
                      <a:pt x="534764" y="135467"/>
                    </a:cubicBezTo>
                    <a:cubicBezTo>
                      <a:pt x="534778" y="135492"/>
                      <a:pt x="577089" y="198955"/>
                      <a:pt x="585564" y="211667"/>
                    </a:cubicBezTo>
                    <a:cubicBezTo>
                      <a:pt x="591208" y="220134"/>
                      <a:pt x="597946" y="227966"/>
                      <a:pt x="602497" y="237067"/>
                    </a:cubicBezTo>
                    <a:cubicBezTo>
                      <a:pt x="643443" y="318959"/>
                      <a:pt x="597576" y="236149"/>
                      <a:pt x="636364" y="287867"/>
                    </a:cubicBezTo>
                    <a:cubicBezTo>
                      <a:pt x="648575" y="304148"/>
                      <a:pt x="658019" y="322386"/>
                      <a:pt x="670230" y="338667"/>
                    </a:cubicBezTo>
                    <a:lnTo>
                      <a:pt x="695630" y="372533"/>
                    </a:lnTo>
                    <a:cubicBezTo>
                      <a:pt x="702516" y="393191"/>
                      <a:pt x="704618" y="406920"/>
                      <a:pt x="721030" y="423333"/>
                    </a:cubicBezTo>
                    <a:cubicBezTo>
                      <a:pt x="728225" y="430528"/>
                      <a:pt x="737963" y="434622"/>
                      <a:pt x="746430" y="440267"/>
                    </a:cubicBezTo>
                    <a:cubicBezTo>
                      <a:pt x="798294" y="518060"/>
                      <a:pt x="727417" y="423011"/>
                      <a:pt x="788764" y="474133"/>
                    </a:cubicBezTo>
                    <a:cubicBezTo>
                      <a:pt x="799605" y="483167"/>
                      <a:pt x="804186" y="498022"/>
                      <a:pt x="814164" y="508000"/>
                    </a:cubicBezTo>
                    <a:cubicBezTo>
                      <a:pt x="821359" y="515195"/>
                      <a:pt x="831618" y="518576"/>
                      <a:pt x="839564" y="524933"/>
                    </a:cubicBezTo>
                    <a:cubicBezTo>
                      <a:pt x="868222" y="547860"/>
                      <a:pt x="856650" y="558850"/>
                      <a:pt x="907297" y="575733"/>
                    </a:cubicBezTo>
                    <a:cubicBezTo>
                      <a:pt x="915764" y="578555"/>
                      <a:pt x="924715" y="580209"/>
                      <a:pt x="932697" y="584200"/>
                    </a:cubicBezTo>
                    <a:cubicBezTo>
                      <a:pt x="941798" y="588751"/>
                      <a:pt x="948280" y="598456"/>
                      <a:pt x="958097" y="601133"/>
                    </a:cubicBezTo>
                    <a:cubicBezTo>
                      <a:pt x="980049" y="607120"/>
                      <a:pt x="1003089" y="608842"/>
                      <a:pt x="1025830" y="609600"/>
                    </a:cubicBezTo>
                    <a:cubicBezTo>
                      <a:pt x="1087885" y="611669"/>
                      <a:pt x="1150008" y="609600"/>
                      <a:pt x="1212097" y="60960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410200" y="2286000"/>
              <a:ext cx="2971800" cy="2073275"/>
              <a:chOff x="5410200" y="2286000"/>
              <a:chExt cx="2971800" cy="2073275"/>
            </a:xfrm>
          </p:grpSpPr>
          <p:sp>
            <p:nvSpPr>
              <p:cNvPr id="31753" name="TextBox 7"/>
              <p:cNvSpPr txBox="1">
                <a:spLocks noChangeArrowheads="1"/>
              </p:cNvSpPr>
              <p:nvPr/>
            </p:nvSpPr>
            <p:spPr bwMode="auto">
              <a:xfrm>
                <a:off x="5410200" y="2971800"/>
                <a:ext cx="29718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Mannheim? H-H%</a:t>
                </a:r>
              </a:p>
            </p:txBody>
          </p:sp>
          <p:sp>
            <p:nvSpPr>
              <p:cNvPr id="31754" name="TextBox 8"/>
              <p:cNvSpPr txBox="1">
                <a:spLocks noChangeArrowheads="1"/>
              </p:cNvSpPr>
              <p:nvPr/>
            </p:nvSpPr>
            <p:spPr bwMode="auto">
              <a:xfrm>
                <a:off x="5410200" y="2286000"/>
                <a:ext cx="12192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Frage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5562600" y="3352800"/>
                <a:ext cx="609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519738" y="3614738"/>
                <a:ext cx="1160462" cy="744537"/>
              </a:xfrm>
              <a:custGeom>
                <a:avLst/>
                <a:gdLst>
                  <a:gd name="connsiteX0" fmla="*/ 0 w 1159933"/>
                  <a:gd name="connsiteY0" fmla="*/ 626533 h 743973"/>
                  <a:gd name="connsiteX1" fmla="*/ 76200 w 1159933"/>
                  <a:gd name="connsiteY1" fmla="*/ 668866 h 743973"/>
                  <a:gd name="connsiteX2" fmla="*/ 118533 w 1159933"/>
                  <a:gd name="connsiteY2" fmla="*/ 702733 h 743973"/>
                  <a:gd name="connsiteX3" fmla="*/ 177800 w 1159933"/>
                  <a:gd name="connsiteY3" fmla="*/ 719666 h 743973"/>
                  <a:gd name="connsiteX4" fmla="*/ 237066 w 1159933"/>
                  <a:gd name="connsiteY4" fmla="*/ 736600 h 743973"/>
                  <a:gd name="connsiteX5" fmla="*/ 364066 w 1159933"/>
                  <a:gd name="connsiteY5" fmla="*/ 728133 h 743973"/>
                  <a:gd name="connsiteX6" fmla="*/ 448733 w 1159933"/>
                  <a:gd name="connsiteY6" fmla="*/ 702733 h 743973"/>
                  <a:gd name="connsiteX7" fmla="*/ 465666 w 1159933"/>
                  <a:gd name="connsiteY7" fmla="*/ 677333 h 743973"/>
                  <a:gd name="connsiteX8" fmla="*/ 482600 w 1159933"/>
                  <a:gd name="connsiteY8" fmla="*/ 660400 h 743973"/>
                  <a:gd name="connsiteX9" fmla="*/ 491066 w 1159933"/>
                  <a:gd name="connsiteY9" fmla="*/ 635000 h 743973"/>
                  <a:gd name="connsiteX10" fmla="*/ 508000 w 1159933"/>
                  <a:gd name="connsiteY10" fmla="*/ 618066 h 743973"/>
                  <a:gd name="connsiteX11" fmla="*/ 541866 w 1159933"/>
                  <a:gd name="connsiteY11" fmla="*/ 567266 h 743973"/>
                  <a:gd name="connsiteX12" fmla="*/ 550333 w 1159933"/>
                  <a:gd name="connsiteY12" fmla="*/ 533400 h 743973"/>
                  <a:gd name="connsiteX13" fmla="*/ 592666 w 1159933"/>
                  <a:gd name="connsiteY13" fmla="*/ 482600 h 743973"/>
                  <a:gd name="connsiteX14" fmla="*/ 609600 w 1159933"/>
                  <a:gd name="connsiteY14" fmla="*/ 431800 h 743973"/>
                  <a:gd name="connsiteX15" fmla="*/ 618066 w 1159933"/>
                  <a:gd name="connsiteY15" fmla="*/ 406400 h 743973"/>
                  <a:gd name="connsiteX16" fmla="*/ 626533 w 1159933"/>
                  <a:gd name="connsiteY16" fmla="*/ 372533 h 743973"/>
                  <a:gd name="connsiteX17" fmla="*/ 643466 w 1159933"/>
                  <a:gd name="connsiteY17" fmla="*/ 338666 h 743973"/>
                  <a:gd name="connsiteX18" fmla="*/ 651933 w 1159933"/>
                  <a:gd name="connsiteY18" fmla="*/ 313266 h 743973"/>
                  <a:gd name="connsiteX19" fmla="*/ 711200 w 1159933"/>
                  <a:gd name="connsiteY19" fmla="*/ 245533 h 743973"/>
                  <a:gd name="connsiteX20" fmla="*/ 736600 w 1159933"/>
                  <a:gd name="connsiteY20" fmla="*/ 220133 h 743973"/>
                  <a:gd name="connsiteX21" fmla="*/ 778933 w 1159933"/>
                  <a:gd name="connsiteY21" fmla="*/ 177800 h 743973"/>
                  <a:gd name="connsiteX22" fmla="*/ 821266 w 1159933"/>
                  <a:gd name="connsiteY22" fmla="*/ 152400 h 743973"/>
                  <a:gd name="connsiteX23" fmla="*/ 897466 w 1159933"/>
                  <a:gd name="connsiteY23" fmla="*/ 93133 h 743973"/>
                  <a:gd name="connsiteX24" fmla="*/ 914400 w 1159933"/>
                  <a:gd name="connsiteY24" fmla="*/ 76200 h 743973"/>
                  <a:gd name="connsiteX25" fmla="*/ 948266 w 1159933"/>
                  <a:gd name="connsiteY25" fmla="*/ 59266 h 743973"/>
                  <a:gd name="connsiteX26" fmla="*/ 1024466 w 1159933"/>
                  <a:gd name="connsiteY26" fmla="*/ 25400 h 743973"/>
                  <a:gd name="connsiteX27" fmla="*/ 1075266 w 1159933"/>
                  <a:gd name="connsiteY27" fmla="*/ 8466 h 743973"/>
                  <a:gd name="connsiteX28" fmla="*/ 1100666 w 1159933"/>
                  <a:gd name="connsiteY28" fmla="*/ 0 h 743973"/>
                  <a:gd name="connsiteX29" fmla="*/ 1159933 w 1159933"/>
                  <a:gd name="connsiteY29" fmla="*/ 0 h 74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59933" h="743973">
                    <a:moveTo>
                      <a:pt x="0" y="626533"/>
                    </a:moveTo>
                    <a:cubicBezTo>
                      <a:pt x="58226" y="665351"/>
                      <a:pt x="31493" y="653965"/>
                      <a:pt x="76200" y="668866"/>
                    </a:cubicBezTo>
                    <a:cubicBezTo>
                      <a:pt x="91951" y="684618"/>
                      <a:pt x="97170" y="692051"/>
                      <a:pt x="118533" y="702733"/>
                    </a:cubicBezTo>
                    <a:cubicBezTo>
                      <a:pt x="132072" y="709502"/>
                      <a:pt x="165133" y="716047"/>
                      <a:pt x="177800" y="719666"/>
                    </a:cubicBezTo>
                    <a:cubicBezTo>
                      <a:pt x="262875" y="743973"/>
                      <a:pt x="131130" y="710114"/>
                      <a:pt x="237066" y="736600"/>
                    </a:cubicBezTo>
                    <a:cubicBezTo>
                      <a:pt x="279399" y="733778"/>
                      <a:pt x="322028" y="733865"/>
                      <a:pt x="364066" y="728133"/>
                    </a:cubicBezTo>
                    <a:cubicBezTo>
                      <a:pt x="380475" y="725895"/>
                      <a:pt x="426185" y="710249"/>
                      <a:pt x="448733" y="702733"/>
                    </a:cubicBezTo>
                    <a:cubicBezTo>
                      <a:pt x="454377" y="694266"/>
                      <a:pt x="459309" y="685279"/>
                      <a:pt x="465666" y="677333"/>
                    </a:cubicBezTo>
                    <a:cubicBezTo>
                      <a:pt x="470653" y="671100"/>
                      <a:pt x="478493" y="667245"/>
                      <a:pt x="482600" y="660400"/>
                    </a:cubicBezTo>
                    <a:cubicBezTo>
                      <a:pt x="487192" y="652747"/>
                      <a:pt x="486474" y="642653"/>
                      <a:pt x="491066" y="635000"/>
                    </a:cubicBezTo>
                    <a:cubicBezTo>
                      <a:pt x="495173" y="628155"/>
                      <a:pt x="503210" y="624452"/>
                      <a:pt x="508000" y="618066"/>
                    </a:cubicBezTo>
                    <a:cubicBezTo>
                      <a:pt x="520211" y="601785"/>
                      <a:pt x="541866" y="567266"/>
                      <a:pt x="541866" y="567266"/>
                    </a:cubicBezTo>
                    <a:cubicBezTo>
                      <a:pt x="544688" y="555977"/>
                      <a:pt x="544560" y="543503"/>
                      <a:pt x="550333" y="533400"/>
                    </a:cubicBezTo>
                    <a:cubicBezTo>
                      <a:pt x="590211" y="463616"/>
                      <a:pt x="562902" y="549567"/>
                      <a:pt x="592666" y="482600"/>
                    </a:cubicBezTo>
                    <a:cubicBezTo>
                      <a:pt x="599915" y="466289"/>
                      <a:pt x="603956" y="448733"/>
                      <a:pt x="609600" y="431800"/>
                    </a:cubicBezTo>
                    <a:cubicBezTo>
                      <a:pt x="612422" y="423333"/>
                      <a:pt x="615901" y="415058"/>
                      <a:pt x="618066" y="406400"/>
                    </a:cubicBezTo>
                    <a:cubicBezTo>
                      <a:pt x="620888" y="395111"/>
                      <a:pt x="622447" y="383429"/>
                      <a:pt x="626533" y="372533"/>
                    </a:cubicBezTo>
                    <a:cubicBezTo>
                      <a:pt x="630965" y="360715"/>
                      <a:pt x="638494" y="350267"/>
                      <a:pt x="643466" y="338666"/>
                    </a:cubicBezTo>
                    <a:cubicBezTo>
                      <a:pt x="646982" y="330463"/>
                      <a:pt x="647942" y="321248"/>
                      <a:pt x="651933" y="313266"/>
                    </a:cubicBezTo>
                    <a:cubicBezTo>
                      <a:pt x="665936" y="285261"/>
                      <a:pt x="689127" y="267605"/>
                      <a:pt x="711200" y="245533"/>
                    </a:cubicBezTo>
                    <a:cubicBezTo>
                      <a:pt x="719667" y="237066"/>
                      <a:pt x="729958" y="230096"/>
                      <a:pt x="736600" y="220133"/>
                    </a:cubicBezTo>
                    <a:cubicBezTo>
                      <a:pt x="765629" y="176588"/>
                      <a:pt x="738614" y="210055"/>
                      <a:pt x="778933" y="177800"/>
                    </a:cubicBezTo>
                    <a:cubicBezTo>
                      <a:pt x="812139" y="151234"/>
                      <a:pt x="777154" y="167103"/>
                      <a:pt x="821266" y="152400"/>
                    </a:cubicBezTo>
                    <a:cubicBezTo>
                      <a:pt x="913406" y="60260"/>
                      <a:pt x="819896" y="144846"/>
                      <a:pt x="897466" y="93133"/>
                    </a:cubicBezTo>
                    <a:cubicBezTo>
                      <a:pt x="904108" y="88705"/>
                      <a:pt x="907758" y="80628"/>
                      <a:pt x="914400" y="76200"/>
                    </a:cubicBezTo>
                    <a:cubicBezTo>
                      <a:pt x="924901" y="69199"/>
                      <a:pt x="937308" y="65528"/>
                      <a:pt x="948266" y="59266"/>
                    </a:cubicBezTo>
                    <a:cubicBezTo>
                      <a:pt x="1004614" y="27066"/>
                      <a:pt x="935777" y="54963"/>
                      <a:pt x="1024466" y="25400"/>
                    </a:cubicBezTo>
                    <a:lnTo>
                      <a:pt x="1075266" y="8466"/>
                    </a:lnTo>
                    <a:cubicBezTo>
                      <a:pt x="1083733" y="5644"/>
                      <a:pt x="1091741" y="0"/>
                      <a:pt x="1100666" y="0"/>
                    </a:cubicBezTo>
                    <a:lnTo>
                      <a:pt x="1159933" y="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31758" name="TextBox 14"/>
            <p:cNvSpPr txBox="1">
              <a:spLocks noChangeArrowheads="1"/>
            </p:cNvSpPr>
            <p:nvPr/>
          </p:nvSpPr>
          <p:spPr bwMode="auto">
            <a:xfrm>
              <a:off x="533400" y="4648200"/>
              <a:ext cx="8153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 der hoch-tief Wechsel in Silbe 1 stattfindet, hat </a:t>
              </a:r>
              <a:r>
                <a:rPr lang="de-DE" i="1">
                  <a:latin typeface="Calibri" charset="0"/>
                  <a:cs typeface="Calibri" charset="0"/>
                </a:rPr>
                <a:t>Mannheim</a:t>
              </a:r>
              <a:r>
                <a:rPr lang="de-DE">
                  <a:latin typeface="Calibri" charset="0"/>
                  <a:cs typeface="Calibri" charset="0"/>
                </a:rPr>
                <a:t> die primäre lexikalische Betonung in der ersten Silbe.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52400"/>
            <a:ext cx="4114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Funktion der Wortbetonung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</a:t>
            </a:r>
            <a:r>
              <a:rPr lang="de-DE" b="1">
                <a:latin typeface="Calibri" charset="0"/>
                <a:cs typeface="Calibri" charset="0"/>
              </a:rPr>
              <a:t>akustisch stabiler</a:t>
            </a:r>
            <a:r>
              <a:rPr lang="de-DE">
                <a:latin typeface="Calibri" charset="0"/>
                <a:cs typeface="Calibri" charset="0"/>
              </a:rPr>
              <a:t>/nicht so variabel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52400" y="6096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Starke Silben in germanischen Sprachen sind für Hörer wichtiger als schwache Silbe um Wörter zu identifizieren. Hauptsächlich  drei Gründe. Starke Silben sind: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28600" y="457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für Hörer in germanischen Sprachen wichtig </a:t>
            </a:r>
            <a:r>
              <a:rPr lang="de-DE" b="1">
                <a:latin typeface="Calibri" charset="0"/>
                <a:cs typeface="Calibri" charset="0"/>
              </a:rPr>
              <a:t>um Wortgrenzen aufzudecken </a:t>
            </a:r>
            <a:r>
              <a:rPr lang="de-DE">
                <a:latin typeface="Calibri" charset="0"/>
                <a:cs typeface="Calibri" charset="0"/>
              </a:rPr>
              <a:t>(siehe Cutler, Leseliste, für Literatur dazu) – da Wörter öfters in diesen Sprachen mit starken Silben beginnen.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28600" y="23622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2. für Unterschiede zwischen Wortbedeutungen viel wichtiger. z.B. sind die phonologischen Kontraste zwischen Vokalen in schwachen Silben </a:t>
            </a:r>
            <a:r>
              <a:rPr lang="de-DE" b="1" dirty="0">
                <a:latin typeface="Calibri" charset="0"/>
                <a:cs typeface="Calibri" charset="0"/>
              </a:rPr>
              <a:t>erheblich eingeschränkt*</a:t>
            </a:r>
            <a:r>
              <a:rPr lang="de-DE" dirty="0">
                <a:latin typeface="Calibri" charset="0"/>
                <a:cs typeface="Calibri" charset="0"/>
              </a:rPr>
              <a:t>: meistens /</a:t>
            </a:r>
            <a:r>
              <a:rPr lang="de-DE" dirty="0" err="1">
                <a:latin typeface="Calibri" charset="0"/>
                <a:cs typeface="Calibri" charset="0"/>
              </a:rPr>
              <a:t>ə</a:t>
            </a:r>
            <a:r>
              <a:rPr lang="de-DE" dirty="0">
                <a:latin typeface="Calibri" charset="0"/>
                <a:cs typeface="Calibri" charset="0"/>
              </a:rPr>
              <a:t>/ oder kurze hohe Vokale z.B. Englisch: </a:t>
            </a:r>
            <a:r>
              <a:rPr lang="de-DE" dirty="0" err="1">
                <a:latin typeface="Calibri" charset="0"/>
                <a:cs typeface="Calibri" charset="0"/>
              </a:rPr>
              <a:t>char</a:t>
            </a:r>
            <a:r>
              <a:rPr lang="de-DE" i="1" dirty="0" err="1">
                <a:latin typeface="Calibri" charset="0"/>
                <a:cs typeface="Calibri" charset="0"/>
              </a:rPr>
              <a:t>a</a:t>
            </a:r>
            <a:r>
              <a:rPr lang="de-DE" dirty="0" err="1">
                <a:latin typeface="Calibri" charset="0"/>
                <a:cs typeface="Calibri" charset="0"/>
              </a:rPr>
              <a:t>cter</a:t>
            </a:r>
            <a:r>
              <a:rPr lang="de-DE" dirty="0">
                <a:latin typeface="Calibri" charset="0"/>
                <a:cs typeface="Calibri" charset="0"/>
              </a:rPr>
              <a:t>, /</a:t>
            </a:r>
            <a:r>
              <a:rPr lang="de-DE" dirty="0" err="1">
                <a:latin typeface="Calibri" charset="0"/>
                <a:cs typeface="Calibri" charset="0"/>
              </a:rPr>
              <a:t>kar</a:t>
            </a:r>
            <a:r>
              <a:rPr lang="de-DE" dirty="0" err="1">
                <a:solidFill>
                  <a:srgbClr val="0000FF"/>
                </a:solidFill>
                <a:latin typeface="Times New Roman" charset="0"/>
                <a:cs typeface="Calibri" charset="0"/>
              </a:rPr>
              <a:t>ɪ</a:t>
            </a:r>
            <a:r>
              <a:rPr lang="de-DE" dirty="0" err="1">
                <a:latin typeface="Calibri" charset="0"/>
                <a:cs typeface="Calibri" charset="0"/>
              </a:rPr>
              <a:t>ktə</a:t>
            </a:r>
            <a:r>
              <a:rPr lang="de-DE" dirty="0">
                <a:latin typeface="Calibri" charset="0"/>
                <a:cs typeface="Calibri" charset="0"/>
              </a:rPr>
              <a:t>/; </a:t>
            </a:r>
            <a:r>
              <a:rPr lang="de-DE" dirty="0" err="1">
                <a:latin typeface="Calibri" charset="0"/>
                <a:cs typeface="Calibri" charset="0"/>
              </a:rPr>
              <a:t>man</a:t>
            </a:r>
            <a:r>
              <a:rPr lang="de-DE" i="1" dirty="0" err="1">
                <a:latin typeface="Calibri" charset="0"/>
                <a:cs typeface="Calibri" charset="0"/>
              </a:rPr>
              <a:t>u</a:t>
            </a:r>
            <a:r>
              <a:rPr lang="de-DE" dirty="0" err="1">
                <a:latin typeface="Calibri" charset="0"/>
                <a:cs typeface="Calibri" charset="0"/>
              </a:rPr>
              <a:t>script</a:t>
            </a:r>
            <a:r>
              <a:rPr lang="de-DE" dirty="0">
                <a:latin typeface="Calibri" charset="0"/>
                <a:cs typeface="Calibri" charset="0"/>
              </a:rPr>
              <a:t>, /</a:t>
            </a:r>
            <a:r>
              <a:rPr lang="de-DE" dirty="0" err="1">
                <a:latin typeface="Calibri" charset="0"/>
                <a:cs typeface="Calibri" charset="0"/>
              </a:rPr>
              <a:t>manj</a:t>
            </a:r>
            <a:r>
              <a:rPr lang="de-DE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ʊ</a:t>
            </a:r>
            <a:r>
              <a:rPr lang="de-DE" dirty="0" err="1">
                <a:latin typeface="Calibri" charset="0"/>
                <a:cs typeface="Calibri" charset="0"/>
              </a:rPr>
              <a:t>skr</a:t>
            </a:r>
            <a:r>
              <a:rPr lang="de-DE" dirty="0" err="1">
                <a:latin typeface="Times New Roman" charset="0"/>
                <a:cs typeface="Calibri" charset="0"/>
              </a:rPr>
              <a:t>ɪ</a:t>
            </a:r>
            <a:r>
              <a:rPr lang="de-DE" dirty="0" err="1">
                <a:latin typeface="Calibri" charset="0"/>
                <a:cs typeface="Calibri" charset="0"/>
              </a:rPr>
              <a:t>pt</a:t>
            </a:r>
            <a:r>
              <a:rPr lang="de-DE" dirty="0">
                <a:latin typeface="Calibri" charset="0"/>
                <a:cs typeface="Calibri" charset="0"/>
              </a:rPr>
              <a:t>/. 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52400" y="6519863"/>
            <a:ext cx="8596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*siehe Mooshammer &amp; Geng, 2008, </a:t>
            </a:r>
            <a:r>
              <a:rPr lang="de-DE" sz="1600" i="1" dirty="0">
                <a:latin typeface="Calibri" charset="0"/>
                <a:cs typeface="Calibri" charset="0"/>
              </a:rPr>
              <a:t>J. Int. Phon. </a:t>
            </a:r>
            <a:r>
              <a:rPr lang="de-DE" sz="1600" i="1" dirty="0" err="1">
                <a:latin typeface="Calibri" charset="0"/>
                <a:cs typeface="Calibri" charset="0"/>
              </a:rPr>
              <a:t>Assoc</a:t>
            </a:r>
            <a:r>
              <a:rPr lang="de-DE" sz="1600" dirty="0">
                <a:latin typeface="Calibri" charset="0"/>
                <a:cs typeface="Calibri" charset="0"/>
              </a:rPr>
              <a:t>, für weitere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9241" r="8591" b="64983"/>
          <a:stretch>
            <a:fillRect/>
          </a:stretch>
        </p:blipFill>
        <p:spPr bwMode="auto">
          <a:xfrm>
            <a:off x="457200" y="1600200"/>
            <a:ext cx="7588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4114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Funktion der Wortbetonung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762000" y="4572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erste Silbe in der Mehrheit der Wörter in englisch, deutsch, und niederländisch sind primär betont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81000" y="62738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3"/>
              </a:rPr>
              <a:t>Cutler, A. (2004) </a:t>
            </a:r>
            <a:r>
              <a:rPr lang="en-US" sz="1600" dirty="0">
                <a:cs typeface="Calibri" charset="0"/>
                <a:hlinkClick r:id="rId3"/>
              </a:rPr>
              <a:t>Lexical stress. In </a:t>
            </a:r>
            <a:r>
              <a:rPr lang="en-US" sz="1600" i="1" dirty="0">
                <a:cs typeface="Calibri" charset="0"/>
                <a:hlinkClick r:id="rId3"/>
              </a:rPr>
              <a:t>The Handbook of Speech Perception, (D. Pisoni &amp; R. Remez, eds.), 264-289. Oxford: Blackwell.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englisch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352800" y="1219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deutsch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6248400" y="1219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niederländisch</a:t>
            </a:r>
          </a:p>
        </p:txBody>
      </p:sp>
      <p:pic>
        <p:nvPicPr>
          <p:cNvPr id="3380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38983" r="79178" b="47137"/>
          <a:stretch>
            <a:fillRect/>
          </a:stretch>
        </p:blipFill>
        <p:spPr bwMode="auto">
          <a:xfrm>
            <a:off x="394914" y="3747616"/>
            <a:ext cx="1630786" cy="20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1752600" y="41148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Mehrsilbige Wörter mit Betonung auf der ersten Silbe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4384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Ton- und Betonungssprachen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solidFill>
                  <a:schemeClr val="tx2"/>
                </a:solidFill>
                <a:latin typeface="Calibri" charset="0"/>
                <a:cs typeface="Calibri" charset="0"/>
              </a:rPr>
              <a:t>Tonsprachen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105400" y="457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chemeClr val="tx2"/>
                </a:solidFill>
                <a:latin typeface="Calibri" charset="0"/>
                <a:cs typeface="Calibri" charset="0"/>
              </a:rPr>
              <a:t>Betonungssprachen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372394" y="3656806"/>
            <a:ext cx="609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AF6DDCB-AA91-404A-96F0-2C84B6CF6F66}"/>
              </a:ext>
            </a:extLst>
          </p:cNvPr>
          <p:cNvGrpSpPr/>
          <p:nvPr/>
        </p:nvGrpSpPr>
        <p:grpSpPr>
          <a:xfrm>
            <a:off x="4495800" y="1009649"/>
            <a:ext cx="4648200" cy="5848351"/>
            <a:chOff x="4495800" y="1009649"/>
            <a:chExt cx="4648200" cy="5848351"/>
          </a:xfrm>
        </p:grpSpPr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4495800" y="2762250"/>
              <a:ext cx="4648200" cy="4095750"/>
              <a:chOff x="4495800" y="2743200"/>
              <a:chExt cx="4648200" cy="4095750"/>
            </a:xfrm>
          </p:grpSpPr>
          <p:sp>
            <p:nvSpPr>
              <p:cNvPr id="17430" name="TextBox 11"/>
              <p:cNvSpPr txBox="1">
                <a:spLocks noChangeArrowheads="1"/>
              </p:cNvSpPr>
              <p:nvPr/>
            </p:nvSpPr>
            <p:spPr bwMode="auto">
              <a:xfrm>
                <a:off x="4495800" y="5638800"/>
                <a:ext cx="4648200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Intonation wird häufig für pragmatische/semantische Zwecke eingesetzt.</a:t>
                </a:r>
              </a:p>
            </p:txBody>
          </p:sp>
          <p:sp>
            <p:nvSpPr>
              <p:cNvPr id="17431" name="TextBox 10"/>
              <p:cNvSpPr txBox="1">
                <a:spLocks noChangeArrowheads="1"/>
              </p:cNvSpPr>
              <p:nvPr/>
            </p:nvSpPr>
            <p:spPr bwMode="auto">
              <a:xfrm>
                <a:off x="4572000" y="2743200"/>
                <a:ext cx="426720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Ein Deutlichkeits</a:t>
                </a:r>
                <a:r>
                  <a:rPr lang="de-DE" b="1" dirty="0">
                    <a:latin typeface="Calibri" charset="0"/>
                    <a:cs typeface="Calibri" charset="0"/>
                  </a:rPr>
                  <a:t>verhältnis</a:t>
                </a:r>
                <a:r>
                  <a:rPr lang="de-DE" dirty="0">
                    <a:latin typeface="Calibri" charset="0"/>
                    <a:cs typeface="Calibri" charset="0"/>
                  </a:rPr>
                  <a:t> zwischen mindestens 2 Silben (daher keine Sprache in der </a:t>
                </a:r>
                <a:r>
                  <a:rPr lang="de-DE" dirty="0" err="1">
                    <a:latin typeface="Calibri" charset="0"/>
                    <a:cs typeface="Calibri" charset="0"/>
                  </a:rPr>
                  <a:t>ma</a:t>
                </a:r>
                <a:r>
                  <a:rPr lang="de-DE" dirty="0">
                    <a:latin typeface="Calibri" charset="0"/>
                    <a:cs typeface="Calibri" charset="0"/>
                  </a:rPr>
                  <a:t>, MA Wortbedeutung differenziert)</a:t>
                </a:r>
              </a:p>
            </p:txBody>
          </p:sp>
        </p:grpSp>
        <p:sp>
          <p:nvSpPr>
            <p:cNvPr id="17428" name="TextBox 5"/>
            <p:cNvSpPr txBox="1">
              <a:spLocks noChangeArrowheads="1"/>
            </p:cNvSpPr>
            <p:nvPr/>
          </p:nvSpPr>
          <p:spPr bwMode="auto">
            <a:xfrm>
              <a:off x="4495800" y="1009649"/>
              <a:ext cx="464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Variation in der Silbendeutlichkeit von Wörtern, oft durch </a:t>
              </a:r>
              <a:r>
                <a:rPr lang="de-DE" b="1" dirty="0">
                  <a:latin typeface="Calibri" charset="0"/>
                  <a:cs typeface="Calibri" charset="0"/>
                </a:rPr>
                <a:t>Tonakzente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057C37-083F-0041-970B-C465E902F7E3}"/>
              </a:ext>
            </a:extLst>
          </p:cNvPr>
          <p:cNvGrpSpPr/>
          <p:nvPr/>
        </p:nvGrpSpPr>
        <p:grpSpPr>
          <a:xfrm>
            <a:off x="0" y="990599"/>
            <a:ext cx="4267200" cy="5867401"/>
            <a:chOff x="0" y="990599"/>
            <a:chExt cx="4267200" cy="5867401"/>
          </a:xfrm>
        </p:grpSpPr>
        <p:sp>
          <p:nvSpPr>
            <p:cNvPr id="17429" name="TextBox 3"/>
            <p:cNvSpPr txBox="1">
              <a:spLocks noChangeArrowheads="1"/>
            </p:cNvSpPr>
            <p:nvPr/>
          </p:nvSpPr>
          <p:spPr bwMode="auto">
            <a:xfrm>
              <a:off x="0" y="990599"/>
              <a:ext cx="426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Ergänzung des Wortschatzes durch </a:t>
              </a:r>
              <a:r>
                <a:rPr lang="de-DE" b="1" dirty="0">
                  <a:latin typeface="Calibri" charset="0"/>
                  <a:cs typeface="Calibri" charset="0"/>
                </a:rPr>
                <a:t>lexikalische Töne</a:t>
              </a:r>
              <a:r>
                <a:rPr lang="de-DE" dirty="0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17417" name="TextBox 10"/>
            <p:cNvSpPr txBox="1">
              <a:spLocks noChangeArrowheads="1"/>
            </p:cNvSpPr>
            <p:nvPr/>
          </p:nvSpPr>
          <p:spPr bwMode="auto">
            <a:xfrm>
              <a:off x="0" y="5657850"/>
              <a:ext cx="4191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Intonation wird geringfügig für pragmatische/semantische Zwecke verwendet</a:t>
              </a:r>
            </a:p>
          </p:txBody>
        </p:sp>
        <p:sp>
          <p:nvSpPr>
            <p:cNvPr id="17418" name="TextBox 9"/>
            <p:cNvSpPr txBox="1">
              <a:spLocks noChangeArrowheads="1"/>
            </p:cNvSpPr>
            <p:nvPr/>
          </p:nvSpPr>
          <p:spPr bwMode="auto">
            <a:xfrm>
              <a:off x="0" y="2133600"/>
              <a:ext cx="3657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Einsilbige Minimalpaare (Lexeme, die nur durch Ton differenziert werden)</a:t>
              </a:r>
            </a:p>
          </p:txBody>
        </p:sp>
        <p:sp>
          <p:nvSpPr>
            <p:cNvPr id="17419" name="TextBox 14"/>
            <p:cNvSpPr txBox="1">
              <a:spLocks noChangeArrowheads="1"/>
            </p:cNvSpPr>
            <p:nvPr/>
          </p:nvSpPr>
          <p:spPr bwMode="auto">
            <a:xfrm>
              <a:off x="228600" y="41910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Mutter</a:t>
              </a:r>
            </a:p>
          </p:txBody>
        </p:sp>
        <p:sp>
          <p:nvSpPr>
            <p:cNvPr id="17420" name="TextBox 15"/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Hanf</a:t>
              </a: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1828800" y="42672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Pferd</a:t>
              </a:r>
            </a:p>
          </p:txBody>
        </p:sp>
        <p:sp>
          <p:nvSpPr>
            <p:cNvPr id="17422" name="TextBox 18"/>
            <p:cNvSpPr txBox="1">
              <a:spLocks noChangeArrowheads="1"/>
            </p:cNvSpPr>
            <p:nvPr/>
          </p:nvSpPr>
          <p:spPr bwMode="auto">
            <a:xfrm>
              <a:off x="1828800" y="4800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schimpfen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219200" y="4343400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 flipH="1" flipV="1">
              <a:off x="990600" y="4953000"/>
              <a:ext cx="2286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2628900" y="4533900"/>
              <a:ext cx="1524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16200000" flipH="1">
              <a:off x="3086100" y="483870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Mandarin: [</a:t>
              </a:r>
              <a:r>
                <a:rPr lang="de-DE" dirty="0" err="1">
                  <a:latin typeface="Calibri" charset="0"/>
                  <a:cs typeface="Calibri" charset="0"/>
                </a:rPr>
                <a:t>ma</a:t>
              </a:r>
              <a:r>
                <a:rPr lang="de-DE" dirty="0">
                  <a:latin typeface="Calibri" charset="0"/>
                  <a:cs typeface="Calibri" charset="0"/>
                </a:rPr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Ton- und Betonungssprachen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24476" y="5215285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Ohne Ton, ohne (Wort)</a:t>
            </a:r>
            <a:r>
              <a:rPr lang="de-DE" dirty="0" err="1">
                <a:latin typeface="Calibri" charset="0"/>
                <a:cs typeface="Calibri" charset="0"/>
              </a:rPr>
              <a:t>betonung</a:t>
            </a:r>
            <a:r>
              <a:rPr lang="de-DE" dirty="0">
                <a:latin typeface="Calibri" charset="0"/>
                <a:cs typeface="Calibri" charset="0"/>
              </a:rPr>
              <a:t>: Französisch, Koreanisch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0" y="500231"/>
            <a:ext cx="8915400" cy="473392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24080" y="2028995"/>
            <a:ext cx="8153400" cy="3205163"/>
            <a:chOff x="381000" y="2971800"/>
            <a:chExt cx="8153400" cy="3205163"/>
          </a:xfrm>
        </p:grpSpPr>
        <p:sp>
          <p:nvSpPr>
            <p:cNvPr id="18456" name="TextBox 12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815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* </a:t>
              </a:r>
              <a:r>
                <a:rPr lang="de-DE" sz="1600">
                  <a:latin typeface="Calibri" charset="0"/>
                  <a:cs typeface="Calibri" charset="0"/>
                </a:rPr>
                <a:t>Peng et al. 'Pan Mandarin Prosodic Transcription. In Jun (2005). Siehe II, Jun 6,1 S. 239</a:t>
              </a:r>
            </a:p>
          </p:txBody>
        </p:sp>
        <p:grpSp>
          <p:nvGrpSpPr>
            <p:cNvPr id="18457" name="Group 34"/>
            <p:cNvGrpSpPr>
              <a:grpSpLocks/>
            </p:cNvGrpSpPr>
            <p:nvPr/>
          </p:nvGrpSpPr>
          <p:grpSpPr bwMode="auto">
            <a:xfrm>
              <a:off x="2209800" y="2971800"/>
              <a:ext cx="2895600" cy="2800528"/>
              <a:chOff x="2209800" y="2971800"/>
              <a:chExt cx="2895600" cy="2800528"/>
            </a:xfrm>
          </p:grpSpPr>
          <p:sp>
            <p:nvSpPr>
              <p:cNvPr id="18458" name="TextBox 5"/>
              <p:cNvSpPr txBox="1">
                <a:spLocks noChangeArrowheads="1"/>
              </p:cNvSpPr>
              <p:nvPr/>
            </p:nvSpPr>
            <p:spPr bwMode="auto">
              <a:xfrm>
                <a:off x="2286000" y="4114800"/>
                <a:ext cx="2819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Mandarin-Chinesisch </a:t>
                </a:r>
              </a:p>
            </p:txBody>
          </p:sp>
          <p:sp>
            <p:nvSpPr>
              <p:cNvPr id="18459" name="TextBox 11"/>
              <p:cNvSpPr txBox="1">
                <a:spLocks noChangeArrowheads="1"/>
              </p:cNvSpPr>
              <p:nvPr/>
            </p:nvSpPr>
            <p:spPr bwMode="auto">
              <a:xfrm>
                <a:off x="2209800" y="4572000"/>
                <a:ext cx="2895600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starke (die meisten) und schwache (tonlose) Silben</a:t>
                </a:r>
              </a:p>
            </p:txBody>
          </p:sp>
          <p:sp>
            <p:nvSpPr>
              <p:cNvPr id="18460" name="TextBox 16"/>
              <p:cNvSpPr txBox="1">
                <a:spLocks noChangeArrowheads="1"/>
              </p:cNvSpPr>
              <p:nvPr/>
            </p:nvSpPr>
            <p:spPr bwMode="auto">
              <a:xfrm>
                <a:off x="2362200" y="3352800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mit Betonung*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0800000" flipH="1" flipV="1">
                <a:off x="2209800" y="2971800"/>
                <a:ext cx="838200" cy="381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860675" y="3997325"/>
                <a:ext cx="37623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238480" y="141939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Tonsprachen</a:t>
            </a: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5429480" y="1419395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Betonungssprachen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2571979" y="850277"/>
            <a:ext cx="1828801" cy="4929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4400780" y="850277"/>
            <a:ext cx="1943100" cy="492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9280" y="2409995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Betonung</a:t>
            </a:r>
          </a:p>
        </p:txBody>
      </p:sp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95480" y="317199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Mehrheit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1314680" y="2028995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974955" y="3059283"/>
            <a:ext cx="3762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24680" y="1952795"/>
            <a:ext cx="3733800" cy="2887663"/>
            <a:chOff x="5181600" y="2895600"/>
            <a:chExt cx="3733800" cy="2887663"/>
          </a:xfrm>
        </p:grpSpPr>
        <p:sp>
          <p:nvSpPr>
            <p:cNvPr id="18448" name="TextBox 17"/>
            <p:cNvSpPr txBox="1">
              <a:spLocks noChangeArrowheads="1"/>
            </p:cNvSpPr>
            <p:nvPr/>
          </p:nvSpPr>
          <p:spPr bwMode="auto">
            <a:xfrm>
              <a:off x="5486400" y="3276600"/>
              <a:ext cx="1905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Post-lexikalische Tonakzente</a:t>
              </a:r>
              <a:endParaRPr lang="de-DE" baseline="30000">
                <a:latin typeface="Calibri" charset="0"/>
                <a:cs typeface="Calibri" charset="0"/>
              </a:endParaRPr>
            </a:p>
          </p:txBody>
        </p:sp>
        <p:sp>
          <p:nvSpPr>
            <p:cNvPr id="18449" name="TextBox 22"/>
            <p:cNvSpPr txBox="1">
              <a:spLocks noChangeArrowheads="1"/>
            </p:cNvSpPr>
            <p:nvPr/>
          </p:nvSpPr>
          <p:spPr bwMode="auto">
            <a:xfrm>
              <a:off x="5181600" y="4953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Mehrheit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V="1">
              <a:off x="60198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562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2" name="TextBox 7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182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Schwedisch, Japanisch</a:t>
              </a:r>
            </a:p>
          </p:txBody>
        </p:sp>
        <p:sp>
          <p:nvSpPr>
            <p:cNvPr id="18453" name="TextBox 18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175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Lexikalische Tonakzente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 flipV="1">
              <a:off x="68580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5850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7" name="TextBox 28"/>
          <p:cNvSpPr txBox="1">
            <a:spLocks noChangeArrowheads="1"/>
          </p:cNvSpPr>
          <p:nvPr/>
        </p:nvSpPr>
        <p:spPr bwMode="auto">
          <a:xfrm>
            <a:off x="95480" y="378159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Kantonesisch, Thai...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BE683-6748-694B-8A86-ED4A5B5BF062}"/>
              </a:ext>
            </a:extLst>
          </p:cNvPr>
          <p:cNvSpPr txBox="1"/>
          <p:nvPr/>
        </p:nvSpPr>
        <p:spPr>
          <a:xfrm>
            <a:off x="150488" y="6067996"/>
            <a:ext cx="865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Es </a:t>
            </a:r>
            <a:r>
              <a:rPr lang="en-GB" sz="2000" dirty="0" err="1">
                <a:latin typeface="Calibri"/>
                <a:cs typeface="Calibri"/>
              </a:rPr>
              <a:t>ist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etwas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komplizierter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als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hier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dargestellt</a:t>
            </a:r>
            <a:r>
              <a:rPr lang="en-GB" sz="2000" dirty="0">
                <a:latin typeface="Calibri"/>
                <a:cs typeface="Calibri"/>
              </a:rPr>
              <a:t>: </a:t>
            </a:r>
            <a:r>
              <a:rPr lang="en-GB" sz="2000" dirty="0" err="1">
                <a:latin typeface="Calibri"/>
                <a:cs typeface="Calibri"/>
              </a:rPr>
              <a:t>siehe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vor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allem</a:t>
            </a:r>
            <a:r>
              <a:rPr lang="en-GB" sz="2000" dirty="0">
                <a:latin typeface="Calibri"/>
                <a:cs typeface="Calibri"/>
              </a:rPr>
              <a:t> Hyman (2006), </a:t>
            </a:r>
            <a:r>
              <a:rPr lang="en-GB" sz="2000" i="1" dirty="0">
                <a:latin typeface="Calibri"/>
                <a:cs typeface="Calibri"/>
              </a:rPr>
              <a:t>Phonology, </a:t>
            </a:r>
            <a:r>
              <a:rPr lang="en-GB" sz="2000" dirty="0">
                <a:latin typeface="Calibri"/>
                <a:cs typeface="Calibri"/>
              </a:rPr>
              <a:t>23, 225–257 </a:t>
            </a:r>
            <a:r>
              <a:rPr lang="en-GB" sz="2000" b="1" dirty="0">
                <a:latin typeface="Calibri"/>
                <a:cs typeface="Calibri"/>
              </a:rPr>
              <a:t>hyman2006.pdf </a:t>
            </a:r>
            <a:r>
              <a:rPr lang="en-GB" sz="2000" dirty="0" err="1">
                <a:latin typeface="Calibri"/>
                <a:cs typeface="Calibri"/>
              </a:rPr>
              <a:t>für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eine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interessante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Diskussion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dazu</a:t>
            </a:r>
            <a:r>
              <a:rPr lang="en-GB" sz="2000" dirty="0">
                <a:latin typeface="Calibri"/>
                <a:cs typeface="Calibri"/>
              </a:rPr>
              <a:t>.</a:t>
            </a:r>
            <a:endParaRPr lang="en-GB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0" y="1219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Eine Silbe wird wegen eines Tonakzentes verdeutlicht. Die Tonakzente: </a:t>
            </a:r>
            <a:endParaRPr lang="de-DE">
              <a:cs typeface="Calibri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1600200"/>
            <a:ext cx="4648200" cy="5029200"/>
            <a:chOff x="0" y="1828800"/>
            <a:chExt cx="4648200" cy="5029200"/>
          </a:xfrm>
        </p:grpSpPr>
        <p:sp>
          <p:nvSpPr>
            <p:cNvPr id="19479" name="Text Box 7"/>
            <p:cNvSpPr txBox="1">
              <a:spLocks noChangeArrowheads="1"/>
            </p:cNvSpPr>
            <p:nvPr/>
          </p:nvSpPr>
          <p:spPr bwMode="auto">
            <a:xfrm>
              <a:off x="2209800" y="51054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000000"/>
                  </a:solidFill>
                  <a:latin typeface="Calibri" charset="0"/>
                  <a:cs typeface="Calibri" charset="0"/>
                </a:rPr>
                <a:t>[Ö</a:t>
              </a:r>
              <a:r>
                <a:rPr lang="de-DE">
                  <a:latin typeface="Calibri" charset="0"/>
                  <a:cs typeface="Calibri" charset="0"/>
                </a:rPr>
                <a:t>kono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mie</a:t>
              </a:r>
              <a:r>
                <a:rPr lang="de-DE">
                  <a:latin typeface="Calibri" charset="0"/>
                  <a:cs typeface="Calibri" charset="0"/>
                </a:rPr>
                <a:t>]H-H%</a:t>
              </a:r>
            </a:p>
          </p:txBody>
        </p:sp>
        <p:grpSp>
          <p:nvGrpSpPr>
            <p:cNvPr id="19480" name="Group 31"/>
            <p:cNvGrpSpPr>
              <a:grpSpLocks/>
            </p:cNvGrpSpPr>
            <p:nvPr/>
          </p:nvGrpSpPr>
          <p:grpSpPr bwMode="auto">
            <a:xfrm>
              <a:off x="0" y="1828800"/>
              <a:ext cx="4356100" cy="5029200"/>
              <a:chOff x="0" y="1828800"/>
              <a:chExt cx="4356100" cy="5029200"/>
            </a:xfrm>
          </p:grpSpPr>
          <p:sp>
            <p:nvSpPr>
              <p:cNvPr id="19481" name="TextBox 2"/>
              <p:cNvSpPr txBox="1">
                <a:spLocks noChangeArrowheads="1"/>
              </p:cNvSpPr>
              <p:nvPr/>
            </p:nvSpPr>
            <p:spPr bwMode="auto">
              <a:xfrm>
                <a:off x="0" y="1828800"/>
                <a:ext cx="4267200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entstehen </a:t>
                </a:r>
                <a:r>
                  <a:rPr lang="de-DE" b="1">
                    <a:latin typeface="Calibri" charset="0"/>
                    <a:cs typeface="Calibri" charset="0"/>
                  </a:rPr>
                  <a:t>wegen der Intonation </a:t>
                </a:r>
                <a:r>
                  <a:rPr lang="de-DE">
                    <a:latin typeface="Calibri" charset="0"/>
                    <a:cs typeface="Calibri" charset="0"/>
                  </a:rPr>
                  <a:t>(post-lexikalisch)</a:t>
                </a:r>
              </a:p>
            </p:txBody>
          </p:sp>
          <p:sp>
            <p:nvSpPr>
              <p:cNvPr id="19482" name="Text Box 6"/>
              <p:cNvSpPr txBox="1">
                <a:spLocks noChangeArrowheads="1"/>
              </p:cNvSpPr>
              <p:nvPr/>
            </p:nvSpPr>
            <p:spPr bwMode="auto">
              <a:xfrm>
                <a:off x="0" y="2819400"/>
                <a:ext cx="19986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[Me</a:t>
                </a:r>
                <a:r>
                  <a:rPr lang="de-DE">
                    <a:latin typeface="Calibri" charset="0"/>
                    <a:cs typeface="Calibri" charset="0"/>
                  </a:rPr>
                  <a:t>lanie]L-L%</a:t>
                </a:r>
              </a:p>
            </p:txBody>
          </p:sp>
          <p:sp>
            <p:nvSpPr>
              <p:cNvPr id="19483" name="Text Box 7"/>
              <p:cNvSpPr txBox="1">
                <a:spLocks noChangeArrowheads="1"/>
              </p:cNvSpPr>
              <p:nvPr/>
            </p:nvSpPr>
            <p:spPr bwMode="auto">
              <a:xfrm>
                <a:off x="2133600" y="2819400"/>
                <a:ext cx="22225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[Ö</a:t>
                </a:r>
                <a:r>
                  <a:rPr lang="de-DE" dirty="0">
                    <a:latin typeface="Calibri" charset="0"/>
                    <a:cs typeface="Calibri" charset="0"/>
                  </a:rPr>
                  <a:t>kono</a:t>
                </a:r>
                <a:r>
                  <a:rPr lang="de-DE" dirty="0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mie</a:t>
                </a:r>
                <a:r>
                  <a:rPr lang="de-DE" dirty="0">
                    <a:latin typeface="Calibri" charset="0"/>
                    <a:cs typeface="Calibri" charset="0"/>
                  </a:rPr>
                  <a:t>]L-L%</a:t>
                </a:r>
              </a:p>
            </p:txBody>
          </p:sp>
          <p:sp>
            <p:nvSpPr>
              <p:cNvPr id="19484" name="Text Box 10"/>
              <p:cNvSpPr txBox="1">
                <a:spLocks noChangeArrowheads="1"/>
              </p:cNvSpPr>
              <p:nvPr/>
            </p:nvSpPr>
            <p:spPr bwMode="auto">
              <a:xfrm>
                <a:off x="250825" y="3216275"/>
                <a:ext cx="5302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19485" name="Text Box 11"/>
              <p:cNvSpPr txBox="1">
                <a:spLocks noChangeArrowheads="1"/>
              </p:cNvSpPr>
              <p:nvPr/>
            </p:nvSpPr>
            <p:spPr bwMode="auto">
              <a:xfrm>
                <a:off x="3095625" y="3152775"/>
                <a:ext cx="5302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19486" name="Freeform 16"/>
              <p:cNvSpPr>
                <a:spLocks/>
              </p:cNvSpPr>
              <p:nvPr/>
            </p:nvSpPr>
            <p:spPr bwMode="auto">
              <a:xfrm>
                <a:off x="152400" y="3657600"/>
                <a:ext cx="1003300" cy="869950"/>
              </a:xfrm>
              <a:custGeom>
                <a:avLst/>
                <a:gdLst>
                  <a:gd name="T0" fmla="*/ 0 w 632"/>
                  <a:gd name="T1" fmla="*/ 2147483647 h 548"/>
                  <a:gd name="T2" fmla="*/ 2147483647 w 632"/>
                  <a:gd name="T3" fmla="*/ 2147483647 h 548"/>
                  <a:gd name="T4" fmla="*/ 2147483647 w 632"/>
                  <a:gd name="T5" fmla="*/ 2147483647 h 548"/>
                  <a:gd name="T6" fmla="*/ 2147483647 w 632"/>
                  <a:gd name="T7" fmla="*/ 2147483647 h 548"/>
                  <a:gd name="T8" fmla="*/ 2147483647 w 632"/>
                  <a:gd name="T9" fmla="*/ 2147483647 h 548"/>
                  <a:gd name="T10" fmla="*/ 2147483647 w 632"/>
                  <a:gd name="T11" fmla="*/ 2147483647 h 548"/>
                  <a:gd name="T12" fmla="*/ 2147483647 w 632"/>
                  <a:gd name="T13" fmla="*/ 2147483647 h 548"/>
                  <a:gd name="T14" fmla="*/ 2147483647 w 632"/>
                  <a:gd name="T15" fmla="*/ 2147483647 h 548"/>
                  <a:gd name="T16" fmla="*/ 2147483647 w 632"/>
                  <a:gd name="T17" fmla="*/ 2147483647 h 548"/>
                  <a:gd name="T18" fmla="*/ 2147483647 w 632"/>
                  <a:gd name="T19" fmla="*/ 2147483647 h 548"/>
                  <a:gd name="T20" fmla="*/ 2147483647 w 632"/>
                  <a:gd name="T21" fmla="*/ 2147483647 h 548"/>
                  <a:gd name="T22" fmla="*/ 2147483647 w 632"/>
                  <a:gd name="T23" fmla="*/ 2147483647 h 548"/>
                  <a:gd name="T24" fmla="*/ 2147483647 w 632"/>
                  <a:gd name="T25" fmla="*/ 2147483647 h 548"/>
                  <a:gd name="T26" fmla="*/ 2147483647 w 632"/>
                  <a:gd name="T27" fmla="*/ 2147483647 h 5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548"/>
                  <a:gd name="T44" fmla="*/ 632 w 632"/>
                  <a:gd name="T45" fmla="*/ 548 h 5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548">
                    <a:moveTo>
                      <a:pt x="0" y="286"/>
                    </a:moveTo>
                    <a:cubicBezTo>
                      <a:pt x="37" y="231"/>
                      <a:pt x="47" y="156"/>
                      <a:pt x="68" y="94"/>
                    </a:cubicBezTo>
                    <a:cubicBezTo>
                      <a:pt x="72" y="81"/>
                      <a:pt x="74" y="66"/>
                      <a:pt x="80" y="54"/>
                    </a:cubicBezTo>
                    <a:cubicBezTo>
                      <a:pt x="94" y="29"/>
                      <a:pt x="107" y="21"/>
                      <a:pt x="132" y="10"/>
                    </a:cubicBezTo>
                    <a:cubicBezTo>
                      <a:pt x="140" y="7"/>
                      <a:pt x="156" y="2"/>
                      <a:pt x="156" y="2"/>
                    </a:cubicBezTo>
                    <a:cubicBezTo>
                      <a:pt x="167" y="3"/>
                      <a:pt x="179" y="0"/>
                      <a:pt x="188" y="6"/>
                    </a:cubicBezTo>
                    <a:cubicBezTo>
                      <a:pt x="193" y="10"/>
                      <a:pt x="198" y="43"/>
                      <a:pt x="200" y="50"/>
                    </a:cubicBezTo>
                    <a:cubicBezTo>
                      <a:pt x="205" y="70"/>
                      <a:pt x="213" y="90"/>
                      <a:pt x="220" y="110"/>
                    </a:cubicBezTo>
                    <a:cubicBezTo>
                      <a:pt x="227" y="132"/>
                      <a:pt x="229" y="156"/>
                      <a:pt x="236" y="178"/>
                    </a:cubicBezTo>
                    <a:cubicBezTo>
                      <a:pt x="249" y="221"/>
                      <a:pt x="267" y="262"/>
                      <a:pt x="276" y="306"/>
                    </a:cubicBezTo>
                    <a:cubicBezTo>
                      <a:pt x="284" y="347"/>
                      <a:pt x="290" y="388"/>
                      <a:pt x="320" y="418"/>
                    </a:cubicBezTo>
                    <a:cubicBezTo>
                      <a:pt x="327" y="439"/>
                      <a:pt x="350" y="454"/>
                      <a:pt x="368" y="466"/>
                    </a:cubicBezTo>
                    <a:cubicBezTo>
                      <a:pt x="425" y="504"/>
                      <a:pt x="474" y="530"/>
                      <a:pt x="544" y="538"/>
                    </a:cubicBezTo>
                    <a:cubicBezTo>
                      <a:pt x="574" y="548"/>
                      <a:pt x="599" y="546"/>
                      <a:pt x="632" y="5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Freeform 17"/>
              <p:cNvSpPr>
                <a:spLocks/>
              </p:cNvSpPr>
              <p:nvPr/>
            </p:nvSpPr>
            <p:spPr bwMode="auto">
              <a:xfrm>
                <a:off x="2279650" y="3635375"/>
                <a:ext cx="1409700" cy="812800"/>
              </a:xfrm>
              <a:custGeom>
                <a:avLst/>
                <a:gdLst>
                  <a:gd name="T0" fmla="*/ 0 w 888"/>
                  <a:gd name="T1" fmla="*/ 2147483647 h 512"/>
                  <a:gd name="T2" fmla="*/ 2147483647 w 888"/>
                  <a:gd name="T3" fmla="*/ 2147483647 h 512"/>
                  <a:gd name="T4" fmla="*/ 2147483647 w 888"/>
                  <a:gd name="T5" fmla="*/ 2147483647 h 512"/>
                  <a:gd name="T6" fmla="*/ 2147483647 w 888"/>
                  <a:gd name="T7" fmla="*/ 2147483647 h 512"/>
                  <a:gd name="T8" fmla="*/ 2147483647 w 888"/>
                  <a:gd name="T9" fmla="*/ 2147483647 h 512"/>
                  <a:gd name="T10" fmla="*/ 2147483647 w 888"/>
                  <a:gd name="T11" fmla="*/ 2147483647 h 512"/>
                  <a:gd name="T12" fmla="*/ 2147483647 w 888"/>
                  <a:gd name="T13" fmla="*/ 2147483647 h 512"/>
                  <a:gd name="T14" fmla="*/ 2147483647 w 888"/>
                  <a:gd name="T15" fmla="*/ 2147483647 h 512"/>
                  <a:gd name="T16" fmla="*/ 2147483647 w 888"/>
                  <a:gd name="T17" fmla="*/ 2147483647 h 512"/>
                  <a:gd name="T18" fmla="*/ 2147483647 w 888"/>
                  <a:gd name="T19" fmla="*/ 2147483647 h 512"/>
                  <a:gd name="T20" fmla="*/ 2147483647 w 888"/>
                  <a:gd name="T21" fmla="*/ 2147483647 h 512"/>
                  <a:gd name="T22" fmla="*/ 2147483647 w 888"/>
                  <a:gd name="T23" fmla="*/ 2147483647 h 512"/>
                  <a:gd name="T24" fmla="*/ 2147483647 w 888"/>
                  <a:gd name="T25" fmla="*/ 2147483647 h 512"/>
                  <a:gd name="T26" fmla="*/ 2147483647 w 888"/>
                  <a:gd name="T27" fmla="*/ 2147483647 h 512"/>
                  <a:gd name="T28" fmla="*/ 2147483647 w 888"/>
                  <a:gd name="T29" fmla="*/ 2147483647 h 512"/>
                  <a:gd name="T30" fmla="*/ 2147483647 w 888"/>
                  <a:gd name="T31" fmla="*/ 2147483647 h 5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8"/>
                  <a:gd name="T49" fmla="*/ 0 h 512"/>
                  <a:gd name="T50" fmla="*/ 888 w 888"/>
                  <a:gd name="T51" fmla="*/ 512 h 5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8" h="512">
                    <a:moveTo>
                      <a:pt x="0" y="512"/>
                    </a:moveTo>
                    <a:cubicBezTo>
                      <a:pt x="120" y="511"/>
                      <a:pt x="240" y="512"/>
                      <a:pt x="360" y="508"/>
                    </a:cubicBezTo>
                    <a:cubicBezTo>
                      <a:pt x="419" y="506"/>
                      <a:pt x="453" y="461"/>
                      <a:pt x="496" y="432"/>
                    </a:cubicBezTo>
                    <a:cubicBezTo>
                      <a:pt x="503" y="411"/>
                      <a:pt x="498" y="424"/>
                      <a:pt x="516" y="396"/>
                    </a:cubicBezTo>
                    <a:cubicBezTo>
                      <a:pt x="521" y="388"/>
                      <a:pt x="532" y="372"/>
                      <a:pt x="532" y="372"/>
                    </a:cubicBezTo>
                    <a:cubicBezTo>
                      <a:pt x="537" y="325"/>
                      <a:pt x="556" y="282"/>
                      <a:pt x="564" y="236"/>
                    </a:cubicBezTo>
                    <a:cubicBezTo>
                      <a:pt x="573" y="186"/>
                      <a:pt x="581" y="133"/>
                      <a:pt x="604" y="88"/>
                    </a:cubicBezTo>
                    <a:cubicBezTo>
                      <a:pt x="616" y="63"/>
                      <a:pt x="624" y="36"/>
                      <a:pt x="648" y="20"/>
                    </a:cubicBezTo>
                    <a:cubicBezTo>
                      <a:pt x="661" y="1"/>
                      <a:pt x="679" y="0"/>
                      <a:pt x="700" y="12"/>
                    </a:cubicBezTo>
                    <a:cubicBezTo>
                      <a:pt x="708" y="17"/>
                      <a:pt x="724" y="28"/>
                      <a:pt x="724" y="28"/>
                    </a:cubicBezTo>
                    <a:cubicBezTo>
                      <a:pt x="728" y="41"/>
                      <a:pt x="744" y="64"/>
                      <a:pt x="744" y="64"/>
                    </a:cubicBezTo>
                    <a:cubicBezTo>
                      <a:pt x="750" y="86"/>
                      <a:pt x="751" y="117"/>
                      <a:pt x="764" y="136"/>
                    </a:cubicBezTo>
                    <a:cubicBezTo>
                      <a:pt x="798" y="187"/>
                      <a:pt x="821" y="246"/>
                      <a:pt x="840" y="304"/>
                    </a:cubicBezTo>
                    <a:cubicBezTo>
                      <a:pt x="850" y="333"/>
                      <a:pt x="858" y="363"/>
                      <a:pt x="868" y="392"/>
                    </a:cubicBezTo>
                    <a:cubicBezTo>
                      <a:pt x="871" y="400"/>
                      <a:pt x="869" y="411"/>
                      <a:pt x="876" y="416"/>
                    </a:cubicBezTo>
                    <a:cubicBezTo>
                      <a:pt x="880" y="419"/>
                      <a:pt x="888" y="424"/>
                      <a:pt x="888" y="4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TextBox 19"/>
              <p:cNvSpPr txBox="1">
                <a:spLocks noChangeArrowheads="1"/>
              </p:cNvSpPr>
              <p:nvPr/>
            </p:nvSpPr>
            <p:spPr bwMode="auto">
              <a:xfrm>
                <a:off x="0" y="4572000"/>
                <a:ext cx="3962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Die f0-Kontur ist veränderlich</a:t>
                </a:r>
              </a:p>
            </p:txBody>
          </p:sp>
          <p:sp>
            <p:nvSpPr>
              <p:cNvPr id="19489" name="Freeform 16"/>
              <p:cNvSpPr>
                <a:spLocks/>
              </p:cNvSpPr>
              <p:nvPr/>
            </p:nvSpPr>
            <p:spPr bwMode="auto">
              <a:xfrm flipV="1">
                <a:off x="381000" y="5943600"/>
                <a:ext cx="1003300" cy="869950"/>
              </a:xfrm>
              <a:custGeom>
                <a:avLst/>
                <a:gdLst>
                  <a:gd name="T0" fmla="*/ 0 w 632"/>
                  <a:gd name="T1" fmla="*/ 2147483647 h 548"/>
                  <a:gd name="T2" fmla="*/ 2147483647 w 632"/>
                  <a:gd name="T3" fmla="*/ 2147483647 h 548"/>
                  <a:gd name="T4" fmla="*/ 2147483647 w 632"/>
                  <a:gd name="T5" fmla="*/ 2147483647 h 548"/>
                  <a:gd name="T6" fmla="*/ 2147483647 w 632"/>
                  <a:gd name="T7" fmla="*/ 2147483647 h 548"/>
                  <a:gd name="T8" fmla="*/ 2147483647 w 632"/>
                  <a:gd name="T9" fmla="*/ 2147483647 h 548"/>
                  <a:gd name="T10" fmla="*/ 2147483647 w 632"/>
                  <a:gd name="T11" fmla="*/ 2147483647 h 548"/>
                  <a:gd name="T12" fmla="*/ 2147483647 w 632"/>
                  <a:gd name="T13" fmla="*/ 2147483647 h 548"/>
                  <a:gd name="T14" fmla="*/ 2147483647 w 632"/>
                  <a:gd name="T15" fmla="*/ 2147483647 h 548"/>
                  <a:gd name="T16" fmla="*/ 2147483647 w 632"/>
                  <a:gd name="T17" fmla="*/ 2147483647 h 548"/>
                  <a:gd name="T18" fmla="*/ 2147483647 w 632"/>
                  <a:gd name="T19" fmla="*/ 2147483647 h 548"/>
                  <a:gd name="T20" fmla="*/ 2147483647 w 632"/>
                  <a:gd name="T21" fmla="*/ 2147483647 h 548"/>
                  <a:gd name="T22" fmla="*/ 2147483647 w 632"/>
                  <a:gd name="T23" fmla="*/ 2147483647 h 548"/>
                  <a:gd name="T24" fmla="*/ 2147483647 w 632"/>
                  <a:gd name="T25" fmla="*/ 2147483647 h 548"/>
                  <a:gd name="T26" fmla="*/ 2147483647 w 632"/>
                  <a:gd name="T27" fmla="*/ 2147483647 h 5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548"/>
                  <a:gd name="T44" fmla="*/ 632 w 632"/>
                  <a:gd name="T45" fmla="*/ 548 h 5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548">
                    <a:moveTo>
                      <a:pt x="0" y="286"/>
                    </a:moveTo>
                    <a:cubicBezTo>
                      <a:pt x="37" y="231"/>
                      <a:pt x="47" y="156"/>
                      <a:pt x="68" y="94"/>
                    </a:cubicBezTo>
                    <a:cubicBezTo>
                      <a:pt x="72" y="81"/>
                      <a:pt x="74" y="66"/>
                      <a:pt x="80" y="54"/>
                    </a:cubicBezTo>
                    <a:cubicBezTo>
                      <a:pt x="94" y="29"/>
                      <a:pt x="107" y="21"/>
                      <a:pt x="132" y="10"/>
                    </a:cubicBezTo>
                    <a:cubicBezTo>
                      <a:pt x="140" y="7"/>
                      <a:pt x="156" y="2"/>
                      <a:pt x="156" y="2"/>
                    </a:cubicBezTo>
                    <a:cubicBezTo>
                      <a:pt x="167" y="3"/>
                      <a:pt x="179" y="0"/>
                      <a:pt x="188" y="6"/>
                    </a:cubicBezTo>
                    <a:cubicBezTo>
                      <a:pt x="193" y="10"/>
                      <a:pt x="198" y="43"/>
                      <a:pt x="200" y="50"/>
                    </a:cubicBezTo>
                    <a:cubicBezTo>
                      <a:pt x="205" y="70"/>
                      <a:pt x="213" y="90"/>
                      <a:pt x="220" y="110"/>
                    </a:cubicBezTo>
                    <a:cubicBezTo>
                      <a:pt x="227" y="132"/>
                      <a:pt x="229" y="156"/>
                      <a:pt x="236" y="178"/>
                    </a:cubicBezTo>
                    <a:cubicBezTo>
                      <a:pt x="249" y="221"/>
                      <a:pt x="267" y="262"/>
                      <a:pt x="276" y="306"/>
                    </a:cubicBezTo>
                    <a:cubicBezTo>
                      <a:pt x="284" y="347"/>
                      <a:pt x="290" y="388"/>
                      <a:pt x="320" y="418"/>
                    </a:cubicBezTo>
                    <a:cubicBezTo>
                      <a:pt x="327" y="439"/>
                      <a:pt x="350" y="454"/>
                      <a:pt x="368" y="466"/>
                    </a:cubicBezTo>
                    <a:cubicBezTo>
                      <a:pt x="425" y="504"/>
                      <a:pt x="474" y="530"/>
                      <a:pt x="544" y="538"/>
                    </a:cubicBezTo>
                    <a:cubicBezTo>
                      <a:pt x="574" y="548"/>
                      <a:pt x="599" y="546"/>
                      <a:pt x="632" y="5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209800" y="5943600"/>
                <a:ext cx="1516063" cy="914400"/>
              </a:xfrm>
              <a:custGeom>
                <a:avLst/>
                <a:gdLst>
                  <a:gd name="connsiteX0" fmla="*/ 0 w 1515533"/>
                  <a:gd name="connsiteY0" fmla="*/ 160867 h 914400"/>
                  <a:gd name="connsiteX1" fmla="*/ 84667 w 1515533"/>
                  <a:gd name="connsiteY1" fmla="*/ 177800 h 914400"/>
                  <a:gd name="connsiteX2" fmla="*/ 152400 w 1515533"/>
                  <a:gd name="connsiteY2" fmla="*/ 220133 h 914400"/>
                  <a:gd name="connsiteX3" fmla="*/ 220133 w 1515533"/>
                  <a:gd name="connsiteY3" fmla="*/ 245533 h 914400"/>
                  <a:gd name="connsiteX4" fmla="*/ 270933 w 1515533"/>
                  <a:gd name="connsiteY4" fmla="*/ 270933 h 914400"/>
                  <a:gd name="connsiteX5" fmla="*/ 313267 w 1515533"/>
                  <a:gd name="connsiteY5" fmla="*/ 296333 h 914400"/>
                  <a:gd name="connsiteX6" fmla="*/ 338667 w 1515533"/>
                  <a:gd name="connsiteY6" fmla="*/ 313267 h 914400"/>
                  <a:gd name="connsiteX7" fmla="*/ 372533 w 1515533"/>
                  <a:gd name="connsiteY7" fmla="*/ 330200 h 914400"/>
                  <a:gd name="connsiteX8" fmla="*/ 397933 w 1515533"/>
                  <a:gd name="connsiteY8" fmla="*/ 347133 h 914400"/>
                  <a:gd name="connsiteX9" fmla="*/ 423333 w 1515533"/>
                  <a:gd name="connsiteY9" fmla="*/ 355600 h 914400"/>
                  <a:gd name="connsiteX10" fmla="*/ 448733 w 1515533"/>
                  <a:gd name="connsiteY10" fmla="*/ 372533 h 914400"/>
                  <a:gd name="connsiteX11" fmla="*/ 533400 w 1515533"/>
                  <a:gd name="connsiteY11" fmla="*/ 397933 h 914400"/>
                  <a:gd name="connsiteX12" fmla="*/ 558800 w 1515533"/>
                  <a:gd name="connsiteY12" fmla="*/ 414867 h 914400"/>
                  <a:gd name="connsiteX13" fmla="*/ 609600 w 1515533"/>
                  <a:gd name="connsiteY13" fmla="*/ 431800 h 914400"/>
                  <a:gd name="connsiteX14" fmla="*/ 728133 w 1515533"/>
                  <a:gd name="connsiteY14" fmla="*/ 516467 h 914400"/>
                  <a:gd name="connsiteX15" fmla="*/ 770467 w 1515533"/>
                  <a:gd name="connsiteY15" fmla="*/ 567267 h 914400"/>
                  <a:gd name="connsiteX16" fmla="*/ 804333 w 1515533"/>
                  <a:gd name="connsiteY16" fmla="*/ 618067 h 914400"/>
                  <a:gd name="connsiteX17" fmla="*/ 855133 w 1515533"/>
                  <a:gd name="connsiteY17" fmla="*/ 685800 h 914400"/>
                  <a:gd name="connsiteX18" fmla="*/ 863600 w 1515533"/>
                  <a:gd name="connsiteY18" fmla="*/ 711200 h 914400"/>
                  <a:gd name="connsiteX19" fmla="*/ 880533 w 1515533"/>
                  <a:gd name="connsiteY19" fmla="*/ 736600 h 914400"/>
                  <a:gd name="connsiteX20" fmla="*/ 889000 w 1515533"/>
                  <a:gd name="connsiteY20" fmla="*/ 762000 h 914400"/>
                  <a:gd name="connsiteX21" fmla="*/ 905933 w 1515533"/>
                  <a:gd name="connsiteY21" fmla="*/ 787400 h 914400"/>
                  <a:gd name="connsiteX22" fmla="*/ 922867 w 1515533"/>
                  <a:gd name="connsiteY22" fmla="*/ 821267 h 914400"/>
                  <a:gd name="connsiteX23" fmla="*/ 965200 w 1515533"/>
                  <a:gd name="connsiteY23" fmla="*/ 905933 h 914400"/>
                  <a:gd name="connsiteX24" fmla="*/ 990600 w 1515533"/>
                  <a:gd name="connsiteY24" fmla="*/ 914400 h 914400"/>
                  <a:gd name="connsiteX25" fmla="*/ 1134533 w 1515533"/>
                  <a:gd name="connsiteY25" fmla="*/ 905933 h 914400"/>
                  <a:gd name="connsiteX26" fmla="*/ 1159933 w 1515533"/>
                  <a:gd name="connsiteY26" fmla="*/ 897467 h 914400"/>
                  <a:gd name="connsiteX27" fmla="*/ 1176867 w 1515533"/>
                  <a:gd name="connsiteY27" fmla="*/ 872067 h 914400"/>
                  <a:gd name="connsiteX28" fmla="*/ 1202267 w 1515533"/>
                  <a:gd name="connsiteY28" fmla="*/ 812800 h 914400"/>
                  <a:gd name="connsiteX29" fmla="*/ 1227667 w 1515533"/>
                  <a:gd name="connsiteY29" fmla="*/ 762000 h 914400"/>
                  <a:gd name="connsiteX30" fmla="*/ 1236133 w 1515533"/>
                  <a:gd name="connsiteY30" fmla="*/ 694267 h 914400"/>
                  <a:gd name="connsiteX31" fmla="*/ 1261533 w 1515533"/>
                  <a:gd name="connsiteY31" fmla="*/ 609600 h 914400"/>
                  <a:gd name="connsiteX32" fmla="*/ 1270000 w 1515533"/>
                  <a:gd name="connsiteY32" fmla="*/ 541867 h 914400"/>
                  <a:gd name="connsiteX33" fmla="*/ 1295400 w 1515533"/>
                  <a:gd name="connsiteY33" fmla="*/ 474133 h 914400"/>
                  <a:gd name="connsiteX34" fmla="*/ 1320800 w 1515533"/>
                  <a:gd name="connsiteY34" fmla="*/ 397933 h 914400"/>
                  <a:gd name="connsiteX35" fmla="*/ 1329267 w 1515533"/>
                  <a:gd name="connsiteY35" fmla="*/ 372533 h 914400"/>
                  <a:gd name="connsiteX36" fmla="*/ 1346200 w 1515533"/>
                  <a:gd name="connsiteY36" fmla="*/ 347133 h 914400"/>
                  <a:gd name="connsiteX37" fmla="*/ 1363133 w 1515533"/>
                  <a:gd name="connsiteY37" fmla="*/ 296333 h 914400"/>
                  <a:gd name="connsiteX38" fmla="*/ 1371600 w 1515533"/>
                  <a:gd name="connsiteY38" fmla="*/ 270933 h 914400"/>
                  <a:gd name="connsiteX39" fmla="*/ 1405467 w 1515533"/>
                  <a:gd name="connsiteY39" fmla="*/ 228600 h 914400"/>
                  <a:gd name="connsiteX40" fmla="*/ 1439333 w 1515533"/>
                  <a:gd name="connsiteY40" fmla="*/ 177800 h 914400"/>
                  <a:gd name="connsiteX41" fmla="*/ 1447800 w 1515533"/>
                  <a:gd name="connsiteY41" fmla="*/ 152400 h 914400"/>
                  <a:gd name="connsiteX42" fmla="*/ 1464733 w 1515533"/>
                  <a:gd name="connsiteY42" fmla="*/ 127000 h 914400"/>
                  <a:gd name="connsiteX43" fmla="*/ 1473200 w 1515533"/>
                  <a:gd name="connsiteY43" fmla="*/ 101600 h 914400"/>
                  <a:gd name="connsiteX44" fmla="*/ 1507067 w 1515533"/>
                  <a:gd name="connsiteY44" fmla="*/ 50800 h 914400"/>
                  <a:gd name="connsiteX45" fmla="*/ 1515533 w 1515533"/>
                  <a:gd name="connsiteY4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15533" h="914400">
                    <a:moveTo>
                      <a:pt x="0" y="160867"/>
                    </a:moveTo>
                    <a:cubicBezTo>
                      <a:pt x="6383" y="161931"/>
                      <a:pt x="72034" y="171484"/>
                      <a:pt x="84667" y="177800"/>
                    </a:cubicBezTo>
                    <a:cubicBezTo>
                      <a:pt x="108481" y="189707"/>
                      <a:pt x="127142" y="211713"/>
                      <a:pt x="152400" y="220133"/>
                    </a:cubicBezTo>
                    <a:cubicBezTo>
                      <a:pt x="174380" y="227460"/>
                      <a:pt x="199890" y="235411"/>
                      <a:pt x="220133" y="245533"/>
                    </a:cubicBezTo>
                    <a:cubicBezTo>
                      <a:pt x="285781" y="278358"/>
                      <a:pt x="207092" y="249655"/>
                      <a:pt x="270933" y="270933"/>
                    </a:cubicBezTo>
                    <a:cubicBezTo>
                      <a:pt x="304010" y="304010"/>
                      <a:pt x="269301" y="274350"/>
                      <a:pt x="313267" y="296333"/>
                    </a:cubicBezTo>
                    <a:cubicBezTo>
                      <a:pt x="322369" y="300884"/>
                      <a:pt x="329832" y="308218"/>
                      <a:pt x="338667" y="313267"/>
                    </a:cubicBezTo>
                    <a:cubicBezTo>
                      <a:pt x="349625" y="319529"/>
                      <a:pt x="361575" y="323938"/>
                      <a:pt x="372533" y="330200"/>
                    </a:cubicBezTo>
                    <a:cubicBezTo>
                      <a:pt x="381368" y="335248"/>
                      <a:pt x="388832" y="342582"/>
                      <a:pt x="397933" y="347133"/>
                    </a:cubicBezTo>
                    <a:cubicBezTo>
                      <a:pt x="405915" y="351124"/>
                      <a:pt x="415351" y="351609"/>
                      <a:pt x="423333" y="355600"/>
                    </a:cubicBezTo>
                    <a:cubicBezTo>
                      <a:pt x="432434" y="360151"/>
                      <a:pt x="439434" y="368400"/>
                      <a:pt x="448733" y="372533"/>
                    </a:cubicBezTo>
                    <a:cubicBezTo>
                      <a:pt x="475243" y="384315"/>
                      <a:pt x="505248" y="390896"/>
                      <a:pt x="533400" y="397933"/>
                    </a:cubicBezTo>
                    <a:cubicBezTo>
                      <a:pt x="541867" y="403578"/>
                      <a:pt x="549501" y="410734"/>
                      <a:pt x="558800" y="414867"/>
                    </a:cubicBezTo>
                    <a:cubicBezTo>
                      <a:pt x="575111" y="422116"/>
                      <a:pt x="594749" y="421899"/>
                      <a:pt x="609600" y="431800"/>
                    </a:cubicBezTo>
                    <a:cubicBezTo>
                      <a:pt x="638447" y="451031"/>
                      <a:pt x="707126" y="495461"/>
                      <a:pt x="728133" y="516467"/>
                    </a:cubicBezTo>
                    <a:cubicBezTo>
                      <a:pt x="751251" y="539583"/>
                      <a:pt x="746986" y="533722"/>
                      <a:pt x="770467" y="567267"/>
                    </a:cubicBezTo>
                    <a:cubicBezTo>
                      <a:pt x="782138" y="583939"/>
                      <a:pt x="789942" y="603677"/>
                      <a:pt x="804333" y="618067"/>
                    </a:cubicBezTo>
                    <a:cubicBezTo>
                      <a:pt x="824393" y="638126"/>
                      <a:pt x="845558" y="657075"/>
                      <a:pt x="855133" y="685800"/>
                    </a:cubicBezTo>
                    <a:cubicBezTo>
                      <a:pt x="857955" y="694267"/>
                      <a:pt x="859609" y="703218"/>
                      <a:pt x="863600" y="711200"/>
                    </a:cubicBezTo>
                    <a:cubicBezTo>
                      <a:pt x="868151" y="720301"/>
                      <a:pt x="875982" y="727499"/>
                      <a:pt x="880533" y="736600"/>
                    </a:cubicBezTo>
                    <a:cubicBezTo>
                      <a:pt x="884524" y="744582"/>
                      <a:pt x="885009" y="754018"/>
                      <a:pt x="889000" y="762000"/>
                    </a:cubicBezTo>
                    <a:cubicBezTo>
                      <a:pt x="893551" y="771101"/>
                      <a:pt x="900884" y="778565"/>
                      <a:pt x="905933" y="787400"/>
                    </a:cubicBezTo>
                    <a:cubicBezTo>
                      <a:pt x="912195" y="798359"/>
                      <a:pt x="917222" y="809978"/>
                      <a:pt x="922867" y="821267"/>
                    </a:cubicBezTo>
                    <a:cubicBezTo>
                      <a:pt x="937393" y="879373"/>
                      <a:pt x="922567" y="884617"/>
                      <a:pt x="965200" y="905933"/>
                    </a:cubicBezTo>
                    <a:cubicBezTo>
                      <a:pt x="973182" y="909924"/>
                      <a:pt x="982133" y="911578"/>
                      <a:pt x="990600" y="914400"/>
                    </a:cubicBezTo>
                    <a:cubicBezTo>
                      <a:pt x="1038578" y="911578"/>
                      <a:pt x="1086711" y="910715"/>
                      <a:pt x="1134533" y="905933"/>
                    </a:cubicBezTo>
                    <a:cubicBezTo>
                      <a:pt x="1143413" y="905045"/>
                      <a:pt x="1152964" y="903042"/>
                      <a:pt x="1159933" y="897467"/>
                    </a:cubicBezTo>
                    <a:cubicBezTo>
                      <a:pt x="1167879" y="891110"/>
                      <a:pt x="1171222" y="880534"/>
                      <a:pt x="1176867" y="872067"/>
                    </a:cubicBezTo>
                    <a:cubicBezTo>
                      <a:pt x="1196721" y="812500"/>
                      <a:pt x="1170880" y="886036"/>
                      <a:pt x="1202267" y="812800"/>
                    </a:cubicBezTo>
                    <a:cubicBezTo>
                      <a:pt x="1223300" y="763723"/>
                      <a:pt x="1195122" y="810815"/>
                      <a:pt x="1227667" y="762000"/>
                    </a:cubicBezTo>
                    <a:cubicBezTo>
                      <a:pt x="1230489" y="739422"/>
                      <a:pt x="1231365" y="716515"/>
                      <a:pt x="1236133" y="694267"/>
                    </a:cubicBezTo>
                    <a:cubicBezTo>
                      <a:pt x="1253080" y="615180"/>
                      <a:pt x="1251129" y="672028"/>
                      <a:pt x="1261533" y="609600"/>
                    </a:cubicBezTo>
                    <a:cubicBezTo>
                      <a:pt x="1265274" y="587156"/>
                      <a:pt x="1265930" y="564253"/>
                      <a:pt x="1270000" y="541867"/>
                    </a:cubicBezTo>
                    <a:cubicBezTo>
                      <a:pt x="1272287" y="529290"/>
                      <a:pt x="1293862" y="478363"/>
                      <a:pt x="1295400" y="474133"/>
                    </a:cubicBezTo>
                    <a:cubicBezTo>
                      <a:pt x="1304550" y="448971"/>
                      <a:pt x="1312333" y="423333"/>
                      <a:pt x="1320800" y="397933"/>
                    </a:cubicBezTo>
                    <a:cubicBezTo>
                      <a:pt x="1323622" y="389466"/>
                      <a:pt x="1324317" y="379959"/>
                      <a:pt x="1329267" y="372533"/>
                    </a:cubicBezTo>
                    <a:cubicBezTo>
                      <a:pt x="1334911" y="364066"/>
                      <a:pt x="1342067" y="356432"/>
                      <a:pt x="1346200" y="347133"/>
                    </a:cubicBezTo>
                    <a:cubicBezTo>
                      <a:pt x="1353449" y="330822"/>
                      <a:pt x="1357489" y="313266"/>
                      <a:pt x="1363133" y="296333"/>
                    </a:cubicBezTo>
                    <a:cubicBezTo>
                      <a:pt x="1365955" y="287866"/>
                      <a:pt x="1366650" y="278359"/>
                      <a:pt x="1371600" y="270933"/>
                    </a:cubicBezTo>
                    <a:cubicBezTo>
                      <a:pt x="1392961" y="238891"/>
                      <a:pt x="1381338" y="252728"/>
                      <a:pt x="1405467" y="228600"/>
                    </a:cubicBezTo>
                    <a:cubicBezTo>
                      <a:pt x="1425596" y="168208"/>
                      <a:pt x="1397054" y="241218"/>
                      <a:pt x="1439333" y="177800"/>
                    </a:cubicBezTo>
                    <a:cubicBezTo>
                      <a:pt x="1444284" y="170374"/>
                      <a:pt x="1443809" y="160382"/>
                      <a:pt x="1447800" y="152400"/>
                    </a:cubicBezTo>
                    <a:cubicBezTo>
                      <a:pt x="1452351" y="143299"/>
                      <a:pt x="1460182" y="136101"/>
                      <a:pt x="1464733" y="127000"/>
                    </a:cubicBezTo>
                    <a:cubicBezTo>
                      <a:pt x="1468724" y="119018"/>
                      <a:pt x="1468866" y="109402"/>
                      <a:pt x="1473200" y="101600"/>
                    </a:cubicBezTo>
                    <a:cubicBezTo>
                      <a:pt x="1483084" y="83810"/>
                      <a:pt x="1507067" y="50800"/>
                      <a:pt x="1507067" y="50800"/>
                    </a:cubicBezTo>
                    <a:lnTo>
                      <a:pt x="1515533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491" name="Text Box 6"/>
              <p:cNvSpPr txBox="1">
                <a:spLocks noChangeArrowheads="1"/>
              </p:cNvSpPr>
              <p:nvPr/>
            </p:nvSpPr>
            <p:spPr bwMode="auto">
              <a:xfrm>
                <a:off x="76200" y="5105400"/>
                <a:ext cx="22098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[Me</a:t>
                </a:r>
                <a:r>
                  <a:rPr lang="de-DE">
                    <a:latin typeface="Calibri" charset="0"/>
                    <a:cs typeface="Calibri" charset="0"/>
                  </a:rPr>
                  <a:t>lanie]H-H%</a:t>
                </a:r>
              </a:p>
            </p:txBody>
          </p:sp>
          <p:sp>
            <p:nvSpPr>
              <p:cNvPr id="19492" name="Text Box 10"/>
              <p:cNvSpPr txBox="1">
                <a:spLocks noChangeArrowheads="1"/>
              </p:cNvSpPr>
              <p:nvPr/>
            </p:nvSpPr>
            <p:spPr bwMode="auto">
              <a:xfrm>
                <a:off x="327025" y="5502275"/>
                <a:ext cx="466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  <p:sp>
            <p:nvSpPr>
              <p:cNvPr id="19493" name="Text Box 11"/>
              <p:cNvSpPr txBox="1">
                <a:spLocks noChangeArrowheads="1"/>
              </p:cNvSpPr>
              <p:nvPr/>
            </p:nvSpPr>
            <p:spPr bwMode="auto">
              <a:xfrm>
                <a:off x="3171825" y="5438775"/>
                <a:ext cx="466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 rot="5400000">
            <a:off x="2284413" y="4343400"/>
            <a:ext cx="45735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49530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lexikalischem Tonakzent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154488" y="723900"/>
            <a:ext cx="8366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41"/>
          <p:cNvSpPr txBox="1">
            <a:spLocks noChangeArrowheads="1"/>
          </p:cNvSpPr>
          <p:nvPr/>
        </p:nvSpPr>
        <p:spPr bwMode="auto">
          <a:xfrm>
            <a:off x="152400" y="152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post-lexikalischem Tonakzent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724400" y="1752600"/>
            <a:ext cx="4572000" cy="5105400"/>
            <a:chOff x="4724400" y="1752600"/>
            <a:chExt cx="4572000" cy="5105400"/>
          </a:xfrm>
        </p:grpSpPr>
        <p:sp>
          <p:nvSpPr>
            <p:cNvPr id="19465" name="TextBox 18"/>
            <p:cNvSpPr txBox="1">
              <a:spLocks noChangeArrowheads="1"/>
            </p:cNvSpPr>
            <p:nvPr/>
          </p:nvSpPr>
          <p:spPr bwMode="auto">
            <a:xfrm>
              <a:off x="4724400" y="1752600"/>
              <a:ext cx="4191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</a:t>
              </a:r>
              <a:r>
                <a:rPr lang="de-DE" b="1">
                  <a:latin typeface="Calibri" charset="0"/>
                  <a:cs typeface="Calibri" charset="0"/>
                </a:rPr>
                <a:t>Bestandteil des Wortes </a:t>
              </a:r>
              <a:r>
                <a:rPr lang="de-DE">
                  <a:latin typeface="Calibri" charset="0"/>
                  <a:cs typeface="Calibri" charset="0"/>
                </a:rPr>
                <a:t>(lexikalisch)</a:t>
              </a:r>
            </a:p>
          </p:txBody>
        </p:sp>
        <p:sp>
          <p:nvSpPr>
            <p:cNvPr id="19466" name="TextBox 20"/>
            <p:cNvSpPr txBox="1">
              <a:spLocks noChangeArrowheads="1"/>
            </p:cNvSpPr>
            <p:nvPr/>
          </p:nvSpPr>
          <p:spPr bwMode="auto">
            <a:xfrm>
              <a:off x="4724400" y="5287963"/>
              <a:ext cx="4572000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Die f0-Kontur ist kaum veränderlich, </a:t>
              </a:r>
              <a:r>
                <a:rPr lang="de-DE" b="1" dirty="0">
                  <a:latin typeface="Calibri" charset="0"/>
                  <a:cs typeface="Calibri" charset="0"/>
                </a:rPr>
                <a:t>weil die Töne Bestandteil des Wortes</a:t>
              </a:r>
              <a:r>
                <a:rPr lang="de-DE" dirty="0">
                  <a:latin typeface="Calibri" charset="0"/>
                  <a:cs typeface="Calibri" charset="0"/>
                </a:rPr>
                <a:t>, nicht der Satzprosodie/Intonation sind.</a:t>
              </a:r>
            </a:p>
          </p:txBody>
        </p:sp>
        <p:sp>
          <p:nvSpPr>
            <p:cNvPr id="19467" name="TextBox 22"/>
            <p:cNvSpPr txBox="1">
              <a:spLocks noChangeArrowheads="1"/>
            </p:cNvSpPr>
            <p:nvPr/>
          </p:nvSpPr>
          <p:spPr bwMode="auto">
            <a:xfrm>
              <a:off x="6934200" y="28956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e</a:t>
              </a:r>
              <a:r>
                <a:rPr lang="de-DE">
                  <a:latin typeface="Calibri" charset="0"/>
                  <a:cs typeface="Calibri" charset="0"/>
                </a:rPr>
                <a:t>]</a:t>
              </a:r>
            </a:p>
          </p:txBody>
        </p:sp>
        <p:sp>
          <p:nvSpPr>
            <p:cNvPr id="19468" name="TextBox 2"/>
            <p:cNvSpPr txBox="1">
              <a:spLocks noChangeArrowheads="1"/>
            </p:cNvSpPr>
            <p:nvPr/>
          </p:nvSpPr>
          <p:spPr bwMode="auto">
            <a:xfrm>
              <a:off x="5029200" y="4267200"/>
              <a:ext cx="96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Regen</a:t>
              </a:r>
            </a:p>
          </p:txBody>
        </p:sp>
        <p:sp>
          <p:nvSpPr>
            <p:cNvPr id="19469" name="TextBox 3"/>
            <p:cNvSpPr txBox="1">
              <a:spLocks noChangeArrowheads="1"/>
            </p:cNvSpPr>
            <p:nvPr/>
          </p:nvSpPr>
          <p:spPr bwMode="auto">
            <a:xfrm>
              <a:off x="6629400" y="4267200"/>
              <a:ext cx="1689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Süßigkeit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9470" name="TextBox 10"/>
            <p:cNvSpPr txBox="1">
              <a:spLocks noChangeArrowheads="1"/>
            </p:cNvSpPr>
            <p:nvPr/>
          </p:nvSpPr>
          <p:spPr bwMode="auto">
            <a:xfrm>
              <a:off x="5029200" y="2895600"/>
              <a:ext cx="9540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me]</a:t>
              </a:r>
            </a:p>
          </p:txBody>
        </p:sp>
        <p:sp>
          <p:nvSpPr>
            <p:cNvPr id="19471" name="TextBox 11"/>
            <p:cNvSpPr txBox="1">
              <a:spLocks noChangeArrowheads="1"/>
            </p:cNvSpPr>
            <p:nvPr/>
          </p:nvSpPr>
          <p:spPr bwMode="auto">
            <a:xfrm>
              <a:off x="5181600" y="3429000"/>
              <a:ext cx="646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L</a:t>
              </a:r>
            </a:p>
          </p:txBody>
        </p:sp>
        <p:sp>
          <p:nvSpPr>
            <p:cNvPr id="19472" name="TextBox 13"/>
            <p:cNvSpPr txBox="1">
              <a:spLocks noChangeArrowheads="1"/>
            </p:cNvSpPr>
            <p:nvPr/>
          </p:nvSpPr>
          <p:spPr bwMode="auto">
            <a:xfrm>
              <a:off x="6858000" y="3429000"/>
              <a:ext cx="714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   H</a:t>
              </a:r>
            </a:p>
          </p:txBody>
        </p:sp>
        <p:sp>
          <p:nvSpPr>
            <p:cNvPr id="19473" name="TextBox 44"/>
            <p:cNvSpPr txBox="1">
              <a:spLocks noChangeArrowheads="1"/>
            </p:cNvSpPr>
            <p:nvPr/>
          </p:nvSpPr>
          <p:spPr bwMode="auto">
            <a:xfrm>
              <a:off x="5638800" y="25146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Japanisch</a:t>
              </a:r>
            </a:p>
          </p:txBody>
        </p:sp>
        <p:pic>
          <p:nvPicPr>
            <p:cNvPr id="19474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886200"/>
              <a:ext cx="30067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 bwMode="auto">
            <a:xfrm>
              <a:off x="4953000" y="4724400"/>
              <a:ext cx="10668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Regen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6781800" y="4724400"/>
              <a:ext cx="14478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Süßigkeit</a:t>
              </a:r>
            </a:p>
          </p:txBody>
        </p:sp>
        <p:pic>
          <p:nvPicPr>
            <p:cNvPr id="19477" name="84A7BCC8.WAV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63" y="3552825"/>
              <a:ext cx="2936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576742F5.WAV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581400"/>
              <a:ext cx="293688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am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6016" y="3356992"/>
            <a:ext cx="504056" cy="504056"/>
          </a:xfrm>
          <a:prstGeom prst="rect">
            <a:avLst/>
          </a:prstGeom>
        </p:spPr>
      </p:pic>
      <p:pic>
        <p:nvPicPr>
          <p:cNvPr id="41" name="ame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3356992"/>
            <a:ext cx="550416" cy="55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2400" y="1752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>
                <a:latin typeface="Calibri" charset="0"/>
                <a:cs typeface="Calibri" charset="0"/>
              </a:rPr>
              <a:t>sehr selten (übers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 dirty="0">
                <a:latin typeface="Calibri" charset="0"/>
                <a:cs typeface="Calibri" charset="0"/>
              </a:rPr>
              <a:t>tzen,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ü</a:t>
            </a:r>
            <a:r>
              <a:rPr lang="de-DE" dirty="0">
                <a:latin typeface="Calibri" charset="0"/>
                <a:cs typeface="Calibri" charset="0"/>
              </a:rPr>
              <a:t>bersetzen;  Russisch: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mu</a:t>
            </a:r>
            <a:r>
              <a:rPr lang="en-US" dirty="0" err="1">
                <a:latin typeface="Calibri" charset="0"/>
                <a:cs typeface="Calibri" charset="0"/>
              </a:rPr>
              <a:t>ka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Qual</a:t>
            </a:r>
            <a:r>
              <a:rPr lang="en-US" dirty="0">
                <a:latin typeface="Calibri" charset="0"/>
                <a:cs typeface="Calibri" charset="0"/>
              </a:rPr>
              <a:t>), </a:t>
            </a:r>
            <a:r>
              <a:rPr lang="en-US" dirty="0" err="1">
                <a:latin typeface="Calibri" charset="0"/>
                <a:cs typeface="Calibri" charset="0"/>
              </a:rPr>
              <a:t>mu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ka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Mehl</a:t>
            </a:r>
            <a:r>
              <a:rPr lang="en-US" dirty="0">
                <a:latin typeface="Calibri" charset="0"/>
                <a:cs typeface="Calibri" charset="0"/>
              </a:rPr>
              <a:t>); </a:t>
            </a:r>
            <a:r>
              <a:rPr lang="en-US" dirty="0" err="1">
                <a:latin typeface="Calibri" charset="0"/>
                <a:cs typeface="Calibri" charset="0"/>
              </a:rPr>
              <a:t>Spanisch</a:t>
            </a:r>
            <a:r>
              <a:rPr lang="en-US" dirty="0">
                <a:latin typeface="Calibri" charset="0"/>
                <a:cs typeface="Calibri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Arial" charset="0"/>
              </a:rPr>
              <a:t>é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r</a:t>
            </a:r>
            <a:r>
              <a:rPr lang="en-US" dirty="0" err="1">
                <a:latin typeface="Calibri" charset="0"/>
                <a:cs typeface="Calibri" charset="0"/>
              </a:rPr>
              <a:t>mino</a:t>
            </a:r>
            <a:r>
              <a:rPr lang="en-US" dirty="0">
                <a:latin typeface="Calibri" charset="0"/>
                <a:cs typeface="Calibri" charset="0"/>
              </a:rPr>
              <a:t>, (</a:t>
            </a:r>
            <a:r>
              <a:rPr lang="en-US" dirty="0" err="1">
                <a:latin typeface="Calibri" charset="0"/>
                <a:cs typeface="Calibri" charset="0"/>
              </a:rPr>
              <a:t>Ziel</a:t>
            </a:r>
            <a:r>
              <a:rPr lang="en-US" dirty="0">
                <a:latin typeface="Calibri" charset="0"/>
                <a:cs typeface="Calibri" charset="0"/>
              </a:rPr>
              <a:t>), </a:t>
            </a:r>
            <a:r>
              <a:rPr lang="en-US" dirty="0" err="1">
                <a:latin typeface="Calibri" charset="0"/>
                <a:cs typeface="Calibri" charset="0"/>
              </a:rPr>
              <a:t>termi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n</a:t>
            </a:r>
            <a:r>
              <a:rPr lang="en-US" dirty="0" err="1">
                <a:solidFill>
                  <a:srgbClr val="FF0000"/>
                </a:solidFill>
                <a:latin typeface="Calibri" charset="0"/>
              </a:rPr>
              <a:t>ó</a:t>
            </a:r>
            <a:r>
              <a:rPr lang="en-AU" dirty="0">
                <a:latin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beendete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endParaRPr lang="de-DE" dirty="0">
              <a:cs typeface="Calibri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9530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lexikalischem Tonakzent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post-lexikalischem Tonakzent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71600" y="990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Minimalpaare wegen Betonungsunterschiede sind: </a:t>
            </a:r>
            <a:endParaRPr lang="de-DE">
              <a:cs typeface="Calibri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095501" y="3695700"/>
            <a:ext cx="4343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7200" y="1676400"/>
            <a:ext cx="5105400" cy="5048250"/>
            <a:chOff x="4267200" y="1676400"/>
            <a:chExt cx="5105400" cy="5048250"/>
          </a:xfrm>
        </p:grpSpPr>
        <p:sp>
          <p:nvSpPr>
            <p:cNvPr id="20488" name="Line 11"/>
            <p:cNvSpPr>
              <a:spLocks noChangeShapeType="1"/>
            </p:cNvSpPr>
            <p:nvPr/>
          </p:nvSpPr>
          <p:spPr bwMode="auto">
            <a:xfrm>
              <a:off x="5418138" y="3230563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5483225" y="3751263"/>
              <a:ext cx="1800225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20490" name="TextBox 4"/>
            <p:cNvSpPr txBox="1">
              <a:spLocks noChangeArrowheads="1"/>
            </p:cNvSpPr>
            <p:nvPr/>
          </p:nvSpPr>
          <p:spPr bwMode="auto">
            <a:xfrm>
              <a:off x="5029200" y="1676400"/>
              <a:ext cx="3200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etwas häufiger</a:t>
              </a:r>
            </a:p>
          </p:txBody>
        </p:sp>
        <p:sp>
          <p:nvSpPr>
            <p:cNvPr id="20491" name="Text Box 18"/>
            <p:cNvSpPr txBox="1">
              <a:spLocks noChangeArrowheads="1"/>
            </p:cNvSpPr>
            <p:nvPr/>
          </p:nvSpPr>
          <p:spPr bwMode="auto">
            <a:xfrm>
              <a:off x="4267200" y="6324600"/>
              <a:ext cx="4876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>
                  <a:latin typeface="Calibri" charset="0"/>
                  <a:cs typeface="Calibri" charset="0"/>
                </a:rPr>
                <a:t>siehe auch IPS Magisterarbeit, Regina Kaiser</a:t>
              </a:r>
            </a:p>
          </p:txBody>
        </p:sp>
        <p:pic>
          <p:nvPicPr>
            <p:cNvPr id="2049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3" t="49164" r="43629" b="30592"/>
            <a:stretch>
              <a:fillRect/>
            </a:stretch>
          </p:blipFill>
          <p:spPr bwMode="auto">
            <a:xfrm>
              <a:off x="4572000" y="3886200"/>
              <a:ext cx="4351338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5410200" y="2743200"/>
              <a:ext cx="1268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Akzent 1 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7467600" y="2743200"/>
              <a:ext cx="7524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Ente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5483225" y="3321050"/>
              <a:ext cx="1268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Akzent 2 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7467600" y="3276600"/>
              <a:ext cx="8255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Geist</a:t>
              </a:r>
            </a:p>
          </p:txBody>
        </p:sp>
        <p:sp>
          <p:nvSpPr>
            <p:cNvPr id="20497" name="TextBox 17"/>
            <p:cNvSpPr txBox="1">
              <a:spLocks noChangeArrowheads="1"/>
            </p:cNvSpPr>
            <p:nvPr/>
          </p:nvSpPr>
          <p:spPr bwMode="auto">
            <a:xfrm>
              <a:off x="4267200" y="2057400"/>
              <a:ext cx="5105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Schwedisch ca. 100 Minimalpaare wie:</a:t>
              </a:r>
            </a:p>
          </p:txBody>
        </p:sp>
        <p:pic>
          <p:nvPicPr>
            <p:cNvPr id="20498" name="F5B321D7.WAV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2773363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12A2625C.WAV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3528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0"/>
            <p:cNvSpPr txBox="1">
              <a:spLocks noChangeArrowheads="1"/>
            </p:cNvSpPr>
            <p:nvPr/>
          </p:nvSpPr>
          <p:spPr bwMode="auto">
            <a:xfrm>
              <a:off x="4648200" y="5943600"/>
              <a:ext cx="358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  <a:cs typeface="Calibri" charset="0"/>
                  <a:hlinkClick r:id="rId8"/>
                </a:rPr>
                <a:t>Ambrazaitis &amp; Bruce (2006)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</p:grpSp>
      <p:pic>
        <p:nvPicPr>
          <p:cNvPr id="23" name="ac1-dimm-no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2708920"/>
            <a:ext cx="576064" cy="576064"/>
          </a:xfrm>
          <a:prstGeom prst="rect">
            <a:avLst/>
          </a:prstGeom>
        </p:spPr>
      </p:pic>
      <p:pic>
        <p:nvPicPr>
          <p:cNvPr id="24" name="ac2-dimm-no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335699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04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295400" y="152400"/>
            <a:ext cx="6248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Weitere Merkmale von Betonungssprachen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5105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Beweglich oder fest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2133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Trochäisch, jambisch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5638800"/>
            <a:ext cx="7696200" cy="995363"/>
            <a:chOff x="457200" y="1524000"/>
            <a:chExt cx="7696200" cy="995065"/>
          </a:xfrm>
        </p:grpSpPr>
        <p:sp>
          <p:nvSpPr>
            <p:cNvPr id="21515" name="TextBox 7"/>
            <p:cNvSpPr txBox="1">
              <a:spLocks noChangeArrowheads="1"/>
            </p:cNvSpPr>
            <p:nvPr/>
          </p:nvSpPr>
          <p:spPr bwMode="auto">
            <a:xfrm>
              <a:off x="457200" y="1524000"/>
              <a:ext cx="6858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Beweglich: Deutsch (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Ma</a:t>
              </a:r>
              <a:r>
                <a:rPr lang="de-DE">
                  <a:latin typeface="Calibri" charset="0"/>
                  <a:cs typeface="Calibri" charset="0"/>
                </a:rPr>
                <a:t>gen, Ökonom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ie</a:t>
              </a:r>
              <a:r>
                <a:rPr lang="de-DE">
                  <a:latin typeface="Calibri" charset="0"/>
                  <a:cs typeface="Calibri" charset="0"/>
                </a:rPr>
                <a:t>, ver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nein</a:t>
              </a:r>
              <a:r>
                <a:rPr lang="de-DE">
                  <a:latin typeface="Calibri" charset="0"/>
                  <a:cs typeface="Calibri" charset="0"/>
                </a:rPr>
                <a:t>en)</a:t>
              </a:r>
            </a:p>
          </p:txBody>
        </p:sp>
        <p:sp>
          <p:nvSpPr>
            <p:cNvPr id="21516" name="TextBox 8"/>
            <p:cNvSpPr txBox="1">
              <a:spLocks noChangeArrowheads="1"/>
            </p:cNvSpPr>
            <p:nvPr/>
          </p:nvSpPr>
          <p:spPr bwMode="auto">
            <a:xfrm>
              <a:off x="457200" y="2057400"/>
              <a:ext cx="769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Fest: z.B. Polnisch (Betonung immer auf der vorletzten Silbe) 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2743200"/>
            <a:ext cx="8153400" cy="2038350"/>
            <a:chOff x="457200" y="3352800"/>
            <a:chExt cx="8153400" cy="2038350"/>
          </a:xfrm>
        </p:grpSpPr>
        <p:sp>
          <p:nvSpPr>
            <p:cNvPr id="21513" name="TextBox 3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8001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Einige Phonologen (z.B. Bruce Hayes) behaupten, dass eine Sprache entweder prinzipiell </a:t>
              </a:r>
              <a:r>
                <a:rPr lang="de-DE">
                  <a:latin typeface="Calibri" charset="0"/>
                  <a:cs typeface="Calibri" charset="0"/>
                  <a:hlinkClick r:id="rId2"/>
                </a:rPr>
                <a:t>trochäisch oder jambisch ist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1514" name="TextBox 4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81534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Deutsch/Englisch: trochäisch (die meisten Wörter haben ein stark-schwaches Betonungsmuster (</a:t>
              </a:r>
              <a:r>
                <a:rPr lang="de-DE" i="1">
                  <a:latin typeface="Calibri" charset="0"/>
                  <a:cs typeface="Calibri" charset="0"/>
                </a:rPr>
                <a:t>Magen</a:t>
              </a:r>
              <a:r>
                <a:rPr lang="de-DE">
                  <a:latin typeface="Calibri" charset="0"/>
                  <a:cs typeface="Calibri" charset="0"/>
                </a:rPr>
                <a:t>), obwohl jambische Wörter (</a:t>
              </a:r>
              <a:r>
                <a:rPr lang="de-DE" i="1">
                  <a:latin typeface="Calibri" charset="0"/>
                  <a:cs typeface="Calibri" charset="0"/>
                </a:rPr>
                <a:t>kaputt</a:t>
              </a:r>
              <a:r>
                <a:rPr lang="de-DE">
                  <a:latin typeface="Calibri" charset="0"/>
                  <a:cs typeface="Calibri" charset="0"/>
                </a:rPr>
                <a:t>) vorkommen können.</a:t>
              </a:r>
            </a:p>
          </p:txBody>
        </p:sp>
      </p:grp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228600" y="914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Tonakent</a:t>
            </a: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Post-lexikal (Deutsch), lexikal (Japanisch), lexikal und post-lexikal (Schwedisch)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09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Betonungssprachen mit beweglicher Betonung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95400" y="1143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Faktoren, die die Position der Betonung beeinflussen (Phonologie)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219200" y="2438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Anzahl der Betonungsebenen (Phonologie und Phonetik)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295400" y="4876800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Funktion der Betonung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(Psycholinguistik und Phonetik)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295400" y="3810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Phonetische Merkmale der Betonung (Phonetik)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09600" y="1219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609600" y="3810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609600" y="4876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4864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1. Einige Einflüsse auf die Wortbetonung</a:t>
            </a:r>
            <a:r>
              <a:rPr lang="de-DE" baseline="3000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Morphologie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0" y="381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Silbengewicht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Syntaktische Kategorie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51816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Englisch: Ein großer Anteil von Verben hat finale Wortbetonung. Daher auch einige Minimalpaare: ‘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sub</a:t>
            </a:r>
            <a:r>
              <a:rPr lang="de-DE" altLang="ja-JP"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('Staatsbürger', Nomen), </a:t>
            </a:r>
            <a:r>
              <a:rPr lang="de-DE">
                <a:latin typeface="Calibri" charset="0"/>
                <a:cs typeface="Calibri" charset="0"/>
              </a:rPr>
              <a:t>‘</a:t>
            </a:r>
            <a:r>
              <a:rPr lang="de-DE" altLang="ja-JP">
                <a:latin typeface="Calibri" charset="0"/>
                <a:cs typeface="Calibri" charset="0"/>
              </a:rPr>
              <a:t>sub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('unterwerfen', Verb)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381000" y="6477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Siehe Wiese, 1996, </a:t>
            </a:r>
            <a:r>
              <a:rPr lang="de-DE" sz="1800" i="1">
                <a:latin typeface="Calibri" charset="0"/>
                <a:cs typeface="Calibri" charset="0"/>
              </a:rPr>
              <a:t>The Phonology of German</a:t>
            </a:r>
            <a:r>
              <a:rPr lang="de-DE" sz="1800">
                <a:latin typeface="Calibri" charset="0"/>
                <a:cs typeface="Calibri" charset="0"/>
              </a:rPr>
              <a:t>, Kap. 8 für Deutsch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4800" y="3657600"/>
            <a:ext cx="8839200" cy="995363"/>
            <a:chOff x="304800" y="3657600"/>
            <a:chExt cx="8839200" cy="995363"/>
          </a:xfrm>
        </p:grpSpPr>
        <p:grpSp>
          <p:nvGrpSpPr>
            <p:cNvPr id="23574" name="Group 24"/>
            <p:cNvGrpSpPr>
              <a:grpSpLocks/>
            </p:cNvGrpSpPr>
            <p:nvPr/>
          </p:nvGrpSpPr>
          <p:grpSpPr bwMode="auto">
            <a:xfrm>
              <a:off x="304800" y="3733800"/>
              <a:ext cx="4411663" cy="842963"/>
              <a:chOff x="2208" y="2496"/>
              <a:chExt cx="2779" cy="531"/>
            </a:xfrm>
          </p:grpSpPr>
          <p:sp>
            <p:nvSpPr>
              <p:cNvPr id="23579" name="Text Box 17"/>
              <p:cNvSpPr txBox="1">
                <a:spLocks noChangeArrowheads="1"/>
              </p:cNvSpPr>
              <p:nvPr/>
            </p:nvSpPr>
            <p:spPr bwMode="auto">
              <a:xfrm>
                <a:off x="2208" y="2496"/>
                <a:ext cx="6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on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0" name="Text Box 18"/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7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al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1" name="Text Box 19"/>
              <p:cNvSpPr txBox="1">
                <a:spLocks noChangeArrowheads="1"/>
              </p:cNvSpPr>
              <p:nvPr/>
            </p:nvSpPr>
            <p:spPr bwMode="auto">
              <a:xfrm>
                <a:off x="3936" y="2496"/>
                <a:ext cx="10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Nationali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tät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2" name="Text Box 21"/>
              <p:cNvSpPr txBox="1">
                <a:spLocks noChangeArrowheads="1"/>
              </p:cNvSpPr>
              <p:nvPr/>
            </p:nvSpPr>
            <p:spPr bwMode="auto">
              <a:xfrm>
                <a:off x="2208" y="2736"/>
                <a:ext cx="76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schau</a:t>
                </a:r>
                <a:r>
                  <a:rPr lang="en-US">
                    <a:latin typeface="Calibri" charset="0"/>
                    <a:cs typeface="Calibri" charset="0"/>
                  </a:rPr>
                  <a:t>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3" name="Text Box 22"/>
              <p:cNvSpPr txBox="1">
                <a:spLocks noChangeArrowheads="1"/>
              </p:cNvSpPr>
              <p:nvPr/>
            </p:nvSpPr>
            <p:spPr bwMode="auto">
              <a:xfrm>
                <a:off x="3072" y="2736"/>
                <a:ext cx="94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zu</a:t>
                </a:r>
                <a:r>
                  <a:rPr lang="en-US">
                    <a:latin typeface="Calibri" charset="0"/>
                    <a:cs typeface="Calibri" charset="0"/>
                  </a:rPr>
                  <a:t>schauen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3575" name="TextBox 22"/>
            <p:cNvSpPr txBox="1">
              <a:spLocks noChangeArrowheads="1"/>
            </p:cNvSpPr>
            <p:nvPr/>
          </p:nvSpPr>
          <p:spPr bwMode="auto">
            <a:xfrm>
              <a:off x="5181600" y="37338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Rot</a:t>
              </a:r>
              <a:r>
                <a:rPr lang="de-DE">
                  <a:latin typeface="Calibri" charset="0"/>
                  <a:cs typeface="Calibri" charset="0"/>
                </a:rPr>
                <a:t>weinpunsch</a:t>
              </a:r>
            </a:p>
          </p:txBody>
        </p:sp>
        <p:sp>
          <p:nvSpPr>
            <p:cNvPr id="23576" name="TextBox 23"/>
            <p:cNvSpPr txBox="1">
              <a:spLocks noChangeArrowheads="1"/>
            </p:cNvSpPr>
            <p:nvPr/>
          </p:nvSpPr>
          <p:spPr bwMode="auto">
            <a:xfrm>
              <a:off x="5257800" y="4191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Stadt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bau</a:t>
              </a:r>
              <a:r>
                <a:rPr lang="de-DE">
                  <a:latin typeface="Calibri" charset="0"/>
                  <a:cs typeface="Calibri" charset="0"/>
                </a:rPr>
                <a:t>amt</a:t>
              </a:r>
            </a:p>
          </p:txBody>
        </p:sp>
        <p:sp>
          <p:nvSpPr>
            <p:cNvPr id="23577" name="TextBox 24"/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 B]C]</a:t>
              </a:r>
            </a:p>
          </p:txBody>
        </p:sp>
        <p:sp>
          <p:nvSpPr>
            <p:cNvPr id="23578" name="TextBox 25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 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</a:t>
              </a:r>
              <a:r>
                <a:rPr lang="de-DE">
                  <a:latin typeface="Calibri" charset="0"/>
                  <a:cs typeface="Calibri" charset="0"/>
                </a:rPr>
                <a:t> C]]</a:t>
              </a:r>
            </a:p>
          </p:txBody>
        </p:sp>
      </p:grp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0" y="762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sogenannten </a:t>
            </a:r>
            <a:r>
              <a:rPr lang="de-DE" b="1" dirty="0">
                <a:latin typeface="Calibri" charset="0"/>
                <a:cs typeface="Calibri" charset="0"/>
              </a:rPr>
              <a:t>quantitäts-sensitiv</a:t>
            </a:r>
            <a:r>
              <a:rPr lang="de-DE" dirty="0">
                <a:latin typeface="Calibri" charset="0"/>
                <a:cs typeface="Calibri" charset="0"/>
              </a:rPr>
              <a:t>en Sprachen (Latein, Englisch, Italienisch) wird oft </a:t>
            </a:r>
            <a:r>
              <a:rPr lang="de-DE" b="1" dirty="0">
                <a:latin typeface="Calibri" charset="0"/>
                <a:cs typeface="Calibri" charset="0"/>
              </a:rPr>
              <a:t>ein schwerer Reim </a:t>
            </a:r>
            <a:r>
              <a:rPr lang="de-DE" dirty="0">
                <a:latin typeface="Calibri" charset="0"/>
                <a:cs typeface="Calibri" charset="0"/>
              </a:rPr>
              <a:t>in der vorletzten Silbe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betont</a:t>
            </a:r>
            <a:r>
              <a:rPr lang="de-DE" dirty="0">
                <a:latin typeface="Calibri" charset="0"/>
                <a:cs typeface="Calibri" charset="0"/>
              </a:rPr>
              <a:t>: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2400" y="1600200"/>
            <a:ext cx="6019800" cy="1452563"/>
            <a:chOff x="152400" y="1600201"/>
            <a:chExt cx="6019800" cy="1452562"/>
          </a:xfrm>
        </p:grpSpPr>
        <p:sp>
          <p:nvSpPr>
            <p:cNvPr id="23569" name="TextBox 15"/>
            <p:cNvSpPr txBox="1">
              <a:spLocks noChangeArrowheads="1"/>
            </p:cNvSpPr>
            <p:nvPr/>
          </p:nvSpPr>
          <p:spPr bwMode="auto">
            <a:xfrm>
              <a:off x="228600" y="1600201"/>
              <a:ext cx="556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 dirty="0">
                  <a:latin typeface="Calibri" charset="0"/>
                  <a:cs typeface="Calibri" charset="0"/>
                </a:rPr>
                <a:t>Schwerer Reim</a:t>
              </a:r>
              <a:r>
                <a:rPr lang="de-DE" dirty="0">
                  <a:latin typeface="Calibri" charset="0"/>
                  <a:cs typeface="Calibri" charset="0"/>
                </a:rPr>
                <a:t>: eine Silbe mit entweder:</a:t>
              </a:r>
            </a:p>
          </p:txBody>
        </p:sp>
        <p:sp>
          <p:nvSpPr>
            <p:cNvPr id="23570" name="TextBox 19"/>
            <p:cNvSpPr txBox="1">
              <a:spLocks noChangeArrowheads="1"/>
            </p:cNvSpPr>
            <p:nvPr/>
          </p:nvSpPr>
          <p:spPr bwMode="auto">
            <a:xfrm>
              <a:off x="3886200" y="25908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ab.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an</a:t>
              </a:r>
              <a:r>
                <a:rPr lang="de-DE">
                  <a:latin typeface="Calibri" charset="0"/>
                  <a:cs typeface="Calibri" charset="0"/>
                </a:rPr>
                <a:t>.don</a:t>
              </a: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137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a.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o</a:t>
              </a:r>
              <a:r>
                <a:rPr lang="de-DE">
                  <a:latin typeface="Calibri" charset="0"/>
                  <a:cs typeface="Calibri" charset="0"/>
                </a:rPr>
                <a:t>.ma</a:t>
              </a:r>
            </a:p>
          </p:txBody>
        </p:sp>
        <p:sp>
          <p:nvSpPr>
            <p:cNvPr id="23572" name="TextBox 22"/>
            <p:cNvSpPr txBox="1">
              <a:spLocks noChangeArrowheads="1"/>
            </p:cNvSpPr>
            <p:nvPr/>
          </p:nvSpPr>
          <p:spPr bwMode="auto">
            <a:xfrm>
              <a:off x="152400" y="2133600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langen Vokal</a:t>
              </a:r>
            </a:p>
          </p:txBody>
        </p:sp>
        <p:sp>
          <p:nvSpPr>
            <p:cNvPr id="23573" name="TextBox 23"/>
            <p:cNvSpPr txBox="1">
              <a:spLocks noChangeArrowheads="1"/>
            </p:cNvSpPr>
            <p:nvPr/>
          </p:nvSpPr>
          <p:spPr bwMode="auto">
            <a:xfrm>
              <a:off x="3048000" y="21336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kurzen V + K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96000" y="1600200"/>
            <a:ext cx="3276600" cy="1376363"/>
            <a:chOff x="6096000" y="1600201"/>
            <a:chExt cx="3276600" cy="1376362"/>
          </a:xfrm>
        </p:grpSpPr>
        <p:sp>
          <p:nvSpPr>
            <p:cNvPr id="23565" name="TextBox 24"/>
            <p:cNvSpPr txBox="1">
              <a:spLocks noChangeArrowheads="1"/>
            </p:cNvSpPr>
            <p:nvPr/>
          </p:nvSpPr>
          <p:spPr bwMode="auto">
            <a:xfrm>
              <a:off x="6096000" y="1600201"/>
              <a:ext cx="327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Leichter Reim</a:t>
              </a:r>
              <a:r>
                <a:rPr lang="de-DE">
                  <a:latin typeface="Calibri" charset="0"/>
                  <a:cs typeface="Calibri" charset="0"/>
                </a:rPr>
                <a:t>: Silbe mit</a:t>
              </a:r>
            </a:p>
          </p:txBody>
        </p:sp>
        <p:grpSp>
          <p:nvGrpSpPr>
            <p:cNvPr id="23566" name="Group 30"/>
            <p:cNvGrpSpPr>
              <a:grpSpLocks/>
            </p:cNvGrpSpPr>
            <p:nvPr/>
          </p:nvGrpSpPr>
          <p:grpSpPr bwMode="auto">
            <a:xfrm>
              <a:off x="6324600" y="2133601"/>
              <a:ext cx="2819400" cy="842962"/>
              <a:chOff x="6324600" y="2133601"/>
              <a:chExt cx="2819400" cy="842962"/>
            </a:xfrm>
          </p:grpSpPr>
          <p:sp>
            <p:nvSpPr>
              <p:cNvPr id="23567" name="TextBox 21"/>
              <p:cNvSpPr txBox="1">
                <a:spLocks noChangeArrowheads="1"/>
              </p:cNvSpPr>
              <p:nvPr/>
            </p:nvSpPr>
            <p:spPr bwMode="auto">
              <a:xfrm>
                <a:off x="6400800" y="2514600"/>
                <a:ext cx="1371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pa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  <a:r>
                  <a:rPr lang="de-DE" u="sng">
                    <a:latin typeface="Calibri" charset="0"/>
                    <a:cs typeface="Calibri" charset="0"/>
                  </a:rPr>
                  <a:t>ra</a:t>
                </a:r>
                <a:r>
                  <a:rPr lang="de-DE">
                    <a:latin typeface="Calibri" charset="0"/>
                    <a:cs typeface="Calibri" charset="0"/>
                  </a:rPr>
                  <a:t>.sol</a:t>
                </a:r>
              </a:p>
            </p:txBody>
          </p:sp>
          <p:sp>
            <p:nvSpPr>
              <p:cNvPr id="23568" name="TextBox 25"/>
              <p:cNvSpPr txBox="1">
                <a:spLocks noChangeArrowheads="1"/>
              </p:cNvSpPr>
              <p:nvPr/>
            </p:nvSpPr>
            <p:spPr bwMode="auto">
              <a:xfrm>
                <a:off x="6324600" y="2133601"/>
                <a:ext cx="2819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einem </a:t>
                </a:r>
                <a:r>
                  <a:rPr lang="de-DE" u="sng">
                    <a:latin typeface="Calibri" charset="0"/>
                    <a:cs typeface="Calibri" charset="0"/>
                  </a:rPr>
                  <a:t>kurzen Vokal</a:t>
                </a:r>
              </a:p>
            </p:txBody>
          </p:sp>
        </p:grpSp>
      </p:grpSp>
      <p:sp>
        <p:nvSpPr>
          <p:cNvPr id="23564" name="TextBox 26"/>
          <p:cNvSpPr txBox="1">
            <a:spLocks noChangeArrowheads="1"/>
          </p:cNvSpPr>
          <p:nvPr/>
        </p:nvSpPr>
        <p:spPr bwMode="auto">
          <a:xfrm>
            <a:off x="5334000" y="3276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Komposita-Struktur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stark vs schwach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52400"/>
            <a:ext cx="77724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2. Lexikalische Betonungsebenen (Germanische Sprachen)</a:t>
            </a: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04800" y="22098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primär vs. stark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" y="4800600"/>
            <a:ext cx="8534400" cy="842963"/>
            <a:chOff x="76200" y="4800600"/>
            <a:chExt cx="8534400" cy="842963"/>
          </a:xfrm>
        </p:grpSpPr>
        <p:sp>
          <p:nvSpPr>
            <p:cNvPr id="24598" name="TextBox 22"/>
            <p:cNvSpPr txBox="1">
              <a:spLocks noChangeArrowheads="1"/>
            </p:cNvSpPr>
            <p:nvPr/>
          </p:nvSpPr>
          <p:spPr bwMode="auto">
            <a:xfrm>
              <a:off x="76200" y="4800600"/>
              <a:ext cx="83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4599" name="TextBox 25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Gegenstand</a:t>
              </a:r>
            </a:p>
          </p:txBody>
        </p:sp>
        <p:sp>
          <p:nvSpPr>
            <p:cNvPr id="24600" name="TextBox 26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 x   x      x</a:t>
              </a:r>
            </a:p>
          </p:txBody>
        </p:sp>
        <p:sp>
          <p:nvSpPr>
            <p:cNvPr id="24601" name="TextBox 29"/>
            <p:cNvSpPr txBox="1">
              <a:spLocks noChangeArrowheads="1"/>
            </p:cNvSpPr>
            <p:nvPr/>
          </p:nvSpPr>
          <p:spPr bwMode="auto">
            <a:xfrm>
              <a:off x="3048000" y="5181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manchmal</a:t>
              </a:r>
            </a:p>
          </p:txBody>
        </p:sp>
        <p:sp>
          <p:nvSpPr>
            <p:cNvPr id="24602" name="TextBox 30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x          x</a:t>
              </a:r>
            </a:p>
          </p:txBody>
        </p:sp>
        <p:sp>
          <p:nvSpPr>
            <p:cNvPr id="24603" name="TextBox 34"/>
            <p:cNvSpPr txBox="1">
              <a:spLocks noChangeArrowheads="1"/>
            </p:cNvSpPr>
            <p:nvPr/>
          </p:nvSpPr>
          <p:spPr bwMode="auto">
            <a:xfrm>
              <a:off x="4953000" y="51816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Ökonomie</a:t>
              </a:r>
            </a:p>
          </p:txBody>
        </p:sp>
        <p:sp>
          <p:nvSpPr>
            <p:cNvPr id="24604" name="TextBox 35"/>
            <p:cNvSpPr txBox="1">
              <a:spLocks noChangeArrowheads="1"/>
            </p:cNvSpPr>
            <p:nvPr/>
          </p:nvSpPr>
          <p:spPr bwMode="auto">
            <a:xfrm>
              <a:off x="4953000" y="48006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  x  x    x</a:t>
              </a:r>
            </a:p>
          </p:txBody>
        </p:sp>
        <p:sp>
          <p:nvSpPr>
            <p:cNvPr id="24605" name="TextBox 38"/>
            <p:cNvSpPr txBox="1">
              <a:spLocks noChangeArrowheads="1"/>
            </p:cNvSpPr>
            <p:nvPr/>
          </p:nvSpPr>
          <p:spPr bwMode="auto">
            <a:xfrm>
              <a:off x="6934200" y="5181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verneinen</a:t>
              </a:r>
            </a:p>
          </p:txBody>
        </p:sp>
        <p:sp>
          <p:nvSpPr>
            <p:cNvPr id="24606" name="TextBox 39"/>
            <p:cNvSpPr txBox="1">
              <a:spLocks noChangeArrowheads="1"/>
            </p:cNvSpPr>
            <p:nvPr/>
          </p:nvSpPr>
          <p:spPr bwMode="auto">
            <a:xfrm>
              <a:off x="7010400" y="4800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x    x    x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200" y="1219200"/>
            <a:ext cx="8077200" cy="3738563"/>
            <a:chOff x="76200" y="1219200"/>
            <a:chExt cx="8077200" cy="3738265"/>
          </a:xfrm>
        </p:grpSpPr>
        <p:sp>
          <p:nvSpPr>
            <p:cNvPr id="24590" name="TextBox 11"/>
            <p:cNvSpPr txBox="1">
              <a:spLocks noChangeArrowheads="1"/>
            </p:cNvSpPr>
            <p:nvPr/>
          </p:nvSpPr>
          <p:spPr bwMode="auto">
            <a:xfrm>
              <a:off x="304800" y="1219200"/>
              <a:ext cx="784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Schwache Silbe: der Vokal ist Schwa oder könnte zu einem Schwa reduziert werden</a:t>
              </a:r>
            </a:p>
          </p:txBody>
        </p:sp>
        <p:grpSp>
          <p:nvGrpSpPr>
            <p:cNvPr id="24591" name="Group 43"/>
            <p:cNvGrpSpPr>
              <a:grpSpLocks/>
            </p:cNvGrpSpPr>
            <p:nvPr/>
          </p:nvGrpSpPr>
          <p:grpSpPr bwMode="auto">
            <a:xfrm>
              <a:off x="76200" y="4495800"/>
              <a:ext cx="7772400" cy="461665"/>
              <a:chOff x="76200" y="5257800"/>
              <a:chExt cx="7772400" cy="461665"/>
            </a:xfrm>
          </p:grpSpPr>
          <p:sp>
            <p:nvSpPr>
              <p:cNvPr id="24592" name="TextBox 24"/>
              <p:cNvSpPr txBox="1">
                <a:spLocks noChangeArrowheads="1"/>
              </p:cNvSpPr>
              <p:nvPr/>
            </p:nvSpPr>
            <p:spPr bwMode="auto">
              <a:xfrm>
                <a:off x="76200" y="5257800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</a:t>
                </a:r>
              </a:p>
            </p:txBody>
          </p:sp>
          <p:sp>
            <p:nvSpPr>
              <p:cNvPr id="24593" name="TextBox 27"/>
              <p:cNvSpPr txBox="1">
                <a:spLocks noChangeArrowheads="1"/>
              </p:cNvSpPr>
              <p:nvPr/>
            </p:nvSpPr>
            <p:spPr bwMode="auto">
              <a:xfrm>
                <a:off x="1371600" y="5262265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        x</a:t>
                </a:r>
              </a:p>
            </p:txBody>
          </p:sp>
          <p:sp>
            <p:nvSpPr>
              <p:cNvPr id="24594" name="TextBox 31"/>
              <p:cNvSpPr txBox="1">
                <a:spLocks noChangeArrowheads="1"/>
              </p:cNvSpPr>
              <p:nvPr/>
            </p:nvSpPr>
            <p:spPr bwMode="auto">
              <a:xfrm>
                <a:off x="32766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5" name="TextBox 32"/>
              <p:cNvSpPr txBox="1">
                <a:spLocks noChangeArrowheads="1"/>
              </p:cNvSpPr>
              <p:nvPr/>
            </p:nvSpPr>
            <p:spPr bwMode="auto">
              <a:xfrm>
                <a:off x="41148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6" name="TextBox 36"/>
              <p:cNvSpPr txBox="1">
                <a:spLocks noChangeArrowheads="1"/>
              </p:cNvSpPr>
              <p:nvPr/>
            </p:nvSpPr>
            <p:spPr bwMode="auto">
              <a:xfrm>
                <a:off x="4953000" y="5257800"/>
                <a:ext cx="1524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x  x    x</a:t>
                </a:r>
              </a:p>
            </p:txBody>
          </p:sp>
          <p:sp>
            <p:nvSpPr>
              <p:cNvPr id="24597" name="TextBox 40"/>
              <p:cNvSpPr txBox="1">
                <a:spLocks noChangeArrowheads="1"/>
              </p:cNvSpPr>
              <p:nvPr/>
            </p:nvSpPr>
            <p:spPr bwMode="auto">
              <a:xfrm>
                <a:off x="7467600" y="52578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0" y="2667000"/>
            <a:ext cx="8686800" cy="1985963"/>
            <a:chOff x="0" y="2667000"/>
            <a:chExt cx="8686800" cy="1985665"/>
          </a:xfrm>
        </p:grpSpPr>
        <p:sp>
          <p:nvSpPr>
            <p:cNvPr id="24584" name="TextBox 20"/>
            <p:cNvSpPr txBox="1">
              <a:spLocks noChangeArrowheads="1"/>
            </p:cNvSpPr>
            <p:nvPr/>
          </p:nvSpPr>
          <p:spPr bwMode="auto">
            <a:xfrm>
              <a:off x="304800" y="2667000"/>
              <a:ext cx="8382000" cy="12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Eine</a:t>
              </a:r>
              <a:r>
                <a:rPr lang="de-DE">
                  <a:latin typeface="Calibri" charset="0"/>
                  <a:cs typeface="Calibri" charset="0"/>
                </a:rPr>
                <a:t> der starken Silbe ist am deutlichsten: diese benennt man </a:t>
              </a:r>
              <a:r>
                <a:rPr lang="de-DE" b="1">
                  <a:latin typeface="Calibri" charset="0"/>
                  <a:cs typeface="Calibri" charset="0"/>
                </a:rPr>
                <a:t>die rhythmisch stärkste Silbe</a:t>
              </a:r>
              <a:r>
                <a:rPr lang="de-DE">
                  <a:latin typeface="Calibri" charset="0"/>
                  <a:cs typeface="Calibri" charset="0"/>
                </a:rPr>
                <a:t> oder </a:t>
              </a:r>
              <a:r>
                <a:rPr lang="de-DE" b="1">
                  <a:latin typeface="Calibri" charset="0"/>
                  <a:cs typeface="Calibri" charset="0"/>
                </a:rPr>
                <a:t>die Silbe mit primärer lexikalischer Betonung</a:t>
              </a:r>
            </a:p>
          </p:txBody>
        </p:sp>
        <p:sp>
          <p:nvSpPr>
            <p:cNvPr id="24585" name="TextBox 23"/>
            <p:cNvSpPr txBox="1">
              <a:spLocks noChangeArrowheads="1"/>
            </p:cNvSpPr>
            <p:nvPr/>
          </p:nvSpPr>
          <p:spPr bwMode="auto">
            <a:xfrm>
              <a:off x="0" y="41910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  <p:sp>
          <p:nvSpPr>
            <p:cNvPr id="24586" name="TextBox 28"/>
            <p:cNvSpPr txBox="1">
              <a:spLocks noChangeArrowheads="1"/>
            </p:cNvSpPr>
            <p:nvPr/>
          </p:nvSpPr>
          <p:spPr bwMode="auto">
            <a:xfrm>
              <a:off x="1371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7" name="TextBox 33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8" name="TextBox 37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9" name="TextBox 41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1445</Words>
  <Application>Microsoft Macintosh PowerPoint</Application>
  <PresentationFormat>On-screen Show (4:3)</PresentationFormat>
  <Paragraphs>229</Paragraphs>
  <Slides>16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Harrington</dc:creator>
  <cp:keywords/>
  <dc:description/>
  <cp:lastModifiedBy>Microsoft Office User</cp:lastModifiedBy>
  <cp:revision>236</cp:revision>
  <cp:lastPrinted>2003-01-08T08:51:11Z</cp:lastPrinted>
  <dcterms:created xsi:type="dcterms:W3CDTF">2017-11-21T15:05:03Z</dcterms:created>
  <dcterms:modified xsi:type="dcterms:W3CDTF">2023-11-15T08:03:36Z</dcterms:modified>
  <cp:category/>
</cp:coreProperties>
</file>