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331" r:id="rId2"/>
    <p:sldId id="256" r:id="rId3"/>
    <p:sldId id="259" r:id="rId4"/>
    <p:sldId id="261" r:id="rId5"/>
    <p:sldId id="263" r:id="rId6"/>
    <p:sldId id="264" r:id="rId7"/>
    <p:sldId id="265" r:id="rId8"/>
    <p:sldId id="266" r:id="rId9"/>
    <p:sldId id="268" r:id="rId10"/>
    <p:sldId id="271" r:id="rId11"/>
    <p:sldId id="272" r:id="rId12"/>
    <p:sldId id="273" r:id="rId13"/>
    <p:sldId id="274" r:id="rId14"/>
    <p:sldId id="276" r:id="rId15"/>
    <p:sldId id="342" r:id="rId16"/>
    <p:sldId id="277" r:id="rId17"/>
    <p:sldId id="278" r:id="rId18"/>
    <p:sldId id="279" r:id="rId19"/>
    <p:sldId id="280" r:id="rId20"/>
    <p:sldId id="281" r:id="rId21"/>
    <p:sldId id="282" r:id="rId22"/>
    <p:sldId id="284" r:id="rId23"/>
    <p:sldId id="288" r:id="rId24"/>
    <p:sldId id="343" r:id="rId25"/>
    <p:sldId id="291" r:id="rId26"/>
    <p:sldId id="318" r:id="rId27"/>
    <p:sldId id="317" r:id="rId28"/>
    <p:sldId id="285" r:id="rId29"/>
    <p:sldId id="320" r:id="rId30"/>
    <p:sldId id="321" r:id="rId31"/>
    <p:sldId id="293" r:id="rId32"/>
    <p:sldId id="295" r:id="rId33"/>
    <p:sldId id="298" r:id="rId34"/>
    <p:sldId id="322" r:id="rId35"/>
    <p:sldId id="323" r:id="rId36"/>
    <p:sldId id="308" r:id="rId37"/>
    <p:sldId id="309" r:id="rId38"/>
    <p:sldId id="310" r:id="rId39"/>
    <p:sldId id="330" r:id="rId40"/>
    <p:sldId id="333" r:id="rId41"/>
    <p:sldId id="334" r:id="rId42"/>
    <p:sldId id="335" r:id="rId43"/>
    <p:sldId id="336" r:id="rId44"/>
    <p:sldId id="337" r:id="rId45"/>
    <p:sldId id="338" r:id="rId46"/>
    <p:sldId id="340" r:id="rId47"/>
    <p:sldId id="339" r:id="rId48"/>
    <p:sldId id="341" r:id="rId49"/>
    <p:sldId id="344" r:id="rId50"/>
    <p:sldId id="345" r:id="rId51"/>
    <p:sldId id="346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4" charset="0"/>
        <a:ea typeface="ヒラギノ角ゴ ProN W3" pitchFamily="4" charset="-128"/>
        <a:cs typeface="ヒラギノ角ゴ ProN W3" pitchFamily="4" charset="-128"/>
        <a:sym typeface="Arial" pitchFamily="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4" charset="0"/>
        <a:ea typeface="ヒラギノ角ゴ ProN W3" pitchFamily="4" charset="-128"/>
        <a:cs typeface="ヒラギノ角ゴ ProN W3" pitchFamily="4" charset="-128"/>
        <a:sym typeface="Arial" pitchFamily="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4" charset="0"/>
        <a:ea typeface="ヒラギノ角ゴ ProN W3" pitchFamily="4" charset="-128"/>
        <a:cs typeface="ヒラギノ角ゴ ProN W3" pitchFamily="4" charset="-128"/>
        <a:sym typeface="Arial" pitchFamily="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4" charset="0"/>
        <a:ea typeface="ヒラギノ角ゴ ProN W3" pitchFamily="4" charset="-128"/>
        <a:cs typeface="ヒラギノ角ゴ ProN W3" pitchFamily="4" charset="-128"/>
        <a:sym typeface="Arial" pitchFamily="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4" charset="0"/>
        <a:ea typeface="ヒラギノ角ゴ ProN W3" pitchFamily="4" charset="-128"/>
        <a:cs typeface="ヒラギノ角ゴ ProN W3" pitchFamily="4" charset="-128"/>
        <a:sym typeface="Arial" pitchFamily="4" charset="0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Arial" pitchFamily="4" charset="0"/>
        <a:ea typeface="ヒラギノ角ゴ ProN W3" pitchFamily="4" charset="-128"/>
        <a:cs typeface="ヒラギノ角ゴ ProN W3" pitchFamily="4" charset="-128"/>
        <a:sym typeface="Arial" pitchFamily="4" charset="0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Arial" pitchFamily="4" charset="0"/>
        <a:ea typeface="ヒラギノ角ゴ ProN W3" pitchFamily="4" charset="-128"/>
        <a:cs typeface="ヒラギノ角ゴ ProN W3" pitchFamily="4" charset="-128"/>
        <a:sym typeface="Arial" pitchFamily="4" charset="0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Arial" pitchFamily="4" charset="0"/>
        <a:ea typeface="ヒラギノ角ゴ ProN W3" pitchFamily="4" charset="-128"/>
        <a:cs typeface="ヒラギノ角ゴ ProN W3" pitchFamily="4" charset="-128"/>
        <a:sym typeface="Arial" pitchFamily="4" charset="0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Arial" pitchFamily="4" charset="0"/>
        <a:ea typeface="ヒラギノ角ゴ ProN W3" pitchFamily="4" charset="-128"/>
        <a:cs typeface="ヒラギノ角ゴ ProN W3" pitchFamily="4" charset="-128"/>
        <a:sym typeface="Arial" pitchFamily="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1"/>
    <p:restoredTop sz="94628"/>
  </p:normalViewPr>
  <p:slideViewPr>
    <p:cSldViewPr>
      <p:cViewPr varScale="1">
        <p:scale>
          <a:sx n="119" d="100"/>
          <a:sy n="119" d="100"/>
        </p:scale>
        <p:origin x="79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1CCC32D-4BED-E746-8035-43E34404BDD4}" type="datetimeFigureOut">
              <a:rPr lang="en-US"/>
              <a:pPr>
                <a:defRPr/>
              </a:pPr>
              <a:t>2/2/22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6F2C179-2CA7-4A42-A74B-56CA98BB5C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636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8" charset="0"/>
                <a:ea typeface="ヒラギノ角ゴ ProN W3" pitchFamily="8" charset="-128"/>
                <a:cs typeface="ヒラギノ角ゴ ProN W3" pitchFamily="8" charset="-128"/>
                <a:sym typeface="Arial" pitchFamily="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8" charset="0"/>
                <a:ea typeface="ヒラギノ角ゴ ProN W3" pitchFamily="8" charset="-128"/>
                <a:cs typeface="ヒラギノ角ゴ ProN W3" pitchFamily="8" charset="-128"/>
                <a:sym typeface="Arial" pitchFamily="8" charset="0"/>
              </a:defRPr>
            </a:lvl1pPr>
          </a:lstStyle>
          <a:p>
            <a:pPr>
              <a:defRPr/>
            </a:pPr>
            <a:fld id="{3655DD3D-AE89-2742-8EE0-0EEFD4077CB3}" type="datetime1">
              <a:rPr lang="en-US"/>
              <a:pPr>
                <a:defRPr/>
              </a:pPr>
              <a:t>2/2/22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de-D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8" charset="0"/>
                <a:ea typeface="ヒラギノ角ゴ ProN W3" pitchFamily="8" charset="-128"/>
                <a:cs typeface="ヒラギノ角ゴ ProN W3" pitchFamily="8" charset="-128"/>
                <a:sym typeface="Arial" pitchFamily="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8" charset="0"/>
                <a:ea typeface="ヒラギノ角ゴ ProN W3" pitchFamily="8" charset="-128"/>
                <a:cs typeface="ヒラギノ角ゴ ProN W3" pitchFamily="8" charset="-128"/>
                <a:sym typeface="Arial" pitchFamily="8" charset="0"/>
              </a:defRPr>
            </a:lvl1pPr>
          </a:lstStyle>
          <a:p>
            <a:pPr>
              <a:defRPr/>
            </a:pPr>
            <a:fld id="{491A2B7D-48A8-4F46-93DA-EF3AEA861F7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5413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0" charset="-128"/>
        <a:cs typeface="ＭＳ Ｐゴシック" pitchFamily="-10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1B2FAC-66E1-854A-9113-C74049097C0D}" type="slidenum">
              <a:rPr lang="de-DE" smtClean="0">
                <a:latin typeface="Arial" pitchFamily="4" charset="0"/>
                <a:ea typeface="ヒラギノ角ゴ ProN W3" pitchFamily="4" charset="-128"/>
                <a:cs typeface="ヒラギノ角ゴ ProN W3" pitchFamily="4" charset="-128"/>
                <a:sym typeface="Arial" pitchFamily="4" charset="0"/>
              </a:rPr>
              <a:pPr/>
              <a:t>12</a:t>
            </a:fld>
            <a:endParaRPr lang="de-DE">
              <a:latin typeface="Arial" pitchFamily="4" charset="0"/>
              <a:ea typeface="ヒラギノ角ゴ ProN W3" pitchFamily="4" charset="-128"/>
              <a:cs typeface="ヒラギノ角ゴ ProN W3" pitchFamily="4" charset="-128"/>
              <a:sym typeface="Arial" pitchFamily="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4506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68E643-AD33-B449-9051-7DE64C4942D4}" type="slidenum">
              <a:rPr lang="de-DE" smtClean="0">
                <a:latin typeface="Arial" pitchFamily="4" charset="0"/>
                <a:ea typeface="ＭＳ Ｐゴシック" pitchFamily="4" charset="-128"/>
                <a:cs typeface="ＭＳ Ｐゴシック" pitchFamily="4" charset="-128"/>
                <a:sym typeface="Arial" pitchFamily="4" charset="0"/>
              </a:rPr>
              <a:pPr/>
              <a:t>28</a:t>
            </a:fld>
            <a:endParaRPr lang="de-DE">
              <a:latin typeface="Arial" pitchFamily="4" charset="0"/>
              <a:ea typeface="ＭＳ Ｐゴシック" pitchFamily="4" charset="-128"/>
              <a:cs typeface="ＭＳ Ｐゴシック" pitchFamily="4" charset="-128"/>
              <a:sym typeface="Arial" pitchFamily="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de-DE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6F916-AB8E-4545-8021-5411161E2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6BCE1-31D0-604D-8C3F-F35C0FF34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753AD-2BE5-B84F-A258-B565A4E2A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8A4A2-525F-5145-9BF2-36C201EF6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EB657-FAA7-DA40-A8F7-435CDFD6B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6A8E0-2A45-F34F-A744-A78C48A92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1D93C-2AA3-3248-B46B-5AA4EE997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FFCA2-FE84-FE48-91F2-54EB029FE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340CA-4479-F441-860F-8BEDCC29E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1A614-1D04-B447-AF24-888E582C0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8EA9B-756E-E44C-B16B-7517487B4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4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4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4" charset="0"/>
              </a:rPr>
              <a:t>Second level</a:t>
            </a:r>
          </a:p>
          <a:p>
            <a:pPr lvl="2"/>
            <a:r>
              <a:rPr lang="en-US">
                <a:sym typeface="Arial" pitchFamily="4" charset="0"/>
              </a:rPr>
              <a:t>Third level</a:t>
            </a:r>
          </a:p>
          <a:p>
            <a:pPr lvl="3"/>
            <a:r>
              <a:rPr lang="en-US">
                <a:sym typeface="Arial" pitchFamily="4" charset="0"/>
              </a:rPr>
              <a:t>Fourth level</a:t>
            </a:r>
          </a:p>
          <a:p>
            <a:pPr lvl="4"/>
            <a:r>
              <a:rPr lang="en-US">
                <a:sym typeface="Arial" pitchFamily="4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CD8C628B-BAC4-AC40-8759-F06AD2985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pitchFamily="4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pitchFamily="4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pitchFamily="4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pitchFamily="4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pitchFamily="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itchFamily="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pitchFamily="4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SzPct val="100000"/>
        <a:buFont typeface="Arial" pitchFamily="4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pitchFamily="4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pitchFamily="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4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pitchFamily="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pitchFamily="4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pitchFamily="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pitchFamily="4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media" Target="../media/media3.wav"/><Relationship Id="rId7" Type="http://schemas.openxmlformats.org/officeDocument/2006/relationships/image" Target="../media/image3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5.WAV"/><Relationship Id="rId7" Type="http://schemas.openxmlformats.org/officeDocument/2006/relationships/image" Target="../media/image5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WAV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media" Target="../media/media7.WAV"/><Relationship Id="rId7" Type="http://schemas.openxmlformats.org/officeDocument/2006/relationships/image" Target="../media/image3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hyperlink" Target="http://www.ipds.uni-kiel.de/pub_exx/on2003_1/PAPER_0996.pdf" TargetMode="Externa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WAV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pi.nl/people/cutler-ann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localhost/Users/reubold/Desktop/ws1718/wavs/FTOBI/fig3.28.wav" TargetMode="External"/><Relationship Id="rId1" Type="http://schemas.microsoft.com/office/2007/relationships/media" Target="file://localhost/Users/reubold/Desktop/ws1718/wavs/FTOBI/fig3.28.wa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0.wav"/><Relationship Id="rId7" Type="http://schemas.openxmlformats.org/officeDocument/2006/relationships/image" Target="../media/image9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0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2.wav"/><Relationship Id="rId7" Type="http://schemas.openxmlformats.org/officeDocument/2006/relationships/image" Target="../media/image11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2.wav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4.wav"/><Relationship Id="rId7" Type="http://schemas.openxmlformats.org/officeDocument/2006/relationships/image" Target="../media/image13.png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4.wav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/>
          </p:cNvSpPr>
          <p:nvPr/>
        </p:nvSpPr>
        <p:spPr bwMode="auto">
          <a:xfrm>
            <a:off x="2286000" y="1295400"/>
            <a:ext cx="38862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>
            <a:prstTxWarp prst="textNoShape">
              <a:avLst/>
            </a:prstTxWarp>
          </a:bodyPr>
          <a:lstStyle/>
          <a:p>
            <a:pPr marL="39688">
              <a:spcBef>
                <a:spcPts val="2100"/>
              </a:spcBef>
              <a:defRPr/>
            </a:pPr>
            <a:r>
              <a:rPr lang="en-US" dirty="0" err="1">
                <a:solidFill>
                  <a:schemeClr val="tx1"/>
                </a:solidFill>
                <a:latin typeface="Calibri" pitchFamily="-100" charset="0"/>
                <a:ea typeface="Arial" pitchFamily="-100" charset="0"/>
                <a:cs typeface="Arial" pitchFamily="-100" charset="0"/>
                <a:sym typeface="Arial" pitchFamily="-100" charset="0"/>
              </a:rPr>
              <a:t>Prosodie</a:t>
            </a:r>
            <a:r>
              <a:rPr lang="en-US" dirty="0">
                <a:solidFill>
                  <a:schemeClr val="tx1"/>
                </a:solidFill>
                <a:latin typeface="Calibri" pitchFamily="-100" charset="0"/>
                <a:ea typeface="Arial" pitchFamily="-100" charset="0"/>
                <a:cs typeface="Arial" pitchFamily="-100" charset="0"/>
                <a:sym typeface="Arial" pitchFamily="-100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Calibri" pitchFamily="-100" charset="0"/>
                <a:ea typeface="Arial" pitchFamily="-100" charset="0"/>
                <a:cs typeface="Arial" pitchFamily="-100" charset="0"/>
                <a:sym typeface="Arial" pitchFamily="-100" charset="0"/>
              </a:rPr>
              <a:t>Zusammenfassung</a:t>
            </a:r>
            <a:endParaRPr lang="en-US" dirty="0">
              <a:solidFill>
                <a:schemeClr val="tx1"/>
              </a:solidFill>
              <a:latin typeface="Calibri" pitchFamily="-100" charset="0"/>
              <a:ea typeface="Arial" pitchFamily="-100" charset="0"/>
              <a:cs typeface="Arial" pitchFamily="-100" charset="0"/>
              <a:sym typeface="Arial" pitchFamily="-100" charset="0"/>
            </a:endParaRP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2819400" y="297180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Jonathan Harrington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28"/>
          <p:cNvSpPr txBox="1">
            <a:spLocks noChangeArrowheads="1"/>
          </p:cNvSpPr>
          <p:nvPr/>
        </p:nvSpPr>
        <p:spPr bwMode="auto">
          <a:xfrm>
            <a:off x="838200" y="762000"/>
            <a:ext cx="80772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>
                <a:solidFill>
                  <a:srgbClr val="000000"/>
                </a:solidFill>
                <a:latin typeface="Calibri" pitchFamily="8" charset="0"/>
                <a:sym typeface="Arial" pitchFamily="8" charset="0"/>
              </a:rPr>
              <a:t>4. Das </a:t>
            </a:r>
            <a:r>
              <a:rPr lang="en-GB" dirty="0" err="1">
                <a:solidFill>
                  <a:srgbClr val="000000"/>
                </a:solidFill>
                <a:latin typeface="Calibri" pitchFamily="8" charset="0"/>
                <a:sym typeface="Arial" pitchFamily="8" charset="0"/>
              </a:rPr>
              <a:t>autosegmentelle-metrische</a:t>
            </a:r>
            <a:r>
              <a:rPr lang="en-GB" dirty="0">
                <a:solidFill>
                  <a:srgbClr val="000000"/>
                </a:solidFill>
                <a:latin typeface="Calibri" pitchFamily="8" charset="0"/>
                <a:sym typeface="Arial" pitchFamily="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itchFamily="8" charset="0"/>
                <a:sym typeface="Arial" pitchFamily="8" charset="0"/>
              </a:rPr>
              <a:t>Modell</a:t>
            </a:r>
            <a:r>
              <a:rPr lang="en-GB" dirty="0">
                <a:solidFill>
                  <a:srgbClr val="000000"/>
                </a:solidFill>
                <a:latin typeface="Calibri" pitchFamily="8" charset="0"/>
                <a:sym typeface="Arial" pitchFamily="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itchFamily="8" charset="0"/>
                <a:sym typeface="Arial" pitchFamily="8" charset="0"/>
              </a:rPr>
              <a:t>der</a:t>
            </a:r>
            <a:r>
              <a:rPr lang="en-GB" dirty="0">
                <a:solidFill>
                  <a:srgbClr val="000000"/>
                </a:solidFill>
                <a:latin typeface="Calibri" pitchFamily="8" charset="0"/>
                <a:sym typeface="Arial" pitchFamily="8" charset="0"/>
              </a:rPr>
              <a:t> Intonation</a:t>
            </a:r>
            <a:endParaRPr lang="de-DE" dirty="0">
              <a:solidFill>
                <a:srgbClr val="000000"/>
              </a:solidFill>
              <a:latin typeface="Calibri" pitchFamily="8" charset="0"/>
              <a:sym typeface="Arial" pitchFamily="8" charset="0"/>
            </a:endParaRPr>
          </a:p>
        </p:txBody>
      </p:sp>
      <p:sp>
        <p:nvSpPr>
          <p:cNvPr id="24579" name="Text Box 1029"/>
          <p:cNvSpPr txBox="1">
            <a:spLocks noChangeArrowheads="1"/>
          </p:cNvSpPr>
          <p:nvPr/>
        </p:nvSpPr>
        <p:spPr bwMode="auto">
          <a:xfrm>
            <a:off x="838200" y="3200400"/>
            <a:ext cx="3276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alibri" pitchFamily="4" charset="0"/>
              </a:rPr>
              <a:t>Was bedeutet autosegmentell?</a:t>
            </a:r>
            <a:endParaRPr lang="de-DE">
              <a:latin typeface="Calibri" pitchFamily="4" charset="0"/>
            </a:endParaRPr>
          </a:p>
        </p:txBody>
      </p:sp>
      <p:sp>
        <p:nvSpPr>
          <p:cNvPr id="24580" name="Text Box 1029"/>
          <p:cNvSpPr txBox="1">
            <a:spLocks noChangeArrowheads="1"/>
          </p:cNvSpPr>
          <p:nvPr/>
        </p:nvSpPr>
        <p:spPr bwMode="auto">
          <a:xfrm>
            <a:off x="762000" y="4343400"/>
            <a:ext cx="327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alibri" pitchFamily="4" charset="0"/>
              </a:rPr>
              <a:t>Was bedeutet metrisch?</a:t>
            </a:r>
            <a:endParaRPr lang="de-DE">
              <a:latin typeface="Calibri" pitchFamily="4" charset="0"/>
            </a:endParaRPr>
          </a:p>
        </p:txBody>
      </p:sp>
      <p:sp>
        <p:nvSpPr>
          <p:cNvPr id="24581" name="Text Box 1029"/>
          <p:cNvSpPr txBox="1">
            <a:spLocks noChangeArrowheads="1"/>
          </p:cNvSpPr>
          <p:nvPr/>
        </p:nvSpPr>
        <p:spPr bwMode="auto">
          <a:xfrm>
            <a:off x="4114800" y="3200400"/>
            <a:ext cx="3276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alibri" pitchFamily="4" charset="0"/>
              </a:rPr>
              <a:t>Was ist der Unterschied zwischen Tonakzent, Phrasenton,Grenzton?</a:t>
            </a:r>
            <a:endParaRPr lang="de-DE">
              <a:latin typeface="Calibri" pitchFamily="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0" y="5734050"/>
            <a:ext cx="845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Times New Roman" pitchFamily="4" charset="0"/>
              </a:rPr>
              <a:t>[(nur </a:t>
            </a:r>
            <a:r>
              <a:rPr lang="en-GB" sz="2000" u="sng">
                <a:latin typeface="Times New Roman" pitchFamily="4" charset="0"/>
              </a:rPr>
              <a:t>hier</a:t>
            </a:r>
            <a:r>
              <a:rPr lang="en-GB" sz="2000">
                <a:latin typeface="Times New Roman" pitchFamily="4" charset="0"/>
              </a:rPr>
              <a:t> und </a:t>
            </a:r>
            <a:r>
              <a:rPr lang="en-GB" sz="2000" u="sng">
                <a:latin typeface="Times New Roman" pitchFamily="4" charset="0"/>
              </a:rPr>
              <a:t>dort</a:t>
            </a:r>
            <a:r>
              <a:rPr lang="en-GB" sz="2000">
                <a:latin typeface="Times New Roman" pitchFamily="4" charset="0"/>
              </a:rPr>
              <a:t>)</a:t>
            </a:r>
            <a:r>
              <a:rPr lang="en-GB">
                <a:latin typeface="Calibri" pitchFamily="4" charset="0"/>
                <a:ea typeface="Calibri" pitchFamily="4" charset="0"/>
                <a:cs typeface="Calibri" pitchFamily="4" charset="0"/>
              </a:rPr>
              <a:t>   </a:t>
            </a:r>
            <a:r>
              <a:rPr lang="en-GB" sz="2000">
                <a:latin typeface="Times New Roman" pitchFamily="4" charset="0"/>
              </a:rPr>
              <a:t> </a:t>
            </a:r>
            <a:r>
              <a:rPr lang="en-GB" sz="2200">
                <a:latin typeface="Calibri" pitchFamily="4" charset="0"/>
                <a:ea typeface="Calibri" pitchFamily="4" charset="0"/>
                <a:cs typeface="Calibri" pitchFamily="4" charset="0"/>
              </a:rPr>
              <a:t>]     </a:t>
            </a:r>
            <a:r>
              <a:rPr lang="en-GB" sz="2000">
                <a:latin typeface="Times New Roman" pitchFamily="4" charset="0"/>
              </a:rPr>
              <a:t>[(kann man noch </a:t>
            </a:r>
            <a:r>
              <a:rPr lang="en-GB" sz="2000" u="sng">
                <a:latin typeface="Times New Roman" pitchFamily="4" charset="0"/>
              </a:rPr>
              <a:t>ahnen</a:t>
            </a:r>
            <a:r>
              <a:rPr lang="en-GB" sz="2000">
                <a:latin typeface="Times New Roman" pitchFamily="4" charset="0"/>
              </a:rPr>
              <a:t>)</a:t>
            </a:r>
            <a:r>
              <a:rPr lang="en-GB">
                <a:latin typeface="Calibri" pitchFamily="4" charset="0"/>
                <a:ea typeface="Calibri" pitchFamily="4" charset="0"/>
                <a:cs typeface="Calibri" pitchFamily="4" charset="0"/>
              </a:rPr>
              <a:t>    </a:t>
            </a:r>
            <a:r>
              <a:rPr lang="en-GB" sz="2000">
                <a:latin typeface="Times New Roman" pitchFamily="4" charset="0"/>
              </a:rPr>
              <a:t>(wie </a:t>
            </a:r>
            <a:r>
              <a:rPr lang="en-GB" sz="2000" u="sng">
                <a:latin typeface="Times New Roman" pitchFamily="4" charset="0"/>
              </a:rPr>
              <a:t>sch</a:t>
            </a:r>
            <a:r>
              <a:rPr lang="de-DE" sz="2000" u="sng">
                <a:latin typeface="Times New Roman" pitchFamily="4" charset="0"/>
              </a:rPr>
              <a:t>ö</a:t>
            </a:r>
            <a:r>
              <a:rPr lang="en-GB" sz="2000" u="sng">
                <a:latin typeface="Times New Roman" pitchFamily="4" charset="0"/>
              </a:rPr>
              <a:t>n</a:t>
            </a:r>
            <a:r>
              <a:rPr lang="en-GB" sz="2000">
                <a:latin typeface="Times New Roman" pitchFamily="4" charset="0"/>
              </a:rPr>
              <a:t>   sie war)    ]</a:t>
            </a:r>
            <a:endParaRPr lang="de-DE" sz="2000">
              <a:latin typeface="Times New Roman" pitchFamily="4" charset="0"/>
            </a:endParaRP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1050925" y="4525963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latin typeface="Times New Roman" pitchFamily="4" charset="0"/>
              </a:rPr>
              <a:t>ip</a:t>
            </a:r>
            <a:endParaRPr lang="de-DE">
              <a:latin typeface="Times New Roman" pitchFamily="4" charset="0"/>
            </a:endParaRP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3505200" y="4525963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latin typeface="Times New Roman" pitchFamily="4" charset="0"/>
              </a:rPr>
              <a:t>ip</a:t>
            </a:r>
            <a:endParaRPr lang="de-DE">
              <a:latin typeface="Times New Roman" pitchFamily="4" charset="0"/>
            </a:endParaRP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6172200" y="4525963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latin typeface="Times New Roman" pitchFamily="4" charset="0"/>
              </a:rPr>
              <a:t>ip</a:t>
            </a:r>
            <a:endParaRPr lang="de-DE">
              <a:latin typeface="Times New Roman" pitchFamily="4" charset="0"/>
            </a:endParaRPr>
          </a:p>
        </p:txBody>
      </p:sp>
      <p:pic>
        <p:nvPicPr>
          <p:cNvPr id="6" name="Picture 8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962400" y="2468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1066800" y="3459163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latin typeface="Times New Roman" pitchFamily="4" charset="0"/>
              </a:rPr>
              <a:t>IP</a:t>
            </a:r>
            <a:endParaRPr lang="de-DE">
              <a:latin typeface="Times New Roman" pitchFamily="4" charset="0"/>
            </a:endParaRPr>
          </a:p>
        </p:txBody>
      </p:sp>
      <p:sp>
        <p:nvSpPr>
          <p:cNvPr id="25608" name="Text Box 10"/>
          <p:cNvSpPr txBox="1">
            <a:spLocks noChangeArrowheads="1"/>
          </p:cNvSpPr>
          <p:nvPr/>
        </p:nvSpPr>
        <p:spPr bwMode="auto">
          <a:xfrm>
            <a:off x="4876800" y="3382963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latin typeface="Times New Roman" pitchFamily="4" charset="0"/>
              </a:rPr>
              <a:t>IP</a:t>
            </a:r>
            <a:endParaRPr lang="de-DE">
              <a:latin typeface="Times New Roman" pitchFamily="4" charset="0"/>
            </a:endParaRPr>
          </a:p>
        </p:txBody>
      </p:sp>
      <p:sp>
        <p:nvSpPr>
          <p:cNvPr id="25609" name="Text Box 11"/>
          <p:cNvSpPr txBox="1">
            <a:spLocks noChangeArrowheads="1"/>
          </p:cNvSpPr>
          <p:nvPr/>
        </p:nvSpPr>
        <p:spPr bwMode="auto">
          <a:xfrm>
            <a:off x="2514600" y="2392363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latin typeface="Times New Roman" pitchFamily="4" charset="0"/>
              </a:rPr>
              <a:t>Ä</a:t>
            </a:r>
            <a:r>
              <a:rPr lang="en-GB">
                <a:latin typeface="Times New Roman" pitchFamily="4" charset="0"/>
              </a:rPr>
              <a:t>u</a:t>
            </a:r>
            <a:r>
              <a:rPr lang="de-DE">
                <a:latin typeface="Times New Roman" pitchFamily="4" charset="0"/>
              </a:rPr>
              <a:t>ß</a:t>
            </a:r>
            <a:r>
              <a:rPr lang="en-GB">
                <a:latin typeface="Times New Roman" pitchFamily="4" charset="0"/>
              </a:rPr>
              <a:t>erung</a:t>
            </a:r>
            <a:endParaRPr lang="de-DE">
              <a:latin typeface="Times New Roman" pitchFamily="4" charset="0"/>
            </a:endParaRPr>
          </a:p>
        </p:txBody>
      </p:sp>
      <p:sp>
        <p:nvSpPr>
          <p:cNvPr id="25610" name="Line 12"/>
          <p:cNvSpPr>
            <a:spLocks noChangeShapeType="1"/>
          </p:cNvSpPr>
          <p:nvPr/>
        </p:nvSpPr>
        <p:spPr bwMode="auto">
          <a:xfrm flipH="1">
            <a:off x="1447800" y="2925763"/>
            <a:ext cx="1752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11" name="Line 13"/>
          <p:cNvSpPr>
            <a:spLocks noChangeShapeType="1"/>
          </p:cNvSpPr>
          <p:nvPr/>
        </p:nvSpPr>
        <p:spPr bwMode="auto">
          <a:xfrm>
            <a:off x="3200400" y="2925763"/>
            <a:ext cx="1905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12" name="Line 14"/>
          <p:cNvSpPr>
            <a:spLocks noChangeShapeType="1"/>
          </p:cNvSpPr>
          <p:nvPr/>
        </p:nvSpPr>
        <p:spPr bwMode="auto">
          <a:xfrm>
            <a:off x="1219200" y="3916363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13" name="Line 15"/>
          <p:cNvSpPr>
            <a:spLocks noChangeShapeType="1"/>
          </p:cNvSpPr>
          <p:nvPr/>
        </p:nvSpPr>
        <p:spPr bwMode="auto">
          <a:xfrm flipH="1">
            <a:off x="3581400" y="3763963"/>
            <a:ext cx="1447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14" name="Line 16"/>
          <p:cNvSpPr>
            <a:spLocks noChangeShapeType="1"/>
          </p:cNvSpPr>
          <p:nvPr/>
        </p:nvSpPr>
        <p:spPr bwMode="auto">
          <a:xfrm>
            <a:off x="5029200" y="3763963"/>
            <a:ext cx="1295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15" name="Line 17"/>
          <p:cNvSpPr>
            <a:spLocks noChangeShapeType="1"/>
          </p:cNvSpPr>
          <p:nvPr/>
        </p:nvSpPr>
        <p:spPr bwMode="auto">
          <a:xfrm flipH="1">
            <a:off x="381000" y="5059363"/>
            <a:ext cx="838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16" name="Line 18"/>
          <p:cNvSpPr>
            <a:spLocks noChangeShapeType="1"/>
          </p:cNvSpPr>
          <p:nvPr/>
        </p:nvSpPr>
        <p:spPr bwMode="auto">
          <a:xfrm flipH="1">
            <a:off x="914400" y="5059363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17" name="Line 19"/>
          <p:cNvSpPr>
            <a:spLocks noChangeShapeType="1"/>
          </p:cNvSpPr>
          <p:nvPr/>
        </p:nvSpPr>
        <p:spPr bwMode="auto">
          <a:xfrm>
            <a:off x="1219200" y="5059363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18" name="Line 20"/>
          <p:cNvSpPr>
            <a:spLocks noChangeShapeType="1"/>
          </p:cNvSpPr>
          <p:nvPr/>
        </p:nvSpPr>
        <p:spPr bwMode="auto">
          <a:xfrm>
            <a:off x="1219200" y="5059363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19" name="Line 21"/>
          <p:cNvSpPr>
            <a:spLocks noChangeShapeType="1"/>
          </p:cNvSpPr>
          <p:nvPr/>
        </p:nvSpPr>
        <p:spPr bwMode="auto">
          <a:xfrm flipH="1">
            <a:off x="3048000" y="5059363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20" name="Line 22"/>
          <p:cNvSpPr>
            <a:spLocks noChangeShapeType="1"/>
          </p:cNvSpPr>
          <p:nvPr/>
        </p:nvSpPr>
        <p:spPr bwMode="auto">
          <a:xfrm>
            <a:off x="3733800" y="5059363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21" name="Line 23"/>
          <p:cNvSpPr>
            <a:spLocks noChangeShapeType="1"/>
          </p:cNvSpPr>
          <p:nvPr/>
        </p:nvSpPr>
        <p:spPr bwMode="auto">
          <a:xfrm flipH="1">
            <a:off x="3581400" y="5059363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22" name="Line 24"/>
          <p:cNvSpPr>
            <a:spLocks noChangeShapeType="1"/>
          </p:cNvSpPr>
          <p:nvPr/>
        </p:nvSpPr>
        <p:spPr bwMode="auto">
          <a:xfrm>
            <a:off x="3733800" y="5059363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23" name="Line 25"/>
          <p:cNvSpPr>
            <a:spLocks noChangeShapeType="1"/>
          </p:cNvSpPr>
          <p:nvPr/>
        </p:nvSpPr>
        <p:spPr bwMode="auto">
          <a:xfrm flipH="1">
            <a:off x="5638800" y="4983163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24" name="Line 26"/>
          <p:cNvSpPr>
            <a:spLocks noChangeShapeType="1"/>
          </p:cNvSpPr>
          <p:nvPr/>
        </p:nvSpPr>
        <p:spPr bwMode="auto">
          <a:xfrm>
            <a:off x="6324600" y="4983163"/>
            <a:ext cx="838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25" name="Line 27"/>
          <p:cNvSpPr>
            <a:spLocks noChangeShapeType="1"/>
          </p:cNvSpPr>
          <p:nvPr/>
        </p:nvSpPr>
        <p:spPr bwMode="auto">
          <a:xfrm flipH="1">
            <a:off x="6172200" y="4983163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26" name="Line 28"/>
          <p:cNvSpPr>
            <a:spLocks noChangeShapeType="1"/>
          </p:cNvSpPr>
          <p:nvPr/>
        </p:nvSpPr>
        <p:spPr bwMode="auto">
          <a:xfrm>
            <a:off x="6324600" y="4983163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0" y="533400"/>
            <a:ext cx="8604250" cy="5734050"/>
            <a:chOff x="0" y="336"/>
            <a:chExt cx="5420" cy="3612"/>
          </a:xfrm>
        </p:grpSpPr>
        <p:grpSp>
          <p:nvGrpSpPr>
            <p:cNvPr id="25649" name="Group 59"/>
            <p:cNvGrpSpPr>
              <a:grpSpLocks/>
            </p:cNvGrpSpPr>
            <p:nvPr/>
          </p:nvGrpSpPr>
          <p:grpSpPr bwMode="auto">
            <a:xfrm>
              <a:off x="1429" y="3657"/>
              <a:ext cx="3991" cy="291"/>
              <a:chOff x="1429" y="3657"/>
              <a:chExt cx="3991" cy="291"/>
            </a:xfrm>
          </p:grpSpPr>
          <p:sp>
            <p:nvSpPr>
              <p:cNvPr id="25651" name="Text Box 46"/>
              <p:cNvSpPr txBox="1">
                <a:spLocks noChangeArrowheads="1"/>
              </p:cNvSpPr>
              <p:nvPr/>
            </p:nvSpPr>
            <p:spPr bwMode="auto">
              <a:xfrm>
                <a:off x="1429" y="3657"/>
                <a:ext cx="453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>
                    <a:solidFill>
                      <a:srgbClr val="008000"/>
                    </a:solidFill>
                    <a:latin typeface="Calibri" pitchFamily="4" charset="0"/>
                  </a:rPr>
                  <a:t>G%</a:t>
                </a:r>
              </a:p>
            </p:txBody>
          </p:sp>
          <p:sp>
            <p:nvSpPr>
              <p:cNvPr id="25652" name="Text Box 47"/>
              <p:cNvSpPr txBox="1">
                <a:spLocks noChangeArrowheads="1"/>
              </p:cNvSpPr>
              <p:nvPr/>
            </p:nvSpPr>
            <p:spPr bwMode="auto">
              <a:xfrm>
                <a:off x="4967" y="3657"/>
                <a:ext cx="453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>
                    <a:solidFill>
                      <a:srgbClr val="008000"/>
                    </a:solidFill>
                    <a:latin typeface="Calibri" pitchFamily="4" charset="0"/>
                  </a:rPr>
                  <a:t>G%</a:t>
                </a:r>
              </a:p>
            </p:txBody>
          </p:sp>
        </p:grpSp>
        <p:sp>
          <p:nvSpPr>
            <p:cNvPr id="25650" name="Text Box 55"/>
            <p:cNvSpPr txBox="1">
              <a:spLocks noChangeArrowheads="1"/>
            </p:cNvSpPr>
            <p:nvPr/>
          </p:nvSpPr>
          <p:spPr bwMode="auto">
            <a:xfrm>
              <a:off x="0" y="336"/>
              <a:ext cx="51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Calibri" pitchFamily="4" charset="0"/>
                </a:rPr>
                <a:t>Ein Grenzton, </a:t>
              </a:r>
              <a:r>
                <a:rPr lang="en-GB">
                  <a:solidFill>
                    <a:srgbClr val="008000"/>
                  </a:solidFill>
                  <a:latin typeface="Calibri" pitchFamily="4" charset="0"/>
                </a:rPr>
                <a:t>G%</a:t>
              </a:r>
              <a:r>
                <a:rPr lang="en-GB">
                  <a:latin typeface="Calibri" pitchFamily="4" charset="0"/>
                </a:rPr>
                <a:t>,  wird mit jedem ] assoziiert</a:t>
              </a:r>
            </a:p>
          </p:txBody>
        </p:sp>
      </p:grp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0" y="914400"/>
            <a:ext cx="8137525" cy="5353050"/>
            <a:chOff x="0" y="576"/>
            <a:chExt cx="5126" cy="3372"/>
          </a:xfrm>
        </p:grpSpPr>
        <p:grpSp>
          <p:nvGrpSpPr>
            <p:cNvPr id="25644" name="Group 60"/>
            <p:cNvGrpSpPr>
              <a:grpSpLocks/>
            </p:cNvGrpSpPr>
            <p:nvPr/>
          </p:nvGrpSpPr>
          <p:grpSpPr bwMode="auto">
            <a:xfrm>
              <a:off x="1247" y="3648"/>
              <a:ext cx="3784" cy="300"/>
              <a:chOff x="1247" y="3648"/>
              <a:chExt cx="3784" cy="300"/>
            </a:xfrm>
          </p:grpSpPr>
          <p:sp>
            <p:nvSpPr>
              <p:cNvPr id="25646" name="Text Box 43"/>
              <p:cNvSpPr txBox="1">
                <a:spLocks noChangeArrowheads="1"/>
              </p:cNvSpPr>
              <p:nvPr/>
            </p:nvSpPr>
            <p:spPr bwMode="auto">
              <a:xfrm>
                <a:off x="1247" y="3657"/>
                <a:ext cx="279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solidFill>
                      <a:srgbClr val="FF0000"/>
                    </a:solidFill>
                    <a:latin typeface="Calibri" pitchFamily="4" charset="0"/>
                  </a:rPr>
                  <a:t>P-</a:t>
                </a:r>
              </a:p>
            </p:txBody>
          </p:sp>
          <p:sp>
            <p:nvSpPr>
              <p:cNvPr id="25647" name="Text Box 44"/>
              <p:cNvSpPr txBox="1">
                <a:spLocks noChangeArrowheads="1"/>
              </p:cNvSpPr>
              <p:nvPr/>
            </p:nvSpPr>
            <p:spPr bwMode="auto">
              <a:xfrm>
                <a:off x="3216" y="3648"/>
                <a:ext cx="279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solidFill>
                      <a:srgbClr val="FF0000"/>
                    </a:solidFill>
                    <a:latin typeface="Calibri" pitchFamily="4" charset="0"/>
                  </a:rPr>
                  <a:t>P-</a:t>
                </a:r>
              </a:p>
            </p:txBody>
          </p:sp>
          <p:sp>
            <p:nvSpPr>
              <p:cNvPr id="25648" name="Text Box 45"/>
              <p:cNvSpPr txBox="1">
                <a:spLocks noChangeArrowheads="1"/>
              </p:cNvSpPr>
              <p:nvPr/>
            </p:nvSpPr>
            <p:spPr bwMode="auto">
              <a:xfrm>
                <a:off x="4752" y="3648"/>
                <a:ext cx="279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solidFill>
                      <a:srgbClr val="FF0000"/>
                    </a:solidFill>
                    <a:latin typeface="Calibri" pitchFamily="4" charset="0"/>
                  </a:rPr>
                  <a:t>P-</a:t>
                </a:r>
              </a:p>
            </p:txBody>
          </p:sp>
        </p:grpSp>
        <p:sp>
          <p:nvSpPr>
            <p:cNvPr id="25645" name="Text Box 57"/>
            <p:cNvSpPr txBox="1">
              <a:spLocks noChangeArrowheads="1"/>
            </p:cNvSpPr>
            <p:nvPr/>
          </p:nvSpPr>
          <p:spPr bwMode="auto">
            <a:xfrm>
              <a:off x="0" y="576"/>
              <a:ext cx="51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Calibri" pitchFamily="4" charset="0"/>
                </a:rPr>
                <a:t>Ein Phrasenton, </a:t>
              </a:r>
              <a:r>
                <a:rPr lang="en-GB">
                  <a:solidFill>
                    <a:srgbClr val="FF0000"/>
                  </a:solidFill>
                  <a:latin typeface="Calibri" pitchFamily="4" charset="0"/>
                </a:rPr>
                <a:t>P</a:t>
              </a:r>
              <a:r>
                <a:rPr lang="en-GB">
                  <a:solidFill>
                    <a:schemeClr val="hlink"/>
                  </a:solidFill>
                  <a:latin typeface="Calibri" pitchFamily="4" charset="0"/>
                </a:rPr>
                <a:t>-</a:t>
              </a:r>
              <a:r>
                <a:rPr lang="en-GB">
                  <a:latin typeface="Calibri" pitchFamily="4" charset="0"/>
                </a:rPr>
                <a:t>,    mit jedem )</a:t>
              </a:r>
            </a:p>
          </p:txBody>
        </p:sp>
      </p:grpSp>
      <p:grpSp>
        <p:nvGrpSpPr>
          <p:cNvPr id="7" name="Group 64"/>
          <p:cNvGrpSpPr>
            <a:grpSpLocks/>
          </p:cNvGrpSpPr>
          <p:nvPr/>
        </p:nvGrpSpPr>
        <p:grpSpPr bwMode="auto">
          <a:xfrm>
            <a:off x="107950" y="1371600"/>
            <a:ext cx="9036050" cy="5183188"/>
            <a:chOff x="68" y="864"/>
            <a:chExt cx="5692" cy="3265"/>
          </a:xfrm>
        </p:grpSpPr>
        <p:grpSp>
          <p:nvGrpSpPr>
            <p:cNvPr id="25638" name="Group 61"/>
            <p:cNvGrpSpPr>
              <a:grpSpLocks/>
            </p:cNvGrpSpPr>
            <p:nvPr/>
          </p:nvGrpSpPr>
          <p:grpSpPr bwMode="auto">
            <a:xfrm>
              <a:off x="385" y="3838"/>
              <a:ext cx="3755" cy="291"/>
              <a:chOff x="385" y="3838"/>
              <a:chExt cx="3755" cy="291"/>
            </a:xfrm>
          </p:grpSpPr>
          <p:sp>
            <p:nvSpPr>
              <p:cNvPr id="25640" name="Text Box 50"/>
              <p:cNvSpPr txBox="1">
                <a:spLocks noChangeArrowheads="1"/>
              </p:cNvSpPr>
              <p:nvPr/>
            </p:nvSpPr>
            <p:spPr bwMode="auto">
              <a:xfrm>
                <a:off x="385" y="3838"/>
                <a:ext cx="307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solidFill>
                      <a:srgbClr val="0000FF"/>
                    </a:solidFill>
                    <a:latin typeface="Calibri" pitchFamily="4" charset="0"/>
                  </a:rPr>
                  <a:t>T*</a:t>
                </a:r>
              </a:p>
            </p:txBody>
          </p:sp>
          <p:sp>
            <p:nvSpPr>
              <p:cNvPr id="25641" name="Text Box 52"/>
              <p:cNvSpPr txBox="1">
                <a:spLocks noChangeArrowheads="1"/>
              </p:cNvSpPr>
              <p:nvPr/>
            </p:nvSpPr>
            <p:spPr bwMode="auto">
              <a:xfrm>
                <a:off x="975" y="3838"/>
                <a:ext cx="307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solidFill>
                      <a:srgbClr val="0000FF"/>
                    </a:solidFill>
                    <a:latin typeface="Calibri" pitchFamily="4" charset="0"/>
                  </a:rPr>
                  <a:t>T*</a:t>
                </a:r>
              </a:p>
            </p:txBody>
          </p:sp>
          <p:sp>
            <p:nvSpPr>
              <p:cNvPr id="25642" name="Text Box 53"/>
              <p:cNvSpPr txBox="1">
                <a:spLocks noChangeArrowheads="1"/>
              </p:cNvSpPr>
              <p:nvPr/>
            </p:nvSpPr>
            <p:spPr bwMode="auto">
              <a:xfrm>
                <a:off x="2744" y="3838"/>
                <a:ext cx="307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solidFill>
                      <a:srgbClr val="0000FF"/>
                    </a:solidFill>
                    <a:latin typeface="Calibri" pitchFamily="4" charset="0"/>
                  </a:rPr>
                  <a:t>T*</a:t>
                </a:r>
              </a:p>
            </p:txBody>
          </p:sp>
          <p:sp>
            <p:nvSpPr>
              <p:cNvPr id="25643" name="Text Box 54"/>
              <p:cNvSpPr txBox="1">
                <a:spLocks noChangeArrowheads="1"/>
              </p:cNvSpPr>
              <p:nvPr/>
            </p:nvSpPr>
            <p:spPr bwMode="auto">
              <a:xfrm>
                <a:off x="3833" y="3838"/>
                <a:ext cx="307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solidFill>
                      <a:srgbClr val="0000FF"/>
                    </a:solidFill>
                    <a:latin typeface="Calibri" pitchFamily="4" charset="0"/>
                  </a:rPr>
                  <a:t>T*</a:t>
                </a:r>
              </a:p>
            </p:txBody>
          </p:sp>
        </p:grpSp>
        <p:sp>
          <p:nvSpPr>
            <p:cNvPr id="25639" name="Text Box 58"/>
            <p:cNvSpPr txBox="1">
              <a:spLocks noChangeArrowheads="1"/>
            </p:cNvSpPr>
            <p:nvPr/>
          </p:nvSpPr>
          <p:spPr bwMode="auto">
            <a:xfrm>
              <a:off x="68" y="864"/>
              <a:ext cx="56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Calibri" pitchFamily="4" charset="0"/>
                </a:rPr>
                <a:t>Ein Tonakzent ,</a:t>
              </a:r>
              <a:r>
                <a:rPr lang="en-GB">
                  <a:solidFill>
                    <a:srgbClr val="0000FF"/>
                  </a:solidFill>
                  <a:latin typeface="Calibri" pitchFamily="4" charset="0"/>
                </a:rPr>
                <a:t>T*</a:t>
              </a:r>
              <a:r>
                <a:rPr lang="en-GB">
                  <a:latin typeface="Calibri" pitchFamily="4" charset="0"/>
                </a:rPr>
                <a:t>,  mit der prim</a:t>
              </a:r>
              <a:r>
                <a:rPr lang="de-DE">
                  <a:latin typeface="Calibri" pitchFamily="4" charset="0"/>
                </a:rPr>
                <a:t>ä</a:t>
              </a:r>
              <a:r>
                <a:rPr lang="en-GB">
                  <a:latin typeface="Calibri" pitchFamily="4" charset="0"/>
                </a:rPr>
                <a:t>r bet. Silbe des akz. Wortes</a:t>
              </a:r>
            </a:p>
          </p:txBody>
        </p:sp>
      </p:grp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1371600" y="0"/>
            <a:ext cx="48768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pitchFamily="8" charset="0"/>
              </a:rPr>
              <a:t>Grenztöne</a:t>
            </a:r>
            <a:r>
              <a:rPr lang="de-D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pitchFamily="8" charset="0"/>
              </a:rPr>
              <a:t>, </a:t>
            </a:r>
            <a:r>
              <a:rPr lang="de-DE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pitchFamily="8" charset="0"/>
              </a:rPr>
              <a:t>Phrasentöne</a:t>
            </a:r>
            <a:r>
              <a:rPr lang="de-D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pitchFamily="8" charset="0"/>
              </a:rPr>
              <a:t>, Tonakzente</a:t>
            </a:r>
            <a:endParaRPr lang="en-GB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Arial" pitchFamily="8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6248400" y="2514600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8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G%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 = H% oder L%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324600" y="2895600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P-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 = H- oder L-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324600" y="3276600"/>
            <a:ext cx="2590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T*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 = H*, L* und bitonale Möglichkeiten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172200" y="2057400"/>
            <a:ext cx="251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Zwei-Ton Modell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077200" y="76201"/>
            <a:ext cx="9144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  <a:latin typeface="Calibri" pitchFamily="-100" charset="0"/>
                <a:ea typeface="Calibri" pitchFamily="-100" charset="0"/>
                <a:cs typeface="Calibri" pitchFamily="-100" charset="0"/>
                <a:sym typeface="Arial" pitchFamily="-100" charset="0"/>
              </a:rPr>
              <a:t>S.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0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6" grpId="0"/>
      <p:bldP spid="47" grpId="0"/>
      <p:bldP spid="48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1981200" y="838200"/>
            <a:ext cx="5486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  <a:sym typeface="Arial" pitchFamily="-100" charset="0"/>
              </a:rPr>
              <a:t>5. Ton, Wortbetonung, Intonation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295400" y="2057400"/>
            <a:ext cx="73152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LMUCompatilFact" charset="0"/>
              </a:rPr>
              <a:t>Unterschiede zwischen Ton- und Betonungssprachen (S. 3)</a:t>
            </a:r>
            <a:br>
              <a:rPr lang="en-US">
                <a:latin typeface="LMUCompatilFact" charset="0"/>
              </a:rPr>
            </a:br>
            <a:endParaRPr lang="en-US">
              <a:latin typeface="LMUCompatilFact" charset="0"/>
            </a:endParaRPr>
          </a:p>
          <a:p>
            <a:r>
              <a:rPr lang="en-US">
                <a:latin typeface="LMUCompatilFact" charset="0"/>
              </a:rPr>
              <a:t>Anzahl der Betonungsebenen in deutsch und phonetische Unterschiede dazwischen (S. 13)</a:t>
            </a:r>
          </a:p>
          <a:p>
            <a:endParaRPr lang="en-US">
              <a:latin typeface="LMUCompatilFact" charset="0"/>
            </a:endParaRPr>
          </a:p>
          <a:p>
            <a:r>
              <a:rPr lang="en-US">
                <a:latin typeface="LMUCompatilFact" charset="0"/>
              </a:rPr>
              <a:t>Phonetische, von der Satzprosodie unabhängige Unterschiede zwischen lexikalisch primär vs. sekundär betonte Silben.  (S. 12).</a:t>
            </a:r>
            <a:endParaRPr lang="en-US"/>
          </a:p>
          <a:p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0" y="0"/>
            <a:ext cx="38862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latin typeface="Calibri" charset="0"/>
                <a:ea typeface="Calibri" charset="0"/>
                <a:cs typeface="Calibri" charset="0"/>
                <a:sym typeface="Arial" pitchFamily="8" charset="0"/>
              </a:rPr>
              <a:t>Ton- und Betonungssprachen</a:t>
            </a:r>
          </a:p>
        </p:txBody>
      </p:sp>
      <p:sp>
        <p:nvSpPr>
          <p:cNvPr id="18441" name="TextBox 8"/>
          <p:cNvSpPr txBox="1">
            <a:spLocks noChangeArrowheads="1"/>
          </p:cNvSpPr>
          <p:nvPr/>
        </p:nvSpPr>
        <p:spPr bwMode="auto">
          <a:xfrm>
            <a:off x="914400" y="6396038"/>
            <a:ext cx="7543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Ohne Ton, ohne (Wort)betonung: Französisch, Koreanisch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" y="609600"/>
            <a:ext cx="8915400" cy="579120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ym typeface="Arial" pitchFamily="8" charset="0"/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81000" y="2971800"/>
            <a:ext cx="8153400" cy="3205163"/>
            <a:chOff x="381000" y="2971800"/>
            <a:chExt cx="8153400" cy="3205163"/>
          </a:xfrm>
        </p:grpSpPr>
        <p:sp>
          <p:nvSpPr>
            <p:cNvPr id="28699" name="TextBox 12"/>
            <p:cNvSpPr txBox="1">
              <a:spLocks noChangeArrowheads="1"/>
            </p:cNvSpPr>
            <p:nvPr/>
          </p:nvSpPr>
          <p:spPr bwMode="auto">
            <a:xfrm>
              <a:off x="381000" y="5715000"/>
              <a:ext cx="8153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* </a:t>
              </a:r>
              <a:r>
                <a:rPr lang="de-DE" sz="1600">
                  <a:latin typeface="Calibri" pitchFamily="4" charset="0"/>
                  <a:ea typeface="Calibri" pitchFamily="4" charset="0"/>
                  <a:cs typeface="Calibri" pitchFamily="4" charset="0"/>
                </a:rPr>
                <a:t>Peng et al. 'Pan Mandarin Prosodic Transcription. In Jun (2005). Siehe II, Jun 6,1 S. 239</a:t>
              </a:r>
            </a:p>
          </p:txBody>
        </p:sp>
        <p:grpSp>
          <p:nvGrpSpPr>
            <p:cNvPr id="28700" name="Group 34"/>
            <p:cNvGrpSpPr>
              <a:grpSpLocks/>
            </p:cNvGrpSpPr>
            <p:nvPr/>
          </p:nvGrpSpPr>
          <p:grpSpPr bwMode="auto">
            <a:xfrm>
              <a:off x="2209800" y="2971800"/>
              <a:ext cx="2895600" cy="2800528"/>
              <a:chOff x="2209800" y="2971800"/>
              <a:chExt cx="2895600" cy="2800528"/>
            </a:xfrm>
          </p:grpSpPr>
          <p:sp>
            <p:nvSpPr>
              <p:cNvPr id="28701" name="TextBox 5"/>
              <p:cNvSpPr txBox="1">
                <a:spLocks noChangeArrowheads="1"/>
              </p:cNvSpPr>
              <p:nvPr/>
            </p:nvSpPr>
            <p:spPr bwMode="auto">
              <a:xfrm>
                <a:off x="2286000" y="4114800"/>
                <a:ext cx="28194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Mandarin-Chinesisch </a:t>
                </a:r>
              </a:p>
            </p:txBody>
          </p:sp>
          <p:sp>
            <p:nvSpPr>
              <p:cNvPr id="28702" name="TextBox 11"/>
              <p:cNvSpPr txBox="1">
                <a:spLocks noChangeArrowheads="1"/>
              </p:cNvSpPr>
              <p:nvPr/>
            </p:nvSpPr>
            <p:spPr bwMode="auto">
              <a:xfrm>
                <a:off x="2209800" y="4572000"/>
                <a:ext cx="2895600" cy="1200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starke (die meisten) und schwache (tonlose) Silben</a:t>
                </a:r>
              </a:p>
            </p:txBody>
          </p:sp>
          <p:sp>
            <p:nvSpPr>
              <p:cNvPr id="28703" name="TextBox 16"/>
              <p:cNvSpPr txBox="1">
                <a:spLocks noChangeArrowheads="1"/>
              </p:cNvSpPr>
              <p:nvPr/>
            </p:nvSpPr>
            <p:spPr bwMode="auto">
              <a:xfrm>
                <a:off x="2362200" y="3352800"/>
                <a:ext cx="22860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mit Betonung*</a:t>
                </a: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 rot="10800000" flipH="1" flipV="1">
                <a:off x="2209800" y="2971800"/>
                <a:ext cx="838200" cy="3810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2860675" y="3997325"/>
                <a:ext cx="376238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678" name="TextBox 2"/>
          <p:cNvSpPr txBox="1">
            <a:spLocks noChangeArrowheads="1"/>
          </p:cNvSpPr>
          <p:nvPr/>
        </p:nvSpPr>
        <p:spPr bwMode="auto">
          <a:xfrm>
            <a:off x="1295400" y="23622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Tonsprachen</a:t>
            </a:r>
          </a:p>
        </p:txBody>
      </p:sp>
      <p:sp>
        <p:nvSpPr>
          <p:cNvPr id="28679" name="TextBox 3"/>
          <p:cNvSpPr txBox="1">
            <a:spLocks noChangeArrowheads="1"/>
          </p:cNvSpPr>
          <p:nvPr/>
        </p:nvSpPr>
        <p:spPr bwMode="auto">
          <a:xfrm>
            <a:off x="5486400" y="2362200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Betonungssprachen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514600" y="990600"/>
            <a:ext cx="1905000" cy="1295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4419600" y="990600"/>
            <a:ext cx="1981200" cy="1295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82" name="TextBox 15"/>
          <p:cNvSpPr txBox="1">
            <a:spLocks noChangeArrowheads="1"/>
          </p:cNvSpPr>
          <p:nvPr/>
        </p:nvSpPr>
        <p:spPr bwMode="auto">
          <a:xfrm>
            <a:off x="76200" y="335280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ohne Betonung</a:t>
            </a:r>
          </a:p>
        </p:txBody>
      </p:sp>
      <p:sp>
        <p:nvSpPr>
          <p:cNvPr id="28683" name="TextBox 21"/>
          <p:cNvSpPr txBox="1">
            <a:spLocks noChangeArrowheads="1"/>
          </p:cNvSpPr>
          <p:nvPr/>
        </p:nvSpPr>
        <p:spPr bwMode="auto">
          <a:xfrm>
            <a:off x="152400" y="41148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Die Mehrheit</a:t>
            </a:r>
          </a:p>
        </p:txBody>
      </p:sp>
      <p:cxnSp>
        <p:nvCxnSpPr>
          <p:cNvPr id="25" name="Straight Connector 24"/>
          <p:cNvCxnSpPr/>
          <p:nvPr/>
        </p:nvCxnSpPr>
        <p:spPr>
          <a:xfrm rot="10800000" flipV="1">
            <a:off x="1371600" y="2971800"/>
            <a:ext cx="83820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8682" idx="2"/>
          </p:cNvCxnSpPr>
          <p:nvPr/>
        </p:nvCxnSpPr>
        <p:spPr>
          <a:xfrm rot="5400000">
            <a:off x="1031875" y="4002088"/>
            <a:ext cx="37623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5181600" y="2895600"/>
            <a:ext cx="3733800" cy="2887663"/>
            <a:chOff x="5181600" y="2895600"/>
            <a:chExt cx="3733800" cy="2887663"/>
          </a:xfrm>
        </p:grpSpPr>
        <p:sp>
          <p:nvSpPr>
            <p:cNvPr id="28691" name="TextBox 17"/>
            <p:cNvSpPr txBox="1">
              <a:spLocks noChangeArrowheads="1"/>
            </p:cNvSpPr>
            <p:nvPr/>
          </p:nvSpPr>
          <p:spPr bwMode="auto">
            <a:xfrm>
              <a:off x="5486400" y="3276600"/>
              <a:ext cx="19050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Post-lexikalische Tonakzente</a:t>
              </a:r>
              <a:endParaRPr lang="de-DE" baseline="30000">
                <a:latin typeface="Calibri" pitchFamily="4" charset="0"/>
                <a:ea typeface="Calibri" pitchFamily="4" charset="0"/>
                <a:cs typeface="Calibri" pitchFamily="4" charset="0"/>
              </a:endParaRPr>
            </a:p>
          </p:txBody>
        </p:sp>
        <p:sp>
          <p:nvSpPr>
            <p:cNvPr id="28692" name="TextBox 22"/>
            <p:cNvSpPr txBox="1">
              <a:spLocks noChangeArrowheads="1"/>
            </p:cNvSpPr>
            <p:nvPr/>
          </p:nvSpPr>
          <p:spPr bwMode="auto">
            <a:xfrm>
              <a:off x="5181600" y="4953000"/>
              <a:ext cx="1981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Die Mehrheit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10800000" flipV="1">
              <a:off x="6019800" y="2895600"/>
              <a:ext cx="838200" cy="381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5756275" y="4759325"/>
              <a:ext cx="37623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695" name="TextBox 7"/>
            <p:cNvSpPr txBox="1">
              <a:spLocks noChangeArrowheads="1"/>
            </p:cNvSpPr>
            <p:nvPr/>
          </p:nvSpPr>
          <p:spPr bwMode="auto">
            <a:xfrm>
              <a:off x="7086600" y="4953000"/>
              <a:ext cx="18288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Schwedisch, Japanisch</a:t>
              </a:r>
            </a:p>
          </p:txBody>
        </p:sp>
        <p:sp>
          <p:nvSpPr>
            <p:cNvPr id="28696" name="TextBox 18"/>
            <p:cNvSpPr txBox="1">
              <a:spLocks noChangeArrowheads="1"/>
            </p:cNvSpPr>
            <p:nvPr/>
          </p:nvSpPr>
          <p:spPr bwMode="auto">
            <a:xfrm>
              <a:off x="7162800" y="3429000"/>
              <a:ext cx="17526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Lexikalische Tonakzente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10800000" flipH="1" flipV="1">
              <a:off x="6858000" y="2895600"/>
              <a:ext cx="838200" cy="381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7585075" y="4759325"/>
              <a:ext cx="37623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687" name="TextBox 28"/>
          <p:cNvSpPr txBox="1">
            <a:spLocks noChangeArrowheads="1"/>
          </p:cNvSpPr>
          <p:nvPr/>
        </p:nvSpPr>
        <p:spPr bwMode="auto">
          <a:xfrm>
            <a:off x="152400" y="4724400"/>
            <a:ext cx="1981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Kantonesisch, Thai...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77200" y="76200"/>
            <a:ext cx="7620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S.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52400" y="2514600"/>
            <a:ext cx="838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699" name="TextBox 14"/>
          <p:cNvSpPr txBox="1">
            <a:spLocks noChangeArrowheads="1"/>
          </p:cNvSpPr>
          <p:nvPr/>
        </p:nvSpPr>
        <p:spPr bwMode="auto">
          <a:xfrm>
            <a:off x="152400" y="2667000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Lexikal</a:t>
            </a:r>
          </a:p>
        </p:txBody>
      </p:sp>
      <p:sp>
        <p:nvSpPr>
          <p:cNvPr id="29700" name="TextBox 17"/>
          <p:cNvSpPr txBox="1">
            <a:spLocks noChangeArrowheads="1"/>
          </p:cNvSpPr>
          <p:nvPr/>
        </p:nvSpPr>
        <p:spPr bwMode="auto">
          <a:xfrm>
            <a:off x="152400" y="1676400"/>
            <a:ext cx="114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Post-lexikal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28600" y="533400"/>
            <a:ext cx="8077200" cy="5772150"/>
            <a:chOff x="228600" y="533400"/>
            <a:chExt cx="8077200" cy="5772150"/>
          </a:xfrm>
        </p:grpSpPr>
        <p:sp>
          <p:nvSpPr>
            <p:cNvPr id="29726" name="TextBox 3"/>
            <p:cNvSpPr txBox="1">
              <a:spLocks noChangeArrowheads="1"/>
            </p:cNvSpPr>
            <p:nvPr/>
          </p:nvSpPr>
          <p:spPr bwMode="auto">
            <a:xfrm>
              <a:off x="228600" y="533400"/>
              <a:ext cx="76962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Wenn das Wort aber auch noch  (satz-)akzentuiert ist, wird ein Tonakzent mit der primär betonten Silbe assoziiert</a:t>
              </a:r>
            </a:p>
          </p:txBody>
        </p:sp>
        <p:sp>
          <p:nvSpPr>
            <p:cNvPr id="29727" name="TextBox 19"/>
            <p:cNvSpPr txBox="1">
              <a:spLocks noChangeArrowheads="1"/>
            </p:cNvSpPr>
            <p:nvPr/>
          </p:nvSpPr>
          <p:spPr bwMode="auto">
            <a:xfrm>
              <a:off x="304800" y="5105400"/>
              <a:ext cx="80010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sodass sich </a:t>
              </a:r>
              <a:r>
                <a:rPr lang="de-DE" b="1">
                  <a:latin typeface="Calibri" pitchFamily="4" charset="0"/>
                  <a:ea typeface="Calibri" pitchFamily="4" charset="0"/>
                  <a:cs typeface="Calibri" pitchFamily="4" charset="0"/>
                </a:rPr>
                <a:t>in diesem Fall 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– also wegen der Satzakzentuierung – </a:t>
              </a:r>
              <a:r>
                <a:rPr lang="de-DE" b="1">
                  <a:latin typeface="Calibri" pitchFamily="4" charset="0"/>
                  <a:ea typeface="Calibri" pitchFamily="4" charset="0"/>
                  <a:cs typeface="Calibri" pitchFamily="4" charset="0"/>
                </a:rPr>
                <a:t>primär betonte Silben durch eine viel stärkere f0-Bewegung im Vgl. zu anderen starken Silben gekennzeichnet sind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  <a:sym typeface="Arial" pitchFamily="8" charset="0"/>
              </a:rPr>
              <a:t>C. Phonetische Merkmale der Betonung: </a:t>
            </a:r>
            <a:r>
              <a:rPr lang="de-DE">
                <a:solidFill>
                  <a:schemeClr val="tx1"/>
                </a:solidFill>
                <a:latin typeface="Calibri" pitchFamily="8" charset="0"/>
                <a:ea typeface="Calibri" pitchFamily="8" charset="0"/>
                <a:cs typeface="Calibri" pitchFamily="8" charset="0"/>
                <a:sym typeface="Arial" pitchFamily="8" charset="0"/>
              </a:rPr>
              <a:t>primär vs. andere starke Silben</a:t>
            </a:r>
            <a:endParaRPr lang="de-DE">
              <a:solidFill>
                <a:srgbClr val="000000"/>
              </a:solidFill>
              <a:latin typeface="Calibri" pitchFamily="8" charset="0"/>
              <a:ea typeface="Calibri" pitchFamily="8" charset="0"/>
              <a:cs typeface="Calibri" pitchFamily="8" charset="0"/>
              <a:sym typeface="Arial" pitchFamily="8" charset="0"/>
            </a:endParaRPr>
          </a:p>
        </p:txBody>
      </p:sp>
      <p:sp>
        <p:nvSpPr>
          <p:cNvPr id="29703" name="TextBox 27"/>
          <p:cNvSpPr txBox="1">
            <a:spLocks noChangeArrowheads="1"/>
          </p:cNvSpPr>
          <p:nvPr/>
        </p:nvSpPr>
        <p:spPr bwMode="auto">
          <a:xfrm>
            <a:off x="2209800" y="1295400"/>
            <a:ext cx="632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übersetzen                                               übersetzen         </a:t>
            </a:r>
          </a:p>
        </p:txBody>
      </p:sp>
      <p:sp>
        <p:nvSpPr>
          <p:cNvPr id="29704" name="TextBox 28"/>
          <p:cNvSpPr txBox="1">
            <a:spLocks noChangeArrowheads="1"/>
          </p:cNvSpPr>
          <p:nvPr/>
        </p:nvSpPr>
        <p:spPr bwMode="auto">
          <a:xfrm>
            <a:off x="1371600" y="3276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Silbe     x   x    x   x                                                 x   x   x    x    </a:t>
            </a:r>
          </a:p>
        </p:txBody>
      </p:sp>
      <p:sp>
        <p:nvSpPr>
          <p:cNvPr id="29705" name="TextBox 29"/>
          <p:cNvSpPr txBox="1">
            <a:spLocks noChangeArrowheads="1"/>
          </p:cNvSpPr>
          <p:nvPr/>
        </p:nvSpPr>
        <p:spPr bwMode="auto">
          <a:xfrm>
            <a:off x="1371600" y="29718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Stark     x        x                                                      x        x    </a:t>
            </a:r>
          </a:p>
        </p:txBody>
      </p:sp>
      <p:sp>
        <p:nvSpPr>
          <p:cNvPr id="29706" name="TextBox 30"/>
          <p:cNvSpPr txBox="1">
            <a:spLocks noChangeArrowheads="1"/>
          </p:cNvSpPr>
          <p:nvPr/>
        </p:nvSpPr>
        <p:spPr bwMode="auto">
          <a:xfrm>
            <a:off x="1371600" y="25908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Primär            x 				x</a:t>
            </a:r>
          </a:p>
        </p:txBody>
      </p:sp>
      <p:sp>
        <p:nvSpPr>
          <p:cNvPr id="29707" name="TextBox 32"/>
          <p:cNvSpPr txBox="1">
            <a:spLocks noChangeArrowheads="1"/>
          </p:cNvSpPr>
          <p:nvPr/>
        </p:nvSpPr>
        <p:spPr bwMode="auto">
          <a:xfrm>
            <a:off x="2286000" y="1600200"/>
            <a:ext cx="205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(ins englische)</a:t>
            </a:r>
          </a:p>
        </p:txBody>
      </p:sp>
      <p:sp>
        <p:nvSpPr>
          <p:cNvPr id="29708" name="TextBox 33"/>
          <p:cNvSpPr txBox="1">
            <a:spLocks noChangeArrowheads="1"/>
          </p:cNvSpPr>
          <p:nvPr/>
        </p:nvSpPr>
        <p:spPr bwMode="auto">
          <a:xfrm>
            <a:off x="6553200" y="1676400"/>
            <a:ext cx="205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(mit der Fähre)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066800" y="1981200"/>
            <a:ext cx="7281863" cy="2608263"/>
            <a:chOff x="1066800" y="1981200"/>
            <a:chExt cx="7281863" cy="2608263"/>
          </a:xfrm>
        </p:grpSpPr>
        <p:sp>
          <p:nvSpPr>
            <p:cNvPr id="29713" name="TextBox 11"/>
            <p:cNvSpPr txBox="1">
              <a:spLocks noChangeArrowheads="1"/>
            </p:cNvSpPr>
            <p:nvPr/>
          </p:nvSpPr>
          <p:spPr bwMode="auto">
            <a:xfrm>
              <a:off x="1066800" y="1981200"/>
              <a:ext cx="1676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00FF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Akzentuiert</a:t>
              </a:r>
            </a:p>
          </p:txBody>
        </p:sp>
        <p:sp>
          <p:nvSpPr>
            <p:cNvPr id="29714" name="TextBox 15"/>
            <p:cNvSpPr txBox="1">
              <a:spLocks noChangeArrowheads="1"/>
            </p:cNvSpPr>
            <p:nvPr/>
          </p:nvSpPr>
          <p:spPr bwMode="auto">
            <a:xfrm>
              <a:off x="3048000" y="2057400"/>
              <a:ext cx="457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00FF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x</a:t>
              </a:r>
            </a:p>
          </p:txBody>
        </p:sp>
        <p:sp>
          <p:nvSpPr>
            <p:cNvPr id="29715" name="TextBox 16"/>
            <p:cNvSpPr txBox="1">
              <a:spLocks noChangeArrowheads="1"/>
            </p:cNvSpPr>
            <p:nvPr/>
          </p:nvSpPr>
          <p:spPr bwMode="auto">
            <a:xfrm>
              <a:off x="2971800" y="3733800"/>
              <a:ext cx="533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00FF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H*</a:t>
              </a:r>
            </a:p>
          </p:txBody>
        </p:sp>
        <p:sp>
          <p:nvSpPr>
            <p:cNvPr id="29716" name="TextBox 25"/>
            <p:cNvSpPr txBox="1">
              <a:spLocks noChangeArrowheads="1"/>
            </p:cNvSpPr>
            <p:nvPr/>
          </p:nvSpPr>
          <p:spPr bwMode="auto">
            <a:xfrm>
              <a:off x="6858000" y="2057400"/>
              <a:ext cx="457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00FF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x</a:t>
              </a:r>
            </a:p>
          </p:txBody>
        </p:sp>
        <p:sp>
          <p:nvSpPr>
            <p:cNvPr id="29717" name="TextBox 32"/>
            <p:cNvSpPr txBox="1">
              <a:spLocks noChangeArrowheads="1"/>
            </p:cNvSpPr>
            <p:nvPr/>
          </p:nvSpPr>
          <p:spPr bwMode="auto">
            <a:xfrm>
              <a:off x="6858000" y="3657600"/>
              <a:ext cx="533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00FF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H*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2455863" y="4529138"/>
              <a:ext cx="177800" cy="0"/>
            </a:xfrm>
            <a:custGeom>
              <a:avLst/>
              <a:gdLst>
                <a:gd name="connsiteX0" fmla="*/ 0 w 177800"/>
                <a:gd name="connsiteY0" fmla="*/ 0 h 0"/>
                <a:gd name="connsiteX1" fmla="*/ 177800 w 1778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7800">
                  <a:moveTo>
                    <a:pt x="0" y="0"/>
                  </a:moveTo>
                  <a:lnTo>
                    <a:pt x="177800" y="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ym typeface="Arial" pitchFamily="8" charset="0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2751138" y="4537075"/>
              <a:ext cx="136525" cy="26988"/>
            </a:xfrm>
            <a:custGeom>
              <a:avLst/>
              <a:gdLst>
                <a:gd name="connsiteX0" fmla="*/ 0 w 135466"/>
                <a:gd name="connsiteY0" fmla="*/ 26507 h 26507"/>
                <a:gd name="connsiteX1" fmla="*/ 76200 w 135466"/>
                <a:gd name="connsiteY1" fmla="*/ 9574 h 26507"/>
                <a:gd name="connsiteX2" fmla="*/ 135466 w 135466"/>
                <a:gd name="connsiteY2" fmla="*/ 1107 h 2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66" h="26507">
                  <a:moveTo>
                    <a:pt x="0" y="26507"/>
                  </a:moveTo>
                  <a:cubicBezTo>
                    <a:pt x="44786" y="11580"/>
                    <a:pt x="10635" y="21495"/>
                    <a:pt x="76200" y="9574"/>
                  </a:cubicBezTo>
                  <a:cubicBezTo>
                    <a:pt x="128855" y="0"/>
                    <a:pt x="102265" y="1107"/>
                    <a:pt x="135466" y="1107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ym typeface="Arial" pitchFamily="8" charset="0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2971800" y="4157663"/>
              <a:ext cx="381000" cy="406400"/>
            </a:xfrm>
            <a:custGeom>
              <a:avLst/>
              <a:gdLst>
                <a:gd name="connsiteX0" fmla="*/ 0 w 381000"/>
                <a:gd name="connsiteY0" fmla="*/ 406400 h 406400"/>
                <a:gd name="connsiteX1" fmla="*/ 59267 w 381000"/>
                <a:gd name="connsiteY1" fmla="*/ 372534 h 406400"/>
                <a:gd name="connsiteX2" fmla="*/ 76200 w 381000"/>
                <a:gd name="connsiteY2" fmla="*/ 355600 h 406400"/>
                <a:gd name="connsiteX3" fmla="*/ 101600 w 381000"/>
                <a:gd name="connsiteY3" fmla="*/ 347134 h 406400"/>
                <a:gd name="connsiteX4" fmla="*/ 135467 w 381000"/>
                <a:gd name="connsiteY4" fmla="*/ 296334 h 406400"/>
                <a:gd name="connsiteX5" fmla="*/ 152400 w 381000"/>
                <a:gd name="connsiteY5" fmla="*/ 245534 h 406400"/>
                <a:gd name="connsiteX6" fmla="*/ 160867 w 381000"/>
                <a:gd name="connsiteY6" fmla="*/ 211667 h 406400"/>
                <a:gd name="connsiteX7" fmla="*/ 177800 w 381000"/>
                <a:gd name="connsiteY7" fmla="*/ 186267 h 406400"/>
                <a:gd name="connsiteX8" fmla="*/ 186267 w 381000"/>
                <a:gd name="connsiteY8" fmla="*/ 152400 h 406400"/>
                <a:gd name="connsiteX9" fmla="*/ 194733 w 381000"/>
                <a:gd name="connsiteY9" fmla="*/ 127000 h 406400"/>
                <a:gd name="connsiteX10" fmla="*/ 203200 w 381000"/>
                <a:gd name="connsiteY10" fmla="*/ 84667 h 406400"/>
                <a:gd name="connsiteX11" fmla="*/ 228600 w 381000"/>
                <a:gd name="connsiteY11" fmla="*/ 33867 h 406400"/>
                <a:gd name="connsiteX12" fmla="*/ 254000 w 381000"/>
                <a:gd name="connsiteY12" fmla="*/ 8467 h 406400"/>
                <a:gd name="connsiteX13" fmla="*/ 279400 w 381000"/>
                <a:gd name="connsiteY13" fmla="*/ 0 h 406400"/>
                <a:gd name="connsiteX14" fmla="*/ 321733 w 381000"/>
                <a:gd name="connsiteY14" fmla="*/ 16934 h 406400"/>
                <a:gd name="connsiteX15" fmla="*/ 338667 w 381000"/>
                <a:gd name="connsiteY15" fmla="*/ 33867 h 406400"/>
                <a:gd name="connsiteX16" fmla="*/ 364067 w 381000"/>
                <a:gd name="connsiteY16" fmla="*/ 50800 h 406400"/>
                <a:gd name="connsiteX17" fmla="*/ 381000 w 381000"/>
                <a:gd name="connsiteY17" fmla="*/ 93134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1000" h="406400">
                  <a:moveTo>
                    <a:pt x="0" y="406400"/>
                  </a:moveTo>
                  <a:cubicBezTo>
                    <a:pt x="34464" y="394913"/>
                    <a:pt x="25096" y="401010"/>
                    <a:pt x="59267" y="372534"/>
                  </a:cubicBezTo>
                  <a:cubicBezTo>
                    <a:pt x="65399" y="367424"/>
                    <a:pt x="69355" y="359707"/>
                    <a:pt x="76200" y="355600"/>
                  </a:cubicBezTo>
                  <a:cubicBezTo>
                    <a:pt x="83853" y="351008"/>
                    <a:pt x="93133" y="349956"/>
                    <a:pt x="101600" y="347134"/>
                  </a:cubicBezTo>
                  <a:cubicBezTo>
                    <a:pt x="112889" y="330201"/>
                    <a:pt x="129031" y="315641"/>
                    <a:pt x="135467" y="296334"/>
                  </a:cubicBezTo>
                  <a:cubicBezTo>
                    <a:pt x="141111" y="279401"/>
                    <a:pt x="148071" y="262850"/>
                    <a:pt x="152400" y="245534"/>
                  </a:cubicBezTo>
                  <a:cubicBezTo>
                    <a:pt x="155222" y="234245"/>
                    <a:pt x="156283" y="222363"/>
                    <a:pt x="160867" y="211667"/>
                  </a:cubicBezTo>
                  <a:cubicBezTo>
                    <a:pt x="164875" y="202314"/>
                    <a:pt x="172156" y="194734"/>
                    <a:pt x="177800" y="186267"/>
                  </a:cubicBezTo>
                  <a:cubicBezTo>
                    <a:pt x="180622" y="174978"/>
                    <a:pt x="183070" y="163589"/>
                    <a:pt x="186267" y="152400"/>
                  </a:cubicBezTo>
                  <a:cubicBezTo>
                    <a:pt x="188719" y="143819"/>
                    <a:pt x="192569" y="135658"/>
                    <a:pt x="194733" y="127000"/>
                  </a:cubicBezTo>
                  <a:cubicBezTo>
                    <a:pt x="198223" y="113039"/>
                    <a:pt x="199710" y="98628"/>
                    <a:pt x="203200" y="84667"/>
                  </a:cubicBezTo>
                  <a:cubicBezTo>
                    <a:pt x="208655" y="62848"/>
                    <a:pt x="213820" y="51604"/>
                    <a:pt x="228600" y="33867"/>
                  </a:cubicBezTo>
                  <a:cubicBezTo>
                    <a:pt x="236265" y="24669"/>
                    <a:pt x="244037" y="15109"/>
                    <a:pt x="254000" y="8467"/>
                  </a:cubicBezTo>
                  <a:cubicBezTo>
                    <a:pt x="261426" y="3516"/>
                    <a:pt x="270933" y="2822"/>
                    <a:pt x="279400" y="0"/>
                  </a:cubicBezTo>
                  <a:cubicBezTo>
                    <a:pt x="293511" y="5645"/>
                    <a:pt x="308537" y="9394"/>
                    <a:pt x="321733" y="16934"/>
                  </a:cubicBezTo>
                  <a:cubicBezTo>
                    <a:pt x="328664" y="20894"/>
                    <a:pt x="332434" y="28880"/>
                    <a:pt x="338667" y="33867"/>
                  </a:cubicBezTo>
                  <a:cubicBezTo>
                    <a:pt x="346613" y="40224"/>
                    <a:pt x="355600" y="45156"/>
                    <a:pt x="364067" y="50800"/>
                  </a:cubicBezTo>
                  <a:cubicBezTo>
                    <a:pt x="374529" y="82187"/>
                    <a:pt x="368542" y="68218"/>
                    <a:pt x="381000" y="93134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ym typeface="Arial" pitchFamily="8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3479800" y="4521200"/>
              <a:ext cx="195263" cy="68263"/>
            </a:xfrm>
            <a:custGeom>
              <a:avLst/>
              <a:gdLst>
                <a:gd name="connsiteX0" fmla="*/ 0 w 194733"/>
                <a:gd name="connsiteY0" fmla="*/ 0 h 68980"/>
                <a:gd name="connsiteX1" fmla="*/ 33867 w 194733"/>
                <a:gd name="connsiteY1" fmla="*/ 16933 h 68980"/>
                <a:gd name="connsiteX2" fmla="*/ 67733 w 194733"/>
                <a:gd name="connsiteY2" fmla="*/ 42333 h 68980"/>
                <a:gd name="connsiteX3" fmla="*/ 160867 w 194733"/>
                <a:gd name="connsiteY3" fmla="*/ 67733 h 68980"/>
                <a:gd name="connsiteX4" fmla="*/ 194733 w 194733"/>
                <a:gd name="connsiteY4" fmla="*/ 67733 h 68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733" h="68980">
                  <a:moveTo>
                    <a:pt x="0" y="0"/>
                  </a:moveTo>
                  <a:cubicBezTo>
                    <a:pt x="11289" y="5644"/>
                    <a:pt x="23164" y="10244"/>
                    <a:pt x="33867" y="16933"/>
                  </a:cubicBezTo>
                  <a:cubicBezTo>
                    <a:pt x="45833" y="24412"/>
                    <a:pt x="55112" y="36022"/>
                    <a:pt x="67733" y="42333"/>
                  </a:cubicBezTo>
                  <a:cubicBezTo>
                    <a:pt x="87603" y="52268"/>
                    <a:pt x="136974" y="65078"/>
                    <a:pt x="160867" y="67733"/>
                  </a:cubicBezTo>
                  <a:cubicBezTo>
                    <a:pt x="172087" y="68980"/>
                    <a:pt x="183444" y="67733"/>
                    <a:pt x="194733" y="67733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ym typeface="Arial" pitchFamily="8" charset="0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6858000" y="4114800"/>
              <a:ext cx="381000" cy="406400"/>
            </a:xfrm>
            <a:custGeom>
              <a:avLst/>
              <a:gdLst>
                <a:gd name="connsiteX0" fmla="*/ 0 w 381000"/>
                <a:gd name="connsiteY0" fmla="*/ 406400 h 406400"/>
                <a:gd name="connsiteX1" fmla="*/ 59267 w 381000"/>
                <a:gd name="connsiteY1" fmla="*/ 372534 h 406400"/>
                <a:gd name="connsiteX2" fmla="*/ 76200 w 381000"/>
                <a:gd name="connsiteY2" fmla="*/ 355600 h 406400"/>
                <a:gd name="connsiteX3" fmla="*/ 101600 w 381000"/>
                <a:gd name="connsiteY3" fmla="*/ 347134 h 406400"/>
                <a:gd name="connsiteX4" fmla="*/ 135467 w 381000"/>
                <a:gd name="connsiteY4" fmla="*/ 296334 h 406400"/>
                <a:gd name="connsiteX5" fmla="*/ 152400 w 381000"/>
                <a:gd name="connsiteY5" fmla="*/ 245534 h 406400"/>
                <a:gd name="connsiteX6" fmla="*/ 160867 w 381000"/>
                <a:gd name="connsiteY6" fmla="*/ 211667 h 406400"/>
                <a:gd name="connsiteX7" fmla="*/ 177800 w 381000"/>
                <a:gd name="connsiteY7" fmla="*/ 186267 h 406400"/>
                <a:gd name="connsiteX8" fmla="*/ 186267 w 381000"/>
                <a:gd name="connsiteY8" fmla="*/ 152400 h 406400"/>
                <a:gd name="connsiteX9" fmla="*/ 194733 w 381000"/>
                <a:gd name="connsiteY9" fmla="*/ 127000 h 406400"/>
                <a:gd name="connsiteX10" fmla="*/ 203200 w 381000"/>
                <a:gd name="connsiteY10" fmla="*/ 84667 h 406400"/>
                <a:gd name="connsiteX11" fmla="*/ 228600 w 381000"/>
                <a:gd name="connsiteY11" fmla="*/ 33867 h 406400"/>
                <a:gd name="connsiteX12" fmla="*/ 254000 w 381000"/>
                <a:gd name="connsiteY12" fmla="*/ 8467 h 406400"/>
                <a:gd name="connsiteX13" fmla="*/ 279400 w 381000"/>
                <a:gd name="connsiteY13" fmla="*/ 0 h 406400"/>
                <a:gd name="connsiteX14" fmla="*/ 321733 w 381000"/>
                <a:gd name="connsiteY14" fmla="*/ 16934 h 406400"/>
                <a:gd name="connsiteX15" fmla="*/ 338667 w 381000"/>
                <a:gd name="connsiteY15" fmla="*/ 33867 h 406400"/>
                <a:gd name="connsiteX16" fmla="*/ 364067 w 381000"/>
                <a:gd name="connsiteY16" fmla="*/ 50800 h 406400"/>
                <a:gd name="connsiteX17" fmla="*/ 381000 w 381000"/>
                <a:gd name="connsiteY17" fmla="*/ 93134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1000" h="406400">
                  <a:moveTo>
                    <a:pt x="0" y="406400"/>
                  </a:moveTo>
                  <a:cubicBezTo>
                    <a:pt x="34464" y="394913"/>
                    <a:pt x="25096" y="401010"/>
                    <a:pt x="59267" y="372534"/>
                  </a:cubicBezTo>
                  <a:cubicBezTo>
                    <a:pt x="65399" y="367424"/>
                    <a:pt x="69355" y="359707"/>
                    <a:pt x="76200" y="355600"/>
                  </a:cubicBezTo>
                  <a:cubicBezTo>
                    <a:pt x="83853" y="351008"/>
                    <a:pt x="93133" y="349956"/>
                    <a:pt x="101600" y="347134"/>
                  </a:cubicBezTo>
                  <a:cubicBezTo>
                    <a:pt x="112889" y="330201"/>
                    <a:pt x="129031" y="315641"/>
                    <a:pt x="135467" y="296334"/>
                  </a:cubicBezTo>
                  <a:cubicBezTo>
                    <a:pt x="141111" y="279401"/>
                    <a:pt x="148071" y="262850"/>
                    <a:pt x="152400" y="245534"/>
                  </a:cubicBezTo>
                  <a:cubicBezTo>
                    <a:pt x="155222" y="234245"/>
                    <a:pt x="156283" y="222363"/>
                    <a:pt x="160867" y="211667"/>
                  </a:cubicBezTo>
                  <a:cubicBezTo>
                    <a:pt x="164875" y="202314"/>
                    <a:pt x="172156" y="194734"/>
                    <a:pt x="177800" y="186267"/>
                  </a:cubicBezTo>
                  <a:cubicBezTo>
                    <a:pt x="180622" y="174978"/>
                    <a:pt x="183070" y="163589"/>
                    <a:pt x="186267" y="152400"/>
                  </a:cubicBezTo>
                  <a:cubicBezTo>
                    <a:pt x="188719" y="143819"/>
                    <a:pt x="192569" y="135658"/>
                    <a:pt x="194733" y="127000"/>
                  </a:cubicBezTo>
                  <a:cubicBezTo>
                    <a:pt x="198223" y="113039"/>
                    <a:pt x="199710" y="98628"/>
                    <a:pt x="203200" y="84667"/>
                  </a:cubicBezTo>
                  <a:cubicBezTo>
                    <a:pt x="208655" y="62848"/>
                    <a:pt x="213820" y="51604"/>
                    <a:pt x="228600" y="33867"/>
                  </a:cubicBezTo>
                  <a:cubicBezTo>
                    <a:pt x="236265" y="24669"/>
                    <a:pt x="244037" y="15109"/>
                    <a:pt x="254000" y="8467"/>
                  </a:cubicBezTo>
                  <a:cubicBezTo>
                    <a:pt x="261426" y="3516"/>
                    <a:pt x="270933" y="2822"/>
                    <a:pt x="279400" y="0"/>
                  </a:cubicBezTo>
                  <a:cubicBezTo>
                    <a:pt x="293511" y="5645"/>
                    <a:pt x="308537" y="9394"/>
                    <a:pt x="321733" y="16934"/>
                  </a:cubicBezTo>
                  <a:cubicBezTo>
                    <a:pt x="328664" y="20894"/>
                    <a:pt x="332434" y="28880"/>
                    <a:pt x="338667" y="33867"/>
                  </a:cubicBezTo>
                  <a:cubicBezTo>
                    <a:pt x="346613" y="40224"/>
                    <a:pt x="355600" y="45156"/>
                    <a:pt x="364067" y="50800"/>
                  </a:cubicBezTo>
                  <a:cubicBezTo>
                    <a:pt x="374529" y="82187"/>
                    <a:pt x="368542" y="68218"/>
                    <a:pt x="381000" y="93134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ym typeface="Arial" pitchFamily="8" charset="0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7358063" y="4503738"/>
              <a:ext cx="177800" cy="0"/>
            </a:xfrm>
            <a:custGeom>
              <a:avLst/>
              <a:gdLst>
                <a:gd name="connsiteX0" fmla="*/ 0 w 177800"/>
                <a:gd name="connsiteY0" fmla="*/ 0 h 0"/>
                <a:gd name="connsiteX1" fmla="*/ 177800 w 1778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7800">
                  <a:moveTo>
                    <a:pt x="0" y="0"/>
                  </a:moveTo>
                  <a:lnTo>
                    <a:pt x="177800" y="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ym typeface="Arial" pitchFamily="8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7772400" y="4495800"/>
              <a:ext cx="134938" cy="26988"/>
            </a:xfrm>
            <a:custGeom>
              <a:avLst/>
              <a:gdLst>
                <a:gd name="connsiteX0" fmla="*/ 0 w 135466"/>
                <a:gd name="connsiteY0" fmla="*/ 26507 h 26507"/>
                <a:gd name="connsiteX1" fmla="*/ 76200 w 135466"/>
                <a:gd name="connsiteY1" fmla="*/ 9574 h 26507"/>
                <a:gd name="connsiteX2" fmla="*/ 135466 w 135466"/>
                <a:gd name="connsiteY2" fmla="*/ 1107 h 2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66" h="26507">
                  <a:moveTo>
                    <a:pt x="0" y="26507"/>
                  </a:moveTo>
                  <a:cubicBezTo>
                    <a:pt x="44786" y="11580"/>
                    <a:pt x="10635" y="21495"/>
                    <a:pt x="76200" y="9574"/>
                  </a:cubicBezTo>
                  <a:cubicBezTo>
                    <a:pt x="128855" y="0"/>
                    <a:pt x="102265" y="1107"/>
                    <a:pt x="135466" y="1107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ym typeface="Arial" pitchFamily="8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8153400" y="4495800"/>
              <a:ext cx="195263" cy="68263"/>
            </a:xfrm>
            <a:custGeom>
              <a:avLst/>
              <a:gdLst>
                <a:gd name="connsiteX0" fmla="*/ 0 w 194733"/>
                <a:gd name="connsiteY0" fmla="*/ 0 h 68980"/>
                <a:gd name="connsiteX1" fmla="*/ 33867 w 194733"/>
                <a:gd name="connsiteY1" fmla="*/ 16933 h 68980"/>
                <a:gd name="connsiteX2" fmla="*/ 67733 w 194733"/>
                <a:gd name="connsiteY2" fmla="*/ 42333 h 68980"/>
                <a:gd name="connsiteX3" fmla="*/ 160867 w 194733"/>
                <a:gd name="connsiteY3" fmla="*/ 67733 h 68980"/>
                <a:gd name="connsiteX4" fmla="*/ 194733 w 194733"/>
                <a:gd name="connsiteY4" fmla="*/ 67733 h 68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733" h="68980">
                  <a:moveTo>
                    <a:pt x="0" y="0"/>
                  </a:moveTo>
                  <a:cubicBezTo>
                    <a:pt x="11289" y="5644"/>
                    <a:pt x="23164" y="10244"/>
                    <a:pt x="33867" y="16933"/>
                  </a:cubicBezTo>
                  <a:cubicBezTo>
                    <a:pt x="45833" y="24412"/>
                    <a:pt x="55112" y="36022"/>
                    <a:pt x="67733" y="42333"/>
                  </a:cubicBezTo>
                  <a:cubicBezTo>
                    <a:pt x="87603" y="52268"/>
                    <a:pt x="136974" y="65078"/>
                    <a:pt x="160867" y="67733"/>
                  </a:cubicBezTo>
                  <a:cubicBezTo>
                    <a:pt x="172087" y="68980"/>
                    <a:pt x="183444" y="67733"/>
                    <a:pt x="194733" y="67733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ym typeface="Arial" pitchFamily="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8077200" y="533401"/>
            <a:ext cx="8382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S.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152400" y="3962400"/>
            <a:ext cx="899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ＭＳ Ｐゴシック" pitchFamily="4" charset="-128"/>
              </a:rPr>
              <a:t>ii</a:t>
            </a:r>
            <a:r>
              <a:rPr lang="de-D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. Der Unterschied primär vs. stark zeigt genau solche akustischen Unterschiede</a:t>
            </a:r>
            <a:r>
              <a:rPr lang="de-DE" baseline="30000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2</a:t>
            </a:r>
            <a:r>
              <a:rPr lang="de-D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. Daher für die obigen Wortpaare: /</a:t>
            </a:r>
            <a:r>
              <a:rPr lang="de-DE">
                <a:solidFill>
                  <a:srgbClr val="FF9900"/>
                </a:solidFill>
                <a:latin typeface="Calibri" pitchFamily="4" charset="0"/>
                <a:ea typeface="ＭＳ Ｐゴシック" pitchFamily="4" charset="-128"/>
              </a:rPr>
              <a:t>e</a:t>
            </a:r>
            <a:r>
              <a:rPr lang="de-D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/ links &gt; /</a:t>
            </a:r>
            <a:r>
              <a:rPr lang="de-DE">
                <a:solidFill>
                  <a:srgbClr val="FF9900"/>
                </a:solidFill>
                <a:latin typeface="Calibri" pitchFamily="4" charset="0"/>
                <a:ea typeface="ＭＳ Ｐゴシック" pitchFamily="4" charset="-128"/>
              </a:rPr>
              <a:t>e</a:t>
            </a:r>
            <a:r>
              <a:rPr lang="de-D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/ rechts und /</a:t>
            </a:r>
            <a:r>
              <a:rPr lang="de-DE">
                <a:solidFill>
                  <a:srgbClr val="009900"/>
                </a:solidFill>
                <a:latin typeface="Calibri" pitchFamily="4" charset="0"/>
                <a:ea typeface="ＭＳ Ｐゴシック" pitchFamily="4" charset="-128"/>
              </a:rPr>
              <a:t>y</a:t>
            </a:r>
            <a:r>
              <a:rPr lang="de-D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/ rechts &gt; /</a:t>
            </a:r>
            <a:r>
              <a:rPr lang="de-DE">
                <a:solidFill>
                  <a:srgbClr val="009900"/>
                </a:solidFill>
                <a:latin typeface="Calibri" pitchFamily="4" charset="0"/>
                <a:ea typeface="ＭＳ Ｐゴシック" pitchFamily="4" charset="-128"/>
              </a:rPr>
              <a:t>y</a:t>
            </a:r>
            <a:r>
              <a:rPr lang="de-D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/ links.   (&gt; bedeutet: ist kraftvoller)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4419600" y="6400800"/>
            <a:ext cx="4724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2. Sluijter &amp; van Heuven (1996), </a:t>
            </a:r>
            <a:r>
              <a:rPr lang="de-DE" sz="1600" i="1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JASA</a:t>
            </a:r>
            <a:r>
              <a:rPr lang="de-DE" sz="1600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, 100, 2471-2485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  <a:gradFill rotWithShape="1">
            <a:gsLst>
              <a:gs pos="0">
                <a:srgbClr val="00FFFF">
                  <a:tint val="50000"/>
                  <a:satMod val="300000"/>
                </a:srgbClr>
              </a:gs>
              <a:gs pos="35000">
                <a:srgbClr val="00FFFF">
                  <a:tint val="37000"/>
                  <a:satMod val="300000"/>
                </a:srgbClr>
              </a:gs>
              <a:gs pos="100000">
                <a:srgbClr val="00FFF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FFFF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kern="0">
                <a:solidFill>
                  <a:srgbClr val="000000"/>
                </a:solidFill>
                <a:latin typeface="Calibri" charset="0"/>
                <a:cs typeface="Calibri" charset="0"/>
              </a:rPr>
              <a:t>C. Phonetische Merkmale der Betonung: primär vs. andere starke Silben</a:t>
            </a:r>
          </a:p>
        </p:txBody>
      </p:sp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1143000" y="1219200"/>
            <a:ext cx="63246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kern="0">
                <a:solidFill>
                  <a:srgbClr val="009900"/>
                </a:solidFill>
                <a:latin typeface="Calibri" charset="0"/>
                <a:cs typeface="Calibri" charset="0"/>
              </a:rPr>
              <a:t>ü</a:t>
            </a:r>
            <a:r>
              <a:rPr lang="de-DE" kern="0">
                <a:solidFill>
                  <a:srgbClr val="000000"/>
                </a:solidFill>
                <a:latin typeface="Calibri" charset="0"/>
                <a:cs typeface="Calibri" charset="0"/>
              </a:rPr>
              <a:t>bers</a:t>
            </a:r>
            <a:r>
              <a:rPr lang="de-DE" kern="0">
                <a:solidFill>
                  <a:srgbClr val="FF9900"/>
                </a:solidFill>
                <a:latin typeface="Calibri" charset="0"/>
                <a:cs typeface="Calibri" charset="0"/>
              </a:rPr>
              <a:t>e</a:t>
            </a:r>
            <a:r>
              <a:rPr lang="de-DE" kern="0">
                <a:solidFill>
                  <a:srgbClr val="000000"/>
                </a:solidFill>
                <a:latin typeface="Calibri" charset="0"/>
                <a:cs typeface="Calibri" charset="0"/>
              </a:rPr>
              <a:t>tzen                                               </a:t>
            </a:r>
            <a:r>
              <a:rPr lang="de-DE" kern="0">
                <a:solidFill>
                  <a:srgbClr val="009900"/>
                </a:solidFill>
                <a:latin typeface="Calibri" charset="0"/>
                <a:cs typeface="Calibri" charset="0"/>
              </a:rPr>
              <a:t>ü</a:t>
            </a:r>
            <a:r>
              <a:rPr lang="de-DE" kern="0">
                <a:solidFill>
                  <a:srgbClr val="000000"/>
                </a:solidFill>
                <a:latin typeface="Calibri" charset="0"/>
                <a:cs typeface="Calibri" charset="0"/>
              </a:rPr>
              <a:t>bers</a:t>
            </a:r>
            <a:r>
              <a:rPr lang="de-DE" kern="0">
                <a:solidFill>
                  <a:srgbClr val="FF9900"/>
                </a:solidFill>
                <a:latin typeface="Calibri" charset="0"/>
                <a:cs typeface="Calibri" charset="0"/>
              </a:rPr>
              <a:t>e</a:t>
            </a:r>
            <a:r>
              <a:rPr lang="de-DE" kern="0">
                <a:solidFill>
                  <a:srgbClr val="000000"/>
                </a:solidFill>
                <a:latin typeface="Calibri" charset="0"/>
                <a:cs typeface="Calibri" charset="0"/>
              </a:rPr>
              <a:t>tzen         </a:t>
            </a:r>
          </a:p>
        </p:txBody>
      </p:sp>
      <p:sp>
        <p:nvSpPr>
          <p:cNvPr id="30726" name="TextBox 9"/>
          <p:cNvSpPr txBox="1">
            <a:spLocks noChangeArrowheads="1"/>
          </p:cNvSpPr>
          <p:nvPr/>
        </p:nvSpPr>
        <p:spPr bwMode="auto">
          <a:xfrm>
            <a:off x="228600" y="990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Silbe     x   x    x   x                                                 x   x   x    x    </a:t>
            </a:r>
          </a:p>
        </p:txBody>
      </p:sp>
      <p:sp>
        <p:nvSpPr>
          <p:cNvPr id="30727" name="TextBox 10"/>
          <p:cNvSpPr txBox="1">
            <a:spLocks noChangeArrowheads="1"/>
          </p:cNvSpPr>
          <p:nvPr/>
        </p:nvSpPr>
        <p:spPr bwMode="auto">
          <a:xfrm>
            <a:off x="228600" y="6858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Stark     x        x                                                      x        x    </a:t>
            </a:r>
          </a:p>
        </p:txBody>
      </p:sp>
      <p:sp>
        <p:nvSpPr>
          <p:cNvPr id="30728" name="TextBox 11"/>
          <p:cNvSpPr txBox="1">
            <a:spLocks noChangeArrowheads="1"/>
          </p:cNvSpPr>
          <p:nvPr/>
        </p:nvSpPr>
        <p:spPr bwMode="auto">
          <a:xfrm>
            <a:off x="228600" y="3048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Primär            x 				x</a:t>
            </a:r>
          </a:p>
        </p:txBody>
      </p:sp>
      <p:sp>
        <p:nvSpPr>
          <p:cNvPr id="30729" name="TextBox 12"/>
          <p:cNvSpPr txBox="1">
            <a:spLocks noChangeArrowheads="1"/>
          </p:cNvSpPr>
          <p:nvPr/>
        </p:nvSpPr>
        <p:spPr bwMode="auto">
          <a:xfrm>
            <a:off x="1066800" y="1524000"/>
            <a:ext cx="205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(ins englische)</a:t>
            </a:r>
          </a:p>
        </p:txBody>
      </p:sp>
      <p:sp>
        <p:nvSpPr>
          <p:cNvPr id="30730" name="TextBox 13"/>
          <p:cNvSpPr txBox="1">
            <a:spLocks noChangeArrowheads="1"/>
          </p:cNvSpPr>
          <p:nvPr/>
        </p:nvSpPr>
        <p:spPr bwMode="auto">
          <a:xfrm>
            <a:off x="5638800" y="1524000"/>
            <a:ext cx="205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(mit der Fähre)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52400" y="1981200"/>
            <a:ext cx="8077200" cy="1985963"/>
            <a:chOff x="152400" y="1981200"/>
            <a:chExt cx="8077200" cy="1985963"/>
          </a:xfrm>
        </p:grpSpPr>
        <p:sp>
          <p:nvSpPr>
            <p:cNvPr id="32" name="TextBox 5"/>
            <p:cNvSpPr txBox="1">
              <a:spLocks noChangeArrowheads="1"/>
            </p:cNvSpPr>
            <p:nvPr/>
          </p:nvSpPr>
          <p:spPr bwMode="auto">
            <a:xfrm>
              <a:off x="152400" y="1981200"/>
              <a:ext cx="5410200" cy="193833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kern="0" dirty="0">
                  <a:solidFill>
                    <a:srgbClr val="0000FF"/>
                  </a:solidFill>
                  <a:latin typeface="Calibri" charset="0"/>
                  <a:cs typeface="Calibri" charset="0"/>
                </a:rPr>
                <a:t>i</a:t>
              </a:r>
              <a:r>
                <a:rPr lang="de-DE" kern="0" dirty="0">
                  <a:solidFill>
                    <a:srgbClr val="000000"/>
                  </a:solidFill>
                  <a:latin typeface="Calibri" charset="0"/>
                  <a:cs typeface="Calibri" charset="0"/>
                </a:rPr>
                <a:t>. Wenn </a:t>
              </a:r>
              <a:r>
                <a:rPr lang="de-DE" kern="0" dirty="0">
                  <a:solidFill>
                    <a:srgbClr val="FF0000"/>
                  </a:solidFill>
                  <a:latin typeface="Calibri" charset="0"/>
                  <a:cs typeface="Calibri" charset="0"/>
                </a:rPr>
                <a:t>Vokale mit größerer physiologischer Kraft</a:t>
              </a:r>
              <a:r>
                <a:rPr lang="de-DE" kern="0" dirty="0">
                  <a:solidFill>
                    <a:srgbClr val="000000"/>
                  </a:solidFill>
                  <a:latin typeface="Calibri" charset="0"/>
                  <a:cs typeface="Calibri" charset="0"/>
                </a:rPr>
                <a:t> produziert werden, schließen die Stimmlippen energischer, und dies </a:t>
              </a:r>
              <a:r>
                <a:rPr lang="de-DE" kern="0" dirty="0">
                  <a:solidFill>
                    <a:srgbClr val="FF0000"/>
                  </a:solidFill>
                  <a:latin typeface="Calibri" charset="0"/>
                  <a:cs typeface="Calibri" charset="0"/>
                </a:rPr>
                <a:t>bewirkt akustisch einen Anstieg der Energie in oberen Frequenzen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rot="5400000" flipH="1" flipV="1">
              <a:off x="5257801" y="2895600"/>
              <a:ext cx="1524000" cy="3175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ysDash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4" name="Straight Arrow Connector 33"/>
            <p:cNvCxnSpPr/>
            <p:nvPr/>
          </p:nvCxnSpPr>
          <p:spPr>
            <a:xfrm>
              <a:off x="6019800" y="3657600"/>
              <a:ext cx="2209800" cy="1588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ysDash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5" name="TextBox 18"/>
            <p:cNvSpPr txBox="1">
              <a:spLocks noChangeArrowheads="1"/>
            </p:cNvSpPr>
            <p:nvPr/>
          </p:nvSpPr>
          <p:spPr bwMode="auto">
            <a:xfrm>
              <a:off x="5486400" y="2286000"/>
              <a:ext cx="533400" cy="46196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kern="0">
                  <a:solidFill>
                    <a:srgbClr val="000000"/>
                  </a:solidFill>
                  <a:latin typeface="Calibri" charset="0"/>
                  <a:cs typeface="Calibri" charset="0"/>
                </a:rPr>
                <a:t>dB</a:t>
              </a:r>
            </a:p>
          </p:txBody>
        </p:sp>
        <p:sp>
          <p:nvSpPr>
            <p:cNvPr id="36" name="TextBox 19"/>
            <p:cNvSpPr txBox="1">
              <a:spLocks noChangeArrowheads="1"/>
            </p:cNvSpPr>
            <p:nvPr/>
          </p:nvSpPr>
          <p:spPr bwMode="auto">
            <a:xfrm>
              <a:off x="6400800" y="3505200"/>
              <a:ext cx="1524000" cy="46196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kern="0">
                  <a:solidFill>
                    <a:srgbClr val="000000"/>
                  </a:solidFill>
                  <a:latin typeface="Calibri" charset="0"/>
                  <a:cs typeface="Calibri" charset="0"/>
                </a:rPr>
                <a:t>Frequenz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6037263" y="2489200"/>
              <a:ext cx="2184400" cy="569913"/>
            </a:xfrm>
            <a:custGeom>
              <a:avLst/>
              <a:gdLst>
                <a:gd name="connsiteX0" fmla="*/ 0 w 2184400"/>
                <a:gd name="connsiteY0" fmla="*/ 118533 h 569142"/>
                <a:gd name="connsiteX1" fmla="*/ 50800 w 2184400"/>
                <a:gd name="connsiteY1" fmla="*/ 110067 h 569142"/>
                <a:gd name="connsiteX2" fmla="*/ 93134 w 2184400"/>
                <a:gd name="connsiteY2" fmla="*/ 93133 h 569142"/>
                <a:gd name="connsiteX3" fmla="*/ 118534 w 2184400"/>
                <a:gd name="connsiteY3" fmla="*/ 84667 h 569142"/>
                <a:gd name="connsiteX4" fmla="*/ 143934 w 2184400"/>
                <a:gd name="connsiteY4" fmla="*/ 67733 h 569142"/>
                <a:gd name="connsiteX5" fmla="*/ 160867 w 2184400"/>
                <a:gd name="connsiteY5" fmla="*/ 42333 h 569142"/>
                <a:gd name="connsiteX6" fmla="*/ 211667 w 2184400"/>
                <a:gd name="connsiteY6" fmla="*/ 25400 h 569142"/>
                <a:gd name="connsiteX7" fmla="*/ 262467 w 2184400"/>
                <a:gd name="connsiteY7" fmla="*/ 0 h 569142"/>
                <a:gd name="connsiteX8" fmla="*/ 287867 w 2184400"/>
                <a:gd name="connsiteY8" fmla="*/ 16933 h 569142"/>
                <a:gd name="connsiteX9" fmla="*/ 296334 w 2184400"/>
                <a:gd name="connsiteY9" fmla="*/ 50800 h 569142"/>
                <a:gd name="connsiteX10" fmla="*/ 304800 w 2184400"/>
                <a:gd name="connsiteY10" fmla="*/ 76200 h 569142"/>
                <a:gd name="connsiteX11" fmla="*/ 321734 w 2184400"/>
                <a:gd name="connsiteY11" fmla="*/ 93133 h 569142"/>
                <a:gd name="connsiteX12" fmla="*/ 355600 w 2184400"/>
                <a:gd name="connsiteY12" fmla="*/ 135467 h 569142"/>
                <a:gd name="connsiteX13" fmla="*/ 381000 w 2184400"/>
                <a:gd name="connsiteY13" fmla="*/ 143933 h 569142"/>
                <a:gd name="connsiteX14" fmla="*/ 491067 w 2184400"/>
                <a:gd name="connsiteY14" fmla="*/ 135467 h 569142"/>
                <a:gd name="connsiteX15" fmla="*/ 508000 w 2184400"/>
                <a:gd name="connsiteY15" fmla="*/ 118533 h 569142"/>
                <a:gd name="connsiteX16" fmla="*/ 558800 w 2184400"/>
                <a:gd name="connsiteY16" fmla="*/ 101600 h 569142"/>
                <a:gd name="connsiteX17" fmla="*/ 575734 w 2184400"/>
                <a:gd name="connsiteY17" fmla="*/ 84667 h 569142"/>
                <a:gd name="connsiteX18" fmla="*/ 677334 w 2184400"/>
                <a:gd name="connsiteY18" fmla="*/ 84667 h 569142"/>
                <a:gd name="connsiteX19" fmla="*/ 702734 w 2184400"/>
                <a:gd name="connsiteY19" fmla="*/ 118533 h 569142"/>
                <a:gd name="connsiteX20" fmla="*/ 719667 w 2184400"/>
                <a:gd name="connsiteY20" fmla="*/ 169333 h 569142"/>
                <a:gd name="connsiteX21" fmla="*/ 753534 w 2184400"/>
                <a:gd name="connsiteY21" fmla="*/ 203200 h 569142"/>
                <a:gd name="connsiteX22" fmla="*/ 778934 w 2184400"/>
                <a:gd name="connsiteY22" fmla="*/ 228600 h 569142"/>
                <a:gd name="connsiteX23" fmla="*/ 838200 w 2184400"/>
                <a:gd name="connsiteY23" fmla="*/ 245533 h 569142"/>
                <a:gd name="connsiteX24" fmla="*/ 931334 w 2184400"/>
                <a:gd name="connsiteY24" fmla="*/ 237067 h 569142"/>
                <a:gd name="connsiteX25" fmla="*/ 956734 w 2184400"/>
                <a:gd name="connsiteY25" fmla="*/ 228600 h 569142"/>
                <a:gd name="connsiteX26" fmla="*/ 990600 w 2184400"/>
                <a:gd name="connsiteY26" fmla="*/ 220133 h 569142"/>
                <a:gd name="connsiteX27" fmla="*/ 1016000 w 2184400"/>
                <a:gd name="connsiteY27" fmla="*/ 228600 h 569142"/>
                <a:gd name="connsiteX28" fmla="*/ 1032934 w 2184400"/>
                <a:gd name="connsiteY28" fmla="*/ 254000 h 569142"/>
                <a:gd name="connsiteX29" fmla="*/ 1058334 w 2184400"/>
                <a:gd name="connsiteY29" fmla="*/ 270933 h 569142"/>
                <a:gd name="connsiteX30" fmla="*/ 1066800 w 2184400"/>
                <a:gd name="connsiteY30" fmla="*/ 296333 h 569142"/>
                <a:gd name="connsiteX31" fmla="*/ 1092200 w 2184400"/>
                <a:gd name="connsiteY31" fmla="*/ 304800 h 569142"/>
                <a:gd name="connsiteX32" fmla="*/ 1159934 w 2184400"/>
                <a:gd name="connsiteY32" fmla="*/ 330200 h 569142"/>
                <a:gd name="connsiteX33" fmla="*/ 1278467 w 2184400"/>
                <a:gd name="connsiteY33" fmla="*/ 321733 h 569142"/>
                <a:gd name="connsiteX34" fmla="*/ 1380067 w 2184400"/>
                <a:gd name="connsiteY34" fmla="*/ 347133 h 569142"/>
                <a:gd name="connsiteX35" fmla="*/ 1422400 w 2184400"/>
                <a:gd name="connsiteY35" fmla="*/ 372533 h 569142"/>
                <a:gd name="connsiteX36" fmla="*/ 1439334 w 2184400"/>
                <a:gd name="connsiteY36" fmla="*/ 389467 h 569142"/>
                <a:gd name="connsiteX37" fmla="*/ 1464734 w 2184400"/>
                <a:gd name="connsiteY37" fmla="*/ 397933 h 569142"/>
                <a:gd name="connsiteX38" fmla="*/ 1532467 w 2184400"/>
                <a:gd name="connsiteY38" fmla="*/ 414867 h 569142"/>
                <a:gd name="connsiteX39" fmla="*/ 1752600 w 2184400"/>
                <a:gd name="connsiteY39" fmla="*/ 406400 h 569142"/>
                <a:gd name="connsiteX40" fmla="*/ 1778000 w 2184400"/>
                <a:gd name="connsiteY40" fmla="*/ 440267 h 569142"/>
                <a:gd name="connsiteX41" fmla="*/ 1803400 w 2184400"/>
                <a:gd name="connsiteY41" fmla="*/ 465667 h 569142"/>
                <a:gd name="connsiteX42" fmla="*/ 1820334 w 2184400"/>
                <a:gd name="connsiteY42" fmla="*/ 491067 h 569142"/>
                <a:gd name="connsiteX43" fmla="*/ 1913467 w 2184400"/>
                <a:gd name="connsiteY43" fmla="*/ 499533 h 569142"/>
                <a:gd name="connsiteX44" fmla="*/ 1955800 w 2184400"/>
                <a:gd name="connsiteY44" fmla="*/ 508000 h 569142"/>
                <a:gd name="connsiteX45" fmla="*/ 1981200 w 2184400"/>
                <a:gd name="connsiteY45" fmla="*/ 524933 h 569142"/>
                <a:gd name="connsiteX46" fmla="*/ 2023534 w 2184400"/>
                <a:gd name="connsiteY46" fmla="*/ 533400 h 569142"/>
                <a:gd name="connsiteX47" fmla="*/ 2082800 w 2184400"/>
                <a:gd name="connsiteY47" fmla="*/ 558800 h 569142"/>
                <a:gd name="connsiteX48" fmla="*/ 2116667 w 2184400"/>
                <a:gd name="connsiteY48" fmla="*/ 567267 h 569142"/>
                <a:gd name="connsiteX49" fmla="*/ 2184400 w 2184400"/>
                <a:gd name="connsiteY49" fmla="*/ 567267 h 569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184400" h="569142">
                  <a:moveTo>
                    <a:pt x="0" y="118533"/>
                  </a:moveTo>
                  <a:cubicBezTo>
                    <a:pt x="16933" y="115711"/>
                    <a:pt x="34238" y="114584"/>
                    <a:pt x="50800" y="110067"/>
                  </a:cubicBezTo>
                  <a:cubicBezTo>
                    <a:pt x="65463" y="106068"/>
                    <a:pt x="78903" y="98469"/>
                    <a:pt x="93134" y="93133"/>
                  </a:cubicBezTo>
                  <a:cubicBezTo>
                    <a:pt x="101490" y="89999"/>
                    <a:pt x="110067" y="87489"/>
                    <a:pt x="118534" y="84667"/>
                  </a:cubicBezTo>
                  <a:cubicBezTo>
                    <a:pt x="127001" y="79022"/>
                    <a:pt x="136739" y="74928"/>
                    <a:pt x="143934" y="67733"/>
                  </a:cubicBezTo>
                  <a:cubicBezTo>
                    <a:pt x="151129" y="60538"/>
                    <a:pt x="152238" y="47726"/>
                    <a:pt x="160867" y="42333"/>
                  </a:cubicBezTo>
                  <a:cubicBezTo>
                    <a:pt x="176003" y="32873"/>
                    <a:pt x="196815" y="35301"/>
                    <a:pt x="211667" y="25400"/>
                  </a:cubicBezTo>
                  <a:cubicBezTo>
                    <a:pt x="244493" y="3517"/>
                    <a:pt x="227414" y="11685"/>
                    <a:pt x="262467" y="0"/>
                  </a:cubicBezTo>
                  <a:cubicBezTo>
                    <a:pt x="270934" y="5644"/>
                    <a:pt x="282223" y="8466"/>
                    <a:pt x="287867" y="16933"/>
                  </a:cubicBezTo>
                  <a:cubicBezTo>
                    <a:pt x="294322" y="26615"/>
                    <a:pt x="293137" y="39611"/>
                    <a:pt x="296334" y="50800"/>
                  </a:cubicBezTo>
                  <a:cubicBezTo>
                    <a:pt x="298786" y="59381"/>
                    <a:pt x="300208" y="68547"/>
                    <a:pt x="304800" y="76200"/>
                  </a:cubicBezTo>
                  <a:cubicBezTo>
                    <a:pt x="308907" y="83045"/>
                    <a:pt x="316747" y="86900"/>
                    <a:pt x="321734" y="93133"/>
                  </a:cubicBezTo>
                  <a:cubicBezTo>
                    <a:pt x="332382" y="106443"/>
                    <a:pt x="339876" y="126033"/>
                    <a:pt x="355600" y="135467"/>
                  </a:cubicBezTo>
                  <a:cubicBezTo>
                    <a:pt x="363253" y="140059"/>
                    <a:pt x="372533" y="141111"/>
                    <a:pt x="381000" y="143933"/>
                  </a:cubicBezTo>
                  <a:cubicBezTo>
                    <a:pt x="417689" y="141111"/>
                    <a:pt x="454984" y="142684"/>
                    <a:pt x="491067" y="135467"/>
                  </a:cubicBezTo>
                  <a:cubicBezTo>
                    <a:pt x="498895" y="133901"/>
                    <a:pt x="500860" y="122103"/>
                    <a:pt x="508000" y="118533"/>
                  </a:cubicBezTo>
                  <a:cubicBezTo>
                    <a:pt x="523965" y="110550"/>
                    <a:pt x="558800" y="101600"/>
                    <a:pt x="558800" y="101600"/>
                  </a:cubicBezTo>
                  <a:cubicBezTo>
                    <a:pt x="564445" y="95956"/>
                    <a:pt x="568594" y="88237"/>
                    <a:pt x="575734" y="84667"/>
                  </a:cubicBezTo>
                  <a:cubicBezTo>
                    <a:pt x="609300" y="67884"/>
                    <a:pt x="641806" y="80226"/>
                    <a:pt x="677334" y="84667"/>
                  </a:cubicBezTo>
                  <a:cubicBezTo>
                    <a:pt x="685801" y="95956"/>
                    <a:pt x="696423" y="105912"/>
                    <a:pt x="702734" y="118533"/>
                  </a:cubicBezTo>
                  <a:cubicBezTo>
                    <a:pt x="710716" y="134498"/>
                    <a:pt x="707046" y="156712"/>
                    <a:pt x="719667" y="169333"/>
                  </a:cubicBezTo>
                  <a:lnTo>
                    <a:pt x="753534" y="203200"/>
                  </a:lnTo>
                  <a:cubicBezTo>
                    <a:pt x="762001" y="211667"/>
                    <a:pt x="767318" y="225696"/>
                    <a:pt x="778934" y="228600"/>
                  </a:cubicBezTo>
                  <a:cubicBezTo>
                    <a:pt x="821458" y="239232"/>
                    <a:pt x="801761" y="233388"/>
                    <a:pt x="838200" y="245533"/>
                  </a:cubicBezTo>
                  <a:cubicBezTo>
                    <a:pt x="869245" y="242711"/>
                    <a:pt x="900475" y="241475"/>
                    <a:pt x="931334" y="237067"/>
                  </a:cubicBezTo>
                  <a:cubicBezTo>
                    <a:pt x="940169" y="235805"/>
                    <a:pt x="948153" y="231052"/>
                    <a:pt x="956734" y="228600"/>
                  </a:cubicBezTo>
                  <a:cubicBezTo>
                    <a:pt x="967922" y="225403"/>
                    <a:pt x="979311" y="222955"/>
                    <a:pt x="990600" y="220133"/>
                  </a:cubicBezTo>
                  <a:cubicBezTo>
                    <a:pt x="999067" y="222955"/>
                    <a:pt x="1009031" y="223025"/>
                    <a:pt x="1016000" y="228600"/>
                  </a:cubicBezTo>
                  <a:cubicBezTo>
                    <a:pt x="1023946" y="234957"/>
                    <a:pt x="1025739" y="246805"/>
                    <a:pt x="1032934" y="254000"/>
                  </a:cubicBezTo>
                  <a:cubicBezTo>
                    <a:pt x="1040129" y="261195"/>
                    <a:pt x="1049867" y="265289"/>
                    <a:pt x="1058334" y="270933"/>
                  </a:cubicBezTo>
                  <a:cubicBezTo>
                    <a:pt x="1061156" y="279400"/>
                    <a:pt x="1060489" y="290022"/>
                    <a:pt x="1066800" y="296333"/>
                  </a:cubicBezTo>
                  <a:cubicBezTo>
                    <a:pt x="1073111" y="302644"/>
                    <a:pt x="1084547" y="300208"/>
                    <a:pt x="1092200" y="304800"/>
                  </a:cubicBezTo>
                  <a:cubicBezTo>
                    <a:pt x="1148108" y="338344"/>
                    <a:pt x="1043551" y="310802"/>
                    <a:pt x="1159934" y="330200"/>
                  </a:cubicBezTo>
                  <a:cubicBezTo>
                    <a:pt x="1199445" y="327378"/>
                    <a:pt x="1238893" y="320012"/>
                    <a:pt x="1278467" y="321733"/>
                  </a:cubicBezTo>
                  <a:cubicBezTo>
                    <a:pt x="1311010" y="323148"/>
                    <a:pt x="1347945" y="336426"/>
                    <a:pt x="1380067" y="347133"/>
                  </a:cubicBezTo>
                  <a:cubicBezTo>
                    <a:pt x="1422970" y="390038"/>
                    <a:pt x="1367447" y="339562"/>
                    <a:pt x="1422400" y="372533"/>
                  </a:cubicBezTo>
                  <a:cubicBezTo>
                    <a:pt x="1429245" y="376640"/>
                    <a:pt x="1432489" y="385360"/>
                    <a:pt x="1439334" y="389467"/>
                  </a:cubicBezTo>
                  <a:cubicBezTo>
                    <a:pt x="1446987" y="394059"/>
                    <a:pt x="1456124" y="395585"/>
                    <a:pt x="1464734" y="397933"/>
                  </a:cubicBezTo>
                  <a:cubicBezTo>
                    <a:pt x="1487187" y="404056"/>
                    <a:pt x="1509889" y="409222"/>
                    <a:pt x="1532467" y="414867"/>
                  </a:cubicBezTo>
                  <a:cubicBezTo>
                    <a:pt x="1597475" y="405580"/>
                    <a:pt x="1685446" y="384015"/>
                    <a:pt x="1752600" y="406400"/>
                  </a:cubicBezTo>
                  <a:cubicBezTo>
                    <a:pt x="1765987" y="410862"/>
                    <a:pt x="1768817" y="429553"/>
                    <a:pt x="1778000" y="440267"/>
                  </a:cubicBezTo>
                  <a:cubicBezTo>
                    <a:pt x="1785792" y="449358"/>
                    <a:pt x="1795735" y="456469"/>
                    <a:pt x="1803400" y="465667"/>
                  </a:cubicBezTo>
                  <a:cubicBezTo>
                    <a:pt x="1809914" y="473484"/>
                    <a:pt x="1810608" y="488075"/>
                    <a:pt x="1820334" y="491067"/>
                  </a:cubicBezTo>
                  <a:cubicBezTo>
                    <a:pt x="1850128" y="500234"/>
                    <a:pt x="1882423" y="496711"/>
                    <a:pt x="1913467" y="499533"/>
                  </a:cubicBezTo>
                  <a:cubicBezTo>
                    <a:pt x="1927578" y="502355"/>
                    <a:pt x="1942326" y="502947"/>
                    <a:pt x="1955800" y="508000"/>
                  </a:cubicBezTo>
                  <a:cubicBezTo>
                    <a:pt x="1965328" y="511573"/>
                    <a:pt x="1971672" y="521360"/>
                    <a:pt x="1981200" y="524933"/>
                  </a:cubicBezTo>
                  <a:cubicBezTo>
                    <a:pt x="1994675" y="529986"/>
                    <a:pt x="2009423" y="530578"/>
                    <a:pt x="2023534" y="533400"/>
                  </a:cubicBezTo>
                  <a:cubicBezTo>
                    <a:pt x="2053636" y="548451"/>
                    <a:pt x="2053733" y="550495"/>
                    <a:pt x="2082800" y="558800"/>
                  </a:cubicBezTo>
                  <a:cubicBezTo>
                    <a:pt x="2093989" y="561997"/>
                    <a:pt x="2105071" y="566301"/>
                    <a:pt x="2116667" y="567267"/>
                  </a:cubicBezTo>
                  <a:cubicBezTo>
                    <a:pt x="2139167" y="569142"/>
                    <a:pt x="2161822" y="567267"/>
                    <a:pt x="2184400" y="567267"/>
                  </a:cubicBezTo>
                </a:path>
              </a:pathLst>
            </a:custGeom>
            <a:noFill/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6045200" y="2505075"/>
              <a:ext cx="2170113" cy="220663"/>
            </a:xfrm>
            <a:custGeom>
              <a:avLst/>
              <a:gdLst>
                <a:gd name="connsiteX0" fmla="*/ 0 w 2169734"/>
                <a:gd name="connsiteY0" fmla="*/ 127557 h 220691"/>
                <a:gd name="connsiteX1" fmla="*/ 50800 w 2169734"/>
                <a:gd name="connsiteY1" fmla="*/ 110624 h 220691"/>
                <a:gd name="connsiteX2" fmla="*/ 118533 w 2169734"/>
                <a:gd name="connsiteY2" fmla="*/ 93691 h 220691"/>
                <a:gd name="connsiteX3" fmla="*/ 160867 w 2169734"/>
                <a:gd name="connsiteY3" fmla="*/ 68291 h 220691"/>
                <a:gd name="connsiteX4" fmla="*/ 177800 w 2169734"/>
                <a:gd name="connsiteY4" fmla="*/ 51357 h 220691"/>
                <a:gd name="connsiteX5" fmla="*/ 228600 w 2169734"/>
                <a:gd name="connsiteY5" fmla="*/ 34424 h 220691"/>
                <a:gd name="connsiteX6" fmla="*/ 245533 w 2169734"/>
                <a:gd name="connsiteY6" fmla="*/ 9024 h 220691"/>
                <a:gd name="connsiteX7" fmla="*/ 296333 w 2169734"/>
                <a:gd name="connsiteY7" fmla="*/ 42891 h 220691"/>
                <a:gd name="connsiteX8" fmla="*/ 304800 w 2169734"/>
                <a:gd name="connsiteY8" fmla="*/ 68291 h 220691"/>
                <a:gd name="connsiteX9" fmla="*/ 338667 w 2169734"/>
                <a:gd name="connsiteY9" fmla="*/ 110624 h 220691"/>
                <a:gd name="connsiteX10" fmla="*/ 355600 w 2169734"/>
                <a:gd name="connsiteY10" fmla="*/ 136024 h 220691"/>
                <a:gd name="connsiteX11" fmla="*/ 533400 w 2169734"/>
                <a:gd name="connsiteY11" fmla="*/ 110624 h 220691"/>
                <a:gd name="connsiteX12" fmla="*/ 609600 w 2169734"/>
                <a:gd name="connsiteY12" fmla="*/ 85224 h 220691"/>
                <a:gd name="connsiteX13" fmla="*/ 635000 w 2169734"/>
                <a:gd name="connsiteY13" fmla="*/ 76757 h 220691"/>
                <a:gd name="connsiteX14" fmla="*/ 677333 w 2169734"/>
                <a:gd name="connsiteY14" fmla="*/ 85224 h 220691"/>
                <a:gd name="connsiteX15" fmla="*/ 702733 w 2169734"/>
                <a:gd name="connsiteY15" fmla="*/ 93691 h 220691"/>
                <a:gd name="connsiteX16" fmla="*/ 711200 w 2169734"/>
                <a:gd name="connsiteY16" fmla="*/ 119091 h 220691"/>
                <a:gd name="connsiteX17" fmla="*/ 745067 w 2169734"/>
                <a:gd name="connsiteY17" fmla="*/ 169891 h 220691"/>
                <a:gd name="connsiteX18" fmla="*/ 795867 w 2169734"/>
                <a:gd name="connsiteY18" fmla="*/ 203757 h 220691"/>
                <a:gd name="connsiteX19" fmla="*/ 821267 w 2169734"/>
                <a:gd name="connsiteY19" fmla="*/ 220691 h 220691"/>
                <a:gd name="connsiteX20" fmla="*/ 897467 w 2169734"/>
                <a:gd name="connsiteY20" fmla="*/ 212224 h 220691"/>
                <a:gd name="connsiteX21" fmla="*/ 922867 w 2169734"/>
                <a:gd name="connsiteY21" fmla="*/ 203757 h 220691"/>
                <a:gd name="connsiteX22" fmla="*/ 948267 w 2169734"/>
                <a:gd name="connsiteY22" fmla="*/ 178357 h 220691"/>
                <a:gd name="connsiteX23" fmla="*/ 999067 w 2169734"/>
                <a:gd name="connsiteY23" fmla="*/ 161424 h 220691"/>
                <a:gd name="connsiteX24" fmla="*/ 1024467 w 2169734"/>
                <a:gd name="connsiteY24" fmla="*/ 152957 h 220691"/>
                <a:gd name="connsiteX25" fmla="*/ 1049867 w 2169734"/>
                <a:gd name="connsiteY25" fmla="*/ 144491 h 220691"/>
                <a:gd name="connsiteX26" fmla="*/ 1168400 w 2169734"/>
                <a:gd name="connsiteY26" fmla="*/ 169891 h 220691"/>
                <a:gd name="connsiteX27" fmla="*/ 1244600 w 2169734"/>
                <a:gd name="connsiteY27" fmla="*/ 212224 h 220691"/>
                <a:gd name="connsiteX28" fmla="*/ 1405467 w 2169734"/>
                <a:gd name="connsiteY28" fmla="*/ 195291 h 220691"/>
                <a:gd name="connsiteX29" fmla="*/ 1456267 w 2169734"/>
                <a:gd name="connsiteY29" fmla="*/ 178357 h 220691"/>
                <a:gd name="connsiteX30" fmla="*/ 1481667 w 2169734"/>
                <a:gd name="connsiteY30" fmla="*/ 169891 h 220691"/>
                <a:gd name="connsiteX31" fmla="*/ 1532467 w 2169734"/>
                <a:gd name="connsiteY31" fmla="*/ 178357 h 220691"/>
                <a:gd name="connsiteX32" fmla="*/ 1557867 w 2169734"/>
                <a:gd name="connsiteY32" fmla="*/ 186824 h 220691"/>
                <a:gd name="connsiteX33" fmla="*/ 1591733 w 2169734"/>
                <a:gd name="connsiteY33" fmla="*/ 195291 h 220691"/>
                <a:gd name="connsiteX34" fmla="*/ 1710267 w 2169734"/>
                <a:gd name="connsiteY34" fmla="*/ 186824 h 220691"/>
                <a:gd name="connsiteX35" fmla="*/ 1761067 w 2169734"/>
                <a:gd name="connsiteY35" fmla="*/ 169891 h 220691"/>
                <a:gd name="connsiteX36" fmla="*/ 1896533 w 2169734"/>
                <a:gd name="connsiteY36" fmla="*/ 178357 h 220691"/>
                <a:gd name="connsiteX37" fmla="*/ 2048933 w 2169734"/>
                <a:gd name="connsiteY37" fmla="*/ 186824 h 220691"/>
                <a:gd name="connsiteX38" fmla="*/ 2133600 w 2169734"/>
                <a:gd name="connsiteY38" fmla="*/ 195291 h 220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69734" h="220691">
                  <a:moveTo>
                    <a:pt x="0" y="127557"/>
                  </a:moveTo>
                  <a:cubicBezTo>
                    <a:pt x="16933" y="121913"/>
                    <a:pt x="33297" y="114125"/>
                    <a:pt x="50800" y="110624"/>
                  </a:cubicBezTo>
                  <a:cubicBezTo>
                    <a:pt x="101884" y="100407"/>
                    <a:pt x="79481" y="106707"/>
                    <a:pt x="118533" y="93691"/>
                  </a:cubicBezTo>
                  <a:cubicBezTo>
                    <a:pt x="161442" y="50782"/>
                    <a:pt x="105909" y="101266"/>
                    <a:pt x="160867" y="68291"/>
                  </a:cubicBezTo>
                  <a:cubicBezTo>
                    <a:pt x="167712" y="64184"/>
                    <a:pt x="170660" y="54927"/>
                    <a:pt x="177800" y="51357"/>
                  </a:cubicBezTo>
                  <a:cubicBezTo>
                    <a:pt x="193765" y="43374"/>
                    <a:pt x="228600" y="34424"/>
                    <a:pt x="228600" y="34424"/>
                  </a:cubicBezTo>
                  <a:cubicBezTo>
                    <a:pt x="234244" y="25957"/>
                    <a:pt x="235880" y="12242"/>
                    <a:pt x="245533" y="9024"/>
                  </a:cubicBezTo>
                  <a:cubicBezTo>
                    <a:pt x="272606" y="0"/>
                    <a:pt x="287519" y="25262"/>
                    <a:pt x="296333" y="42891"/>
                  </a:cubicBezTo>
                  <a:cubicBezTo>
                    <a:pt x="300324" y="50873"/>
                    <a:pt x="300809" y="60309"/>
                    <a:pt x="304800" y="68291"/>
                  </a:cubicBezTo>
                  <a:cubicBezTo>
                    <a:pt x="322176" y="103042"/>
                    <a:pt x="317664" y="84371"/>
                    <a:pt x="338667" y="110624"/>
                  </a:cubicBezTo>
                  <a:cubicBezTo>
                    <a:pt x="345024" y="118570"/>
                    <a:pt x="349956" y="127557"/>
                    <a:pt x="355600" y="136024"/>
                  </a:cubicBezTo>
                  <a:cubicBezTo>
                    <a:pt x="500404" y="126370"/>
                    <a:pt x="442352" y="140973"/>
                    <a:pt x="533400" y="110624"/>
                  </a:cubicBezTo>
                  <a:lnTo>
                    <a:pt x="609600" y="85224"/>
                  </a:lnTo>
                  <a:lnTo>
                    <a:pt x="635000" y="76757"/>
                  </a:lnTo>
                  <a:cubicBezTo>
                    <a:pt x="649111" y="79579"/>
                    <a:pt x="663372" y="81734"/>
                    <a:pt x="677333" y="85224"/>
                  </a:cubicBezTo>
                  <a:cubicBezTo>
                    <a:pt x="685991" y="87389"/>
                    <a:pt x="696422" y="87380"/>
                    <a:pt x="702733" y="93691"/>
                  </a:cubicBezTo>
                  <a:cubicBezTo>
                    <a:pt x="709044" y="100002"/>
                    <a:pt x="706866" y="111289"/>
                    <a:pt x="711200" y="119091"/>
                  </a:cubicBezTo>
                  <a:cubicBezTo>
                    <a:pt x="721084" y="136881"/>
                    <a:pt x="728134" y="158602"/>
                    <a:pt x="745067" y="169891"/>
                  </a:cubicBezTo>
                  <a:lnTo>
                    <a:pt x="795867" y="203757"/>
                  </a:lnTo>
                  <a:lnTo>
                    <a:pt x="821267" y="220691"/>
                  </a:lnTo>
                  <a:cubicBezTo>
                    <a:pt x="846667" y="217869"/>
                    <a:pt x="872258" y="216426"/>
                    <a:pt x="897467" y="212224"/>
                  </a:cubicBezTo>
                  <a:cubicBezTo>
                    <a:pt x="906270" y="210757"/>
                    <a:pt x="915441" y="208708"/>
                    <a:pt x="922867" y="203757"/>
                  </a:cubicBezTo>
                  <a:cubicBezTo>
                    <a:pt x="932830" y="197115"/>
                    <a:pt x="937800" y="184172"/>
                    <a:pt x="948267" y="178357"/>
                  </a:cubicBezTo>
                  <a:cubicBezTo>
                    <a:pt x="963870" y="169689"/>
                    <a:pt x="982134" y="167068"/>
                    <a:pt x="999067" y="161424"/>
                  </a:cubicBezTo>
                  <a:lnTo>
                    <a:pt x="1024467" y="152957"/>
                  </a:lnTo>
                  <a:lnTo>
                    <a:pt x="1049867" y="144491"/>
                  </a:lnTo>
                  <a:cubicBezTo>
                    <a:pt x="1078532" y="148074"/>
                    <a:pt x="1140556" y="151329"/>
                    <a:pt x="1168400" y="169891"/>
                  </a:cubicBezTo>
                  <a:cubicBezTo>
                    <a:pt x="1226626" y="208707"/>
                    <a:pt x="1199893" y="197321"/>
                    <a:pt x="1244600" y="212224"/>
                  </a:cubicBezTo>
                  <a:cubicBezTo>
                    <a:pt x="1324565" y="206893"/>
                    <a:pt x="1346524" y="212974"/>
                    <a:pt x="1405467" y="195291"/>
                  </a:cubicBezTo>
                  <a:cubicBezTo>
                    <a:pt x="1422564" y="190162"/>
                    <a:pt x="1439334" y="184001"/>
                    <a:pt x="1456267" y="178357"/>
                  </a:cubicBezTo>
                  <a:lnTo>
                    <a:pt x="1481667" y="169891"/>
                  </a:lnTo>
                  <a:cubicBezTo>
                    <a:pt x="1498600" y="172713"/>
                    <a:pt x="1515709" y="174633"/>
                    <a:pt x="1532467" y="178357"/>
                  </a:cubicBezTo>
                  <a:cubicBezTo>
                    <a:pt x="1541179" y="180293"/>
                    <a:pt x="1549286" y="184372"/>
                    <a:pt x="1557867" y="186824"/>
                  </a:cubicBezTo>
                  <a:cubicBezTo>
                    <a:pt x="1569055" y="190021"/>
                    <a:pt x="1580444" y="192469"/>
                    <a:pt x="1591733" y="195291"/>
                  </a:cubicBezTo>
                  <a:cubicBezTo>
                    <a:pt x="1631244" y="192469"/>
                    <a:pt x="1671093" y="192700"/>
                    <a:pt x="1710267" y="186824"/>
                  </a:cubicBezTo>
                  <a:cubicBezTo>
                    <a:pt x="1727919" y="184176"/>
                    <a:pt x="1761067" y="169891"/>
                    <a:pt x="1761067" y="169891"/>
                  </a:cubicBezTo>
                  <a:lnTo>
                    <a:pt x="1896533" y="178357"/>
                  </a:lnTo>
                  <a:cubicBezTo>
                    <a:pt x="1947324" y="181345"/>
                    <a:pt x="1998217" y="182767"/>
                    <a:pt x="2048933" y="186824"/>
                  </a:cubicBezTo>
                  <a:cubicBezTo>
                    <a:pt x="2169734" y="196488"/>
                    <a:pt x="2065693" y="195291"/>
                    <a:pt x="2133600" y="195291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0732" name="TextBox 4"/>
          <p:cNvSpPr txBox="1">
            <a:spLocks noChangeArrowheads="1"/>
          </p:cNvSpPr>
          <p:nvPr/>
        </p:nvSpPr>
        <p:spPr bwMode="auto">
          <a:xfrm>
            <a:off x="0" y="6400800"/>
            <a:ext cx="4419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1. Glave &amp; Rietveld (1975), </a:t>
            </a:r>
            <a:r>
              <a:rPr lang="de-DE" sz="1600" i="1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JASA</a:t>
            </a:r>
            <a:r>
              <a:rPr lang="de-DE" sz="1600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, </a:t>
            </a:r>
            <a:r>
              <a:rPr lang="en-US" sz="1600">
                <a:solidFill>
                  <a:schemeClr val="tx1"/>
                </a:solidFill>
                <a:ea typeface="ＭＳ Ｐゴシック" pitchFamily="4" charset="-128"/>
              </a:rPr>
              <a:t>58, 875–879.</a:t>
            </a:r>
          </a:p>
        </p:txBody>
      </p:sp>
      <p:sp>
        <p:nvSpPr>
          <p:cNvPr id="40" name="TextBox 25"/>
          <p:cNvSpPr txBox="1">
            <a:spLocks noChangeArrowheads="1"/>
          </p:cNvSpPr>
          <p:nvPr/>
        </p:nvSpPr>
        <p:spPr bwMode="auto">
          <a:xfrm>
            <a:off x="152400" y="5334000"/>
            <a:ext cx="8610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ＭＳ Ｐゴシック" pitchFamily="4" charset="-128"/>
              </a:rPr>
              <a:t>iii</a:t>
            </a:r>
            <a:r>
              <a:rPr lang="de-D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. Solche Unterschiede in </a:t>
            </a:r>
            <a:r>
              <a:rPr lang="de-DE">
                <a:solidFill>
                  <a:srgbClr val="0000FF"/>
                </a:solidFill>
                <a:latin typeface="Calibri" pitchFamily="4" charset="0"/>
                <a:ea typeface="ＭＳ Ｐゴシック" pitchFamily="4" charset="-128"/>
              </a:rPr>
              <a:t>ii</a:t>
            </a:r>
            <a:r>
              <a:rPr lang="de-D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. kommen zustande, </a:t>
            </a:r>
            <a:r>
              <a:rPr lang="de-DE" b="1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auch wenn die Wörter nicht satzakzentuiert sind...</a:t>
            </a:r>
            <a:r>
              <a:rPr lang="de-DE" baseline="30000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077200" y="533401"/>
            <a:ext cx="8382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FF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S. 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381000"/>
            <a:ext cx="6096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  <a:sym typeface="Arial" pitchFamily="-100" charset="0"/>
              </a:rPr>
              <a:t>6. Die phonetischen Grundlagen der Silbe</a:t>
            </a: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381000" y="1981200"/>
            <a:ext cx="80772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LMUCompatilFact" charset="0"/>
              </a:rPr>
              <a:t>Vorlesung 6 </a:t>
            </a:r>
            <a:endParaRPr lang="en-US"/>
          </a:p>
          <a:p>
            <a:r>
              <a:rPr lang="en-US">
                <a:latin typeface="LMUCompatilFact" charset="0"/>
              </a:rPr>
              <a:t>Warum kommen KV-Silben öfters als VK-Silben vor? S. 4</a:t>
            </a:r>
            <a:br>
              <a:rPr lang="en-US">
                <a:latin typeface="LMUCompatilFact" charset="0"/>
              </a:rPr>
            </a:br>
            <a:r>
              <a:rPr lang="en-US">
                <a:latin typeface="LMUCompatilFact" charset="0"/>
              </a:rPr>
              <a:t>Was sind phonotaktische Beschränkung? S. 14</a:t>
            </a:r>
            <a:br>
              <a:rPr lang="en-US">
                <a:latin typeface="LMUCompatilFact" charset="0"/>
              </a:rPr>
            </a:br>
            <a:endParaRPr lang="en-US">
              <a:latin typeface="LMUCompatilFact" charset="0"/>
            </a:endParaRPr>
          </a:p>
          <a:p>
            <a:r>
              <a:rPr lang="en-US">
                <a:latin typeface="LMUCompatilFact" charset="0"/>
              </a:rPr>
              <a:t>Die Basis der Silbenaufteilung: Psycholinguistische und phonologische Methoden . S. 23</a:t>
            </a:r>
            <a:endParaRPr lang="en-US"/>
          </a:p>
          <a:p>
            <a:endParaRPr lang="de-D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0"/>
            <a:ext cx="3962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  <a:sym typeface="Arial" pitchFamily="8" charset="0"/>
              </a:rPr>
              <a:t>Initialer vs. finaler K: Stabilität</a:t>
            </a: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381000" y="1752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Assimilation</a:t>
            </a: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381000" y="3581400"/>
            <a:ext cx="252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Neutralisierung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57200" y="4038600"/>
            <a:ext cx="8382000" cy="914400"/>
            <a:chOff x="240" y="1584"/>
            <a:chExt cx="5280" cy="576"/>
          </a:xfrm>
        </p:grpSpPr>
        <p:sp>
          <p:nvSpPr>
            <p:cNvPr id="32787" name="Text Box 5"/>
            <p:cNvSpPr txBox="1">
              <a:spLocks noChangeArrowheads="1"/>
            </p:cNvSpPr>
            <p:nvPr/>
          </p:nvSpPr>
          <p:spPr bwMode="auto">
            <a:xfrm>
              <a:off x="240" y="1584"/>
              <a:ext cx="528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Phonemische Kontraste werden eher final aufgehoben</a:t>
              </a:r>
            </a:p>
          </p:txBody>
        </p:sp>
        <p:sp>
          <p:nvSpPr>
            <p:cNvPr id="32788" name="Text Box 6"/>
            <p:cNvSpPr txBox="1">
              <a:spLocks noChangeArrowheads="1"/>
            </p:cNvSpPr>
            <p:nvPr/>
          </p:nvSpPr>
          <p:spPr bwMode="auto">
            <a:xfrm>
              <a:off x="624" y="1872"/>
              <a:ext cx="47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z.B., Auslautverhärtung in deutsch: 'Rat'/'Rad‘ = /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  <a:sym typeface="SILDoulosIPA" pitchFamily="2" charset="2"/>
                </a:rPr>
                <a:t>ʁ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at/)</a:t>
              </a:r>
            </a:p>
          </p:txBody>
        </p:sp>
      </p:grpSp>
      <p:sp>
        <p:nvSpPr>
          <p:cNvPr id="32774" name="TextBox 11"/>
          <p:cNvSpPr txBox="1">
            <a:spLocks noChangeArrowheads="1"/>
          </p:cNvSpPr>
          <p:nvPr/>
        </p:nvSpPr>
        <p:spPr bwMode="auto">
          <a:xfrm>
            <a:off x="381000" y="83820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Häufige K-finale Tilgung</a:t>
            </a:r>
          </a:p>
        </p:txBody>
      </p:sp>
      <p:sp>
        <p:nvSpPr>
          <p:cNvPr id="17415" name="Rectangle 12"/>
          <p:cNvSpPr>
            <a:spLocks noChangeArrowheads="1"/>
          </p:cNvSpPr>
          <p:nvPr/>
        </p:nvSpPr>
        <p:spPr bwMode="auto">
          <a:xfrm>
            <a:off x="838200" y="1295400"/>
            <a:ext cx="3413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Lastwagen -&gt; Las(t)wagen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81000" y="2057400"/>
            <a:ext cx="7162800" cy="1452563"/>
            <a:chOff x="533400" y="2438400"/>
            <a:chExt cx="7162800" cy="1452563"/>
          </a:xfrm>
        </p:grpSpPr>
        <p:grpSp>
          <p:nvGrpSpPr>
            <p:cNvPr id="32783" name="Group 7"/>
            <p:cNvGrpSpPr>
              <a:grpSpLocks/>
            </p:cNvGrpSpPr>
            <p:nvPr/>
          </p:nvGrpSpPr>
          <p:grpSpPr bwMode="auto">
            <a:xfrm>
              <a:off x="533400" y="2438400"/>
              <a:ext cx="7010400" cy="990600"/>
              <a:chOff x="192" y="144"/>
              <a:chExt cx="4416" cy="624"/>
            </a:xfrm>
          </p:grpSpPr>
          <p:sp>
            <p:nvSpPr>
              <p:cNvPr id="32785" name="Text Box 8"/>
              <p:cNvSpPr txBox="1">
                <a:spLocks noChangeArrowheads="1"/>
              </p:cNvSpPr>
              <p:nvPr/>
            </p:nvSpPr>
            <p:spPr bwMode="auto">
              <a:xfrm>
                <a:off x="624" y="480"/>
                <a:ext cx="39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Die Flu</a:t>
                </a:r>
                <a:r>
                  <a:rPr lang="de-DE">
                    <a:solidFill>
                      <a:srgbClr val="FF0000"/>
                    </a:solidFill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t</a:t>
                </a:r>
                <a:r>
                  <a:rPr lang="de-DE"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   </a:t>
                </a:r>
                <a:r>
                  <a:rPr lang="de-DE">
                    <a:solidFill>
                      <a:srgbClr val="FF0000"/>
                    </a:solidFill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k</a:t>
                </a:r>
                <a:r>
                  <a:rPr lang="de-DE"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am die Flu[</a:t>
                </a:r>
                <a:r>
                  <a:rPr lang="de-DE">
                    <a:solidFill>
                      <a:srgbClr val="FF0000"/>
                    </a:solidFill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tk</a:t>
                </a:r>
                <a:r>
                  <a:rPr lang="de-DE"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] kam</a:t>
                </a:r>
              </a:p>
            </p:txBody>
          </p:sp>
          <p:sp>
            <p:nvSpPr>
              <p:cNvPr id="32786" name="Text Box 9"/>
              <p:cNvSpPr txBox="1">
                <a:spLocks noChangeArrowheads="1"/>
              </p:cNvSpPr>
              <p:nvPr/>
            </p:nvSpPr>
            <p:spPr bwMode="auto">
              <a:xfrm>
                <a:off x="192" y="144"/>
                <a:ext cx="4310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Initiale beeinflussen finale eher als umgekehrt</a:t>
                </a:r>
              </a:p>
            </p:txBody>
          </p:sp>
        </p:grpSp>
        <p:sp>
          <p:nvSpPr>
            <p:cNvPr id="32784" name="TextBox 13"/>
            <p:cNvSpPr txBox="1">
              <a:spLocks noChangeArrowheads="1"/>
            </p:cNvSpPr>
            <p:nvPr/>
          </p:nvSpPr>
          <p:spPr bwMode="auto">
            <a:xfrm>
              <a:off x="1371600" y="3429000"/>
              <a:ext cx="6324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(Diachron: Fr. printemps &lt; Lat. pri</a:t>
              </a:r>
              <a:r>
                <a:rPr lang="de-DE">
                  <a:solidFill>
                    <a:srgbClr val="FF000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m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us </a:t>
              </a:r>
              <a:r>
                <a:rPr lang="de-DE">
                  <a:solidFill>
                    <a:srgbClr val="FF000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t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empus)</a:t>
              </a:r>
            </a:p>
          </p:txBody>
        </p:sp>
      </p:grpSp>
      <p:sp>
        <p:nvSpPr>
          <p:cNvPr id="32777" name="TextBox 14"/>
          <p:cNvSpPr txBox="1">
            <a:spLocks noChangeArrowheads="1"/>
          </p:cNvSpPr>
          <p:nvPr/>
        </p:nvSpPr>
        <p:spPr bwMode="auto">
          <a:xfrm>
            <a:off x="2057400" y="457200"/>
            <a:ext cx="388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(K = Konsonant, V = Vokal)</a:t>
            </a:r>
          </a:p>
        </p:txBody>
      </p:sp>
      <p:sp>
        <p:nvSpPr>
          <p:cNvPr id="32778" name="TextBox 3"/>
          <p:cNvSpPr txBox="1">
            <a:spLocks noChangeArrowheads="1"/>
          </p:cNvSpPr>
          <p:nvPr/>
        </p:nvSpPr>
        <p:spPr bwMode="auto">
          <a:xfrm>
            <a:off x="457200" y="5257800"/>
            <a:ext cx="647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Lenisierung ist häufig in finaler Position</a:t>
            </a:r>
          </a:p>
        </p:txBody>
      </p:sp>
      <p:sp>
        <p:nvSpPr>
          <p:cNvPr id="17419" name="TextBox 4"/>
          <p:cNvSpPr txBox="1">
            <a:spLocks noChangeArrowheads="1"/>
          </p:cNvSpPr>
          <p:nvPr/>
        </p:nvSpPr>
        <p:spPr bwMode="auto">
          <a:xfrm>
            <a:off x="457200" y="5638800"/>
            <a:ext cx="388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Plosiv → Frikativ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77200" y="76200"/>
            <a:ext cx="7620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S.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0"/>
            <a:ext cx="7620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Beispiele </a:t>
            </a:r>
            <a:r>
              <a:rPr lang="de-DE" dirty="0" err="1">
                <a:latin typeface="Calibri"/>
                <a:cs typeface="Calibri"/>
                <a:sym typeface="Arial" pitchFamily="8" charset="0"/>
              </a:rPr>
              <a:t>phonotaktischer</a:t>
            </a:r>
            <a:r>
              <a:rPr lang="de-DE" dirty="0">
                <a:latin typeface="Calibri"/>
                <a:cs typeface="Calibri"/>
                <a:sym typeface="Arial" pitchFamily="8" charset="0"/>
              </a:rPr>
              <a:t> Beschränkungen in deutsch</a:t>
            </a:r>
          </a:p>
        </p:txBody>
      </p:sp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304800" y="457200"/>
            <a:ext cx="152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Onset</a:t>
            </a:r>
          </a:p>
        </p:txBody>
      </p:sp>
      <p:sp>
        <p:nvSpPr>
          <p:cNvPr id="33796" name="TextBox 7"/>
          <p:cNvSpPr txBox="1">
            <a:spLocks noChangeArrowheads="1"/>
          </p:cNvSpPr>
          <p:nvPr/>
        </p:nvSpPr>
        <p:spPr bwMode="auto">
          <a:xfrm>
            <a:off x="304800" y="1371600"/>
            <a:ext cx="822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Finale Konsonanten (Coda-Konsonanten)</a:t>
            </a:r>
          </a:p>
        </p:txBody>
      </p:sp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304800" y="838200"/>
            <a:ext cx="4400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/kn/ aber kein /tn/</a:t>
            </a:r>
          </a:p>
        </p:txBody>
      </p:sp>
      <p:sp>
        <p:nvSpPr>
          <p:cNvPr id="27655" name="TextBox 10"/>
          <p:cNvSpPr txBox="1">
            <a:spLocks noChangeArrowheads="1"/>
          </p:cNvSpPr>
          <p:nvPr/>
        </p:nvSpPr>
        <p:spPr bwMode="auto">
          <a:xfrm>
            <a:off x="304800" y="1752600"/>
            <a:ext cx="74660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nur /m/, nicht /n, ŋ/ vor /p/ ('Lampe')</a:t>
            </a:r>
          </a:p>
        </p:txBody>
      </p:sp>
      <p:sp>
        <p:nvSpPr>
          <p:cNvPr id="33799" name="TextBox 11"/>
          <p:cNvSpPr txBox="1">
            <a:spLocks noChangeArrowheads="1"/>
          </p:cNvSpPr>
          <p:nvPr/>
        </p:nvSpPr>
        <p:spPr bwMode="auto">
          <a:xfrm>
            <a:off x="381000" y="2209800"/>
            <a:ext cx="358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Reim</a:t>
            </a:r>
          </a:p>
        </p:txBody>
      </p:sp>
      <p:sp>
        <p:nvSpPr>
          <p:cNvPr id="33800" name="TextBox 13"/>
          <p:cNvSpPr txBox="1">
            <a:spLocks noChangeArrowheads="1"/>
          </p:cNvSpPr>
          <p:nvPr/>
        </p:nvSpPr>
        <p:spPr bwMode="auto">
          <a:xfrm>
            <a:off x="228600" y="4267200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Onset + Reim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85800" y="2590800"/>
            <a:ext cx="7543800" cy="1668463"/>
            <a:chOff x="685800" y="2590800"/>
            <a:chExt cx="7543800" cy="1668463"/>
          </a:xfrm>
        </p:grpSpPr>
        <p:sp>
          <p:nvSpPr>
            <p:cNvPr id="33808" name="TextBox 12"/>
            <p:cNvSpPr txBox="1">
              <a:spLocks noChangeArrowheads="1"/>
            </p:cNvSpPr>
            <p:nvPr/>
          </p:nvSpPr>
          <p:spPr bwMode="auto">
            <a:xfrm>
              <a:off x="685800" y="3429000"/>
              <a:ext cx="75438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Nur ungespannte Vokale vor /ŋ/ ('sang'; aber */i:ŋ/) und vor vielen silbenfinalen K-Clusters (/lf/: 'Wolf'; aber */u:lf/).</a:t>
              </a:r>
            </a:p>
          </p:txBody>
        </p:sp>
        <p:sp>
          <p:nvSpPr>
            <p:cNvPr id="33809" name="TextBox 12"/>
            <p:cNvSpPr txBox="1">
              <a:spLocks noChangeArrowheads="1"/>
            </p:cNvSpPr>
            <p:nvPr/>
          </p:nvSpPr>
          <p:spPr bwMode="auto">
            <a:xfrm>
              <a:off x="685800" y="2590800"/>
              <a:ext cx="64008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Ein Reim kann nicht allein aus einem kurzen Vokal bestehen: keine Silben wie /lɛ, mɔ, rʊ/ usw.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81000" y="4724400"/>
            <a:ext cx="8458200" cy="1668463"/>
            <a:chOff x="381000" y="4724400"/>
            <a:chExt cx="8458200" cy="1668463"/>
          </a:xfrm>
        </p:grpSpPr>
        <p:sp>
          <p:nvSpPr>
            <p:cNvPr id="33806" name="TextBox 11"/>
            <p:cNvSpPr txBox="1">
              <a:spLocks noChangeArrowheads="1"/>
            </p:cNvSpPr>
            <p:nvPr/>
          </p:nvSpPr>
          <p:spPr bwMode="auto">
            <a:xfrm>
              <a:off x="381000" y="5562600"/>
              <a:ext cx="84582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Diese relativ freie Kombinierbarkeit wird manchmal zusätzlich verwendet, um die Aufteilung in Onset-Reim zu rechtfertigen.</a:t>
              </a:r>
            </a:p>
          </p:txBody>
        </p:sp>
        <p:sp>
          <p:nvSpPr>
            <p:cNvPr id="33807" name="TextBox 12"/>
            <p:cNvSpPr txBox="1">
              <a:spLocks noChangeArrowheads="1"/>
            </p:cNvSpPr>
            <p:nvPr/>
          </p:nvSpPr>
          <p:spPr bwMode="auto">
            <a:xfrm>
              <a:off x="457200" y="4724400"/>
              <a:ext cx="68580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sind dagegen freier kombinierbar (</a:t>
              </a:r>
              <a:r>
                <a:rPr lang="de-DE" i="1">
                  <a:latin typeface="Calibri" pitchFamily="4" charset="0"/>
                  <a:ea typeface="Calibri" pitchFamily="4" charset="0"/>
                  <a:cs typeface="Calibri" pitchFamily="4" charset="0"/>
                </a:rPr>
                <a:t>blau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, </a:t>
              </a:r>
              <a:r>
                <a:rPr lang="de-DE" i="1">
                  <a:latin typeface="Calibri" pitchFamily="4" charset="0"/>
                  <a:ea typeface="Calibri" pitchFamily="4" charset="0"/>
                  <a:cs typeface="Calibri" pitchFamily="4" charset="0"/>
                </a:rPr>
                <a:t>blass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, </a:t>
              </a:r>
              <a:r>
                <a:rPr lang="de-DE" i="1">
                  <a:latin typeface="Calibri" pitchFamily="4" charset="0"/>
                  <a:ea typeface="Calibri" pitchFamily="4" charset="0"/>
                  <a:cs typeface="Calibri" pitchFamily="4" charset="0"/>
                </a:rPr>
                <a:t>bloß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, </a:t>
              </a:r>
              <a:r>
                <a:rPr lang="de-DE" i="1">
                  <a:latin typeface="Calibri" pitchFamily="4" charset="0"/>
                  <a:ea typeface="Calibri" pitchFamily="4" charset="0"/>
                  <a:cs typeface="Calibri" pitchFamily="4" charset="0"/>
                </a:rPr>
                <a:t>Blume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, </a:t>
              </a:r>
              <a:r>
                <a:rPr lang="de-DE" i="1">
                  <a:latin typeface="Calibri" pitchFamily="4" charset="0"/>
                  <a:ea typeface="Calibri" pitchFamily="4" charset="0"/>
                  <a:cs typeface="Calibri" pitchFamily="4" charset="0"/>
                </a:rPr>
                <a:t>blieb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...)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077200" y="76201"/>
            <a:ext cx="9906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S.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"/>
            <a:ext cx="6781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Silbenaufteilung: psycholinguistische Methoden</a:t>
            </a: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381000" y="1066800"/>
            <a:ext cx="655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Den ersten 'Teil' des Wortes wiederholen</a:t>
            </a:r>
            <a:r>
              <a:rPr lang="de-DE" baseline="30000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1</a:t>
            </a:r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.</a:t>
            </a:r>
          </a:p>
        </p:txBody>
      </p:sp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304800" y="685800"/>
            <a:ext cx="579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Versuchspersonen müssen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81000" y="1600200"/>
            <a:ext cx="6172200" cy="995363"/>
            <a:chOff x="381000" y="1600200"/>
            <a:chExt cx="6172200" cy="995363"/>
          </a:xfrm>
        </p:grpSpPr>
        <p:sp>
          <p:nvSpPr>
            <p:cNvPr id="34832" name="TextBox 4"/>
            <p:cNvSpPr txBox="1">
              <a:spLocks noChangeArrowheads="1"/>
            </p:cNvSpPr>
            <p:nvPr/>
          </p:nvSpPr>
          <p:spPr bwMode="auto">
            <a:xfrm>
              <a:off x="381000" y="1600200"/>
              <a:ext cx="6172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z.B. Landarzt -&gt; Land-Landarzt.</a:t>
              </a:r>
            </a:p>
          </p:txBody>
        </p:sp>
        <p:sp>
          <p:nvSpPr>
            <p:cNvPr id="34833" name="TextBox 5"/>
            <p:cNvSpPr txBox="1">
              <a:spLocks noChangeArrowheads="1"/>
            </p:cNvSpPr>
            <p:nvPr/>
          </p:nvSpPr>
          <p:spPr bwMode="auto">
            <a:xfrm>
              <a:off x="762000" y="2133600"/>
              <a:ext cx="4419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Wenig -&gt; ? Lustig -&gt; ?</a:t>
              </a:r>
            </a:p>
          </p:txBody>
        </p:sp>
      </p:grpSp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381000" y="2895600"/>
            <a:ext cx="746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Das Wort teilen, und umdrehen</a:t>
            </a:r>
            <a:r>
              <a:rPr lang="de-DE" baseline="30000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2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57200" y="3505200"/>
            <a:ext cx="6705600" cy="995363"/>
            <a:chOff x="457200" y="3505200"/>
            <a:chExt cx="6705600" cy="995363"/>
          </a:xfrm>
        </p:grpSpPr>
        <p:sp>
          <p:nvSpPr>
            <p:cNvPr id="34830" name="TextBox 8"/>
            <p:cNvSpPr txBox="1">
              <a:spLocks noChangeArrowheads="1"/>
            </p:cNvSpPr>
            <p:nvPr/>
          </p:nvSpPr>
          <p:spPr bwMode="auto">
            <a:xfrm>
              <a:off x="457200" y="3505200"/>
              <a:ext cx="6705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z.B. Landarzt -&gt; Arztland</a:t>
              </a:r>
            </a:p>
          </p:txBody>
        </p:sp>
        <p:sp>
          <p:nvSpPr>
            <p:cNvPr id="34831" name="TextBox 9"/>
            <p:cNvSpPr txBox="1">
              <a:spLocks noChangeArrowheads="1"/>
            </p:cNvSpPr>
            <p:nvPr/>
          </p:nvSpPr>
          <p:spPr bwMode="auto">
            <a:xfrm>
              <a:off x="533400" y="4038600"/>
              <a:ext cx="41910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Komma -&gt; ? Wenig-&gt; Kinder-&gt;</a:t>
              </a:r>
            </a:p>
          </p:txBody>
        </p:sp>
      </p:grpSp>
      <p:sp>
        <p:nvSpPr>
          <p:cNvPr id="34824" name="TextBox 12"/>
          <p:cNvSpPr txBox="1">
            <a:spLocks noChangeArrowheads="1"/>
          </p:cNvSpPr>
          <p:nvPr/>
        </p:nvSpPr>
        <p:spPr bwMode="auto">
          <a:xfrm>
            <a:off x="4800600" y="6019800"/>
            <a:ext cx="419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4" charset="0"/>
                <a:ea typeface="Calibri" pitchFamily="4" charset="0"/>
                <a:cs typeface="Calibri" pitchFamily="4" charset="0"/>
              </a:rPr>
              <a:t>2. </a:t>
            </a:r>
            <a:r>
              <a:rPr lang="en-US" sz="1600">
                <a:latin typeface="Calibri" pitchFamily="4" charset="0"/>
                <a:ea typeface="Calibri" pitchFamily="4" charset="0"/>
                <a:cs typeface="Calibri" pitchFamily="4" charset="0"/>
              </a:rPr>
              <a:t>Treiman  &amp; Danis (1988). </a:t>
            </a:r>
            <a:r>
              <a:rPr lang="en-US" sz="1600" i="1">
                <a:latin typeface="Calibri" pitchFamily="4" charset="0"/>
                <a:ea typeface="Calibri" pitchFamily="4" charset="0"/>
                <a:cs typeface="Calibri" pitchFamily="4" charset="0"/>
              </a:rPr>
              <a:t>Journal of Memory </a:t>
            </a:r>
          </a:p>
          <a:p>
            <a:r>
              <a:rPr lang="en-US" sz="1600" i="1">
                <a:latin typeface="Calibri" pitchFamily="4" charset="0"/>
                <a:ea typeface="Calibri" pitchFamily="4" charset="0"/>
                <a:cs typeface="Calibri" pitchFamily="4" charset="0"/>
              </a:rPr>
              <a:t>and Language</a:t>
            </a:r>
            <a:r>
              <a:rPr lang="en-US" sz="1600">
                <a:latin typeface="Calibri" pitchFamily="4" charset="0"/>
                <a:ea typeface="Calibri" pitchFamily="4" charset="0"/>
                <a:cs typeface="Calibri" pitchFamily="4" charset="0"/>
              </a:rPr>
              <a:t>, 27, 87–104.</a:t>
            </a:r>
            <a:endParaRPr lang="de-DE" sz="1600">
              <a:latin typeface="Calibri" pitchFamily="4" charset="0"/>
              <a:ea typeface="Calibri" pitchFamily="4" charset="0"/>
              <a:cs typeface="Calibri" pitchFamily="4" charset="0"/>
            </a:endParaRPr>
          </a:p>
        </p:txBody>
      </p:sp>
      <p:sp>
        <p:nvSpPr>
          <p:cNvPr id="34825" name="TextBox 13"/>
          <p:cNvSpPr txBox="1">
            <a:spLocks noChangeArrowheads="1"/>
          </p:cNvSpPr>
          <p:nvPr/>
        </p:nvSpPr>
        <p:spPr bwMode="auto">
          <a:xfrm>
            <a:off x="228600" y="5943600"/>
            <a:ext cx="419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4" charset="0"/>
                <a:ea typeface="Calibri" pitchFamily="4" charset="0"/>
                <a:cs typeface="Calibri" pitchFamily="4" charset="0"/>
              </a:rPr>
              <a:t>1. </a:t>
            </a:r>
            <a:r>
              <a:rPr lang="en-US" sz="1600">
                <a:latin typeface="Calibri" pitchFamily="4" charset="0"/>
                <a:ea typeface="Calibri" pitchFamily="4" charset="0"/>
                <a:cs typeface="Calibri" pitchFamily="4" charset="0"/>
              </a:rPr>
              <a:t>Treiman, Bowey and Bourassa (2002). </a:t>
            </a:r>
            <a:r>
              <a:rPr lang="en-US" sz="1600" i="1">
                <a:latin typeface="Calibri" pitchFamily="4" charset="0"/>
                <a:ea typeface="Calibri" pitchFamily="4" charset="0"/>
                <a:cs typeface="Calibri" pitchFamily="4" charset="0"/>
              </a:rPr>
              <a:t>Journal of Experimental Child Psychology</a:t>
            </a:r>
            <a:r>
              <a:rPr lang="en-US" sz="1600">
                <a:latin typeface="Calibri" pitchFamily="4" charset="0"/>
                <a:ea typeface="Calibri" pitchFamily="4" charset="0"/>
                <a:cs typeface="Calibri" pitchFamily="4" charset="0"/>
              </a:rPr>
              <a:t>, 83, 213-238</a:t>
            </a:r>
            <a:endParaRPr lang="de-DE" sz="1600">
              <a:latin typeface="Calibri" pitchFamily="4" charset="0"/>
              <a:ea typeface="Calibri" pitchFamily="4" charset="0"/>
              <a:cs typeface="Calibri" pitchFamily="4" charset="0"/>
            </a:endParaRPr>
          </a:p>
        </p:txBody>
      </p:sp>
      <p:sp>
        <p:nvSpPr>
          <p:cNvPr id="34826" name="TextBox 13"/>
          <p:cNvSpPr txBox="1">
            <a:spLocks noChangeArrowheads="1"/>
          </p:cNvSpPr>
          <p:nvPr/>
        </p:nvSpPr>
        <p:spPr bwMode="auto">
          <a:xfrm>
            <a:off x="609600" y="4724400"/>
            <a:ext cx="8153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Im allgemeinen zeigen diese Ergebnisse sehr viel Variabilität: Sprecher sind sich in der Silbenaufteilung nicht einig.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77200" y="76201"/>
            <a:ext cx="9906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  <a:latin typeface="Calibri" pitchFamily="-100" charset="0"/>
                <a:ea typeface="Calibri" pitchFamily="-100" charset="0"/>
                <a:cs typeface="Calibri" pitchFamily="-100" charset="0"/>
                <a:sym typeface="Arial" pitchFamily="-100" charset="0"/>
              </a:rPr>
              <a:t>S. 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838200" y="2438400"/>
            <a:ext cx="7162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LMUCompatilFact" charset="0"/>
              </a:rPr>
              <a:t>Vorlesung 1 </a:t>
            </a:r>
            <a:endParaRPr lang="en-US"/>
          </a:p>
          <a:p>
            <a:r>
              <a:rPr lang="en-US">
                <a:latin typeface="LMUCompatilFact" charset="0"/>
              </a:rPr>
              <a:t>Unterschiede zwischen Wort- und Satzprosodie (Seiten 4 &amp; 5) </a:t>
            </a:r>
            <a:endParaRPr 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2"/>
          <p:cNvSpPr txBox="1">
            <a:spLocks noChangeArrowheads="1"/>
          </p:cNvSpPr>
          <p:nvPr/>
        </p:nvSpPr>
        <p:spPr bwMode="auto">
          <a:xfrm>
            <a:off x="2362200" y="304800"/>
            <a:ext cx="4343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7. Deklination und Downstep</a:t>
            </a:r>
          </a:p>
        </p:txBody>
      </p:sp>
      <p:sp>
        <p:nvSpPr>
          <p:cNvPr id="35843" name="Text Box 14"/>
          <p:cNvSpPr txBox="1">
            <a:spLocks noChangeArrowheads="1"/>
          </p:cNvSpPr>
          <p:nvPr/>
        </p:nvSpPr>
        <p:spPr bwMode="auto">
          <a:xfrm>
            <a:off x="762000" y="1600200"/>
            <a:ext cx="71628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LMUCompatilFact" charset="0"/>
              </a:rPr>
              <a:t>Vorlesung 7 </a:t>
            </a:r>
            <a:endParaRPr lang="en-US"/>
          </a:p>
          <a:p>
            <a:r>
              <a:rPr lang="en-US">
                <a:latin typeface="LMUCompatilFact" charset="0"/>
              </a:rPr>
              <a:t>Eigenschaften von Deklination und Downstep: S. 2 </a:t>
            </a:r>
          </a:p>
          <a:p>
            <a:endParaRPr lang="en-US">
              <a:latin typeface="LMUCompatilFact" charset="0"/>
            </a:endParaRPr>
          </a:p>
          <a:p>
            <a:r>
              <a:rPr lang="en-US">
                <a:latin typeface="LMUCompatilFact" charset="0"/>
              </a:rPr>
              <a:t>Automatisch/nicht-automatisch x Lexikalisch vs. Post-lexikalisch </a:t>
            </a:r>
            <a:endParaRPr lang="en-US"/>
          </a:p>
          <a:p>
            <a:pPr>
              <a:spcBef>
                <a:spcPct val="50000"/>
              </a:spcBef>
            </a:pPr>
            <a:endParaRPr lang="en-US">
              <a:latin typeface="Calibri" pitchFamily="4" charset="0"/>
              <a:ea typeface="Calibri" pitchFamily="4" charset="0"/>
              <a:cs typeface="Calibri" pitchFamily="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1752600" y="76200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1. Deklination und:</a:t>
            </a:r>
          </a:p>
        </p:txBody>
      </p:sp>
      <p:sp>
        <p:nvSpPr>
          <p:cNvPr id="36867" name="TextBox 5"/>
          <p:cNvSpPr txBox="1">
            <a:spLocks noChangeArrowheads="1"/>
          </p:cNvSpPr>
          <p:nvPr/>
        </p:nvSpPr>
        <p:spPr bwMode="auto">
          <a:xfrm>
            <a:off x="1752600" y="40386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2. Downstep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057400" y="4648200"/>
            <a:ext cx="4572000" cy="1071563"/>
            <a:chOff x="2057400" y="4267200"/>
            <a:chExt cx="4572000" cy="1071563"/>
          </a:xfrm>
        </p:grpSpPr>
        <p:sp>
          <p:nvSpPr>
            <p:cNvPr id="36881" name="TextBox 6"/>
            <p:cNvSpPr txBox="1">
              <a:spLocks noChangeArrowheads="1"/>
            </p:cNvSpPr>
            <p:nvPr/>
          </p:nvSpPr>
          <p:spPr bwMode="auto">
            <a:xfrm>
              <a:off x="2590800" y="4267200"/>
              <a:ext cx="2362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in Tonsprachen</a:t>
              </a:r>
            </a:p>
          </p:txBody>
        </p:sp>
        <p:sp>
          <p:nvSpPr>
            <p:cNvPr id="36882" name="TextBox 7"/>
            <p:cNvSpPr txBox="1">
              <a:spLocks noChangeArrowheads="1"/>
            </p:cNvSpPr>
            <p:nvPr/>
          </p:nvSpPr>
          <p:spPr bwMode="auto">
            <a:xfrm>
              <a:off x="2667000" y="4876800"/>
              <a:ext cx="3962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in Intonationssprachen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2057400" y="44196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ym typeface="Arial" pitchFamily="8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057400" y="50292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ym typeface="Arial" pitchFamily="8" charset="0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057400" y="1219200"/>
            <a:ext cx="6629400" cy="2290763"/>
            <a:chOff x="2057400" y="1219200"/>
            <a:chExt cx="6629400" cy="2290763"/>
          </a:xfrm>
        </p:grpSpPr>
        <p:sp>
          <p:nvSpPr>
            <p:cNvPr id="36873" name="TextBox 2"/>
            <p:cNvSpPr txBox="1">
              <a:spLocks noChangeArrowheads="1"/>
            </p:cNvSpPr>
            <p:nvPr/>
          </p:nvSpPr>
          <p:spPr bwMode="auto">
            <a:xfrm>
              <a:off x="2514600" y="1219200"/>
              <a:ext cx="15240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Planung</a:t>
              </a:r>
            </a:p>
          </p:txBody>
        </p:sp>
        <p:sp>
          <p:nvSpPr>
            <p:cNvPr id="36874" name="TextBox 3"/>
            <p:cNvSpPr txBox="1">
              <a:spLocks noChangeArrowheads="1"/>
            </p:cNvSpPr>
            <p:nvPr/>
          </p:nvSpPr>
          <p:spPr bwMode="auto">
            <a:xfrm>
              <a:off x="2590800" y="1752600"/>
              <a:ext cx="2743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Finale Senkung</a:t>
              </a:r>
            </a:p>
          </p:txBody>
        </p:sp>
        <p:sp>
          <p:nvSpPr>
            <p:cNvPr id="36875" name="TextBox 4"/>
            <p:cNvSpPr txBox="1">
              <a:spLocks noChangeArrowheads="1"/>
            </p:cNvSpPr>
            <p:nvPr/>
          </p:nvSpPr>
          <p:spPr bwMode="auto">
            <a:xfrm>
              <a:off x="2590800" y="2362200"/>
              <a:ext cx="60960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Prominenz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057400" y="12954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ym typeface="Arial" pitchFamily="8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057400" y="19050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ym typeface="Arial" pitchFamily="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057400" y="25146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ym typeface="Arial" pitchFamily="8" charset="0"/>
              </a:endParaRPr>
            </a:p>
          </p:txBody>
        </p:sp>
        <p:sp>
          <p:nvSpPr>
            <p:cNvPr id="36879" name="TextBox 4"/>
            <p:cNvSpPr txBox="1">
              <a:spLocks noChangeArrowheads="1"/>
            </p:cNvSpPr>
            <p:nvPr/>
          </p:nvSpPr>
          <p:spPr bwMode="auto">
            <a:xfrm>
              <a:off x="2590800" y="3048000"/>
              <a:ext cx="60960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f0-Reset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057400" y="32004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ym typeface="Arial" pitchFamily="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077200" y="76200"/>
            <a:ext cx="7620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S.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200400" y="0"/>
            <a:ext cx="1676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dirty="0" err="1">
                <a:latin typeface="Calibri"/>
                <a:cs typeface="Calibri"/>
                <a:sym typeface="Arial" pitchFamily="8" charset="0"/>
              </a:rPr>
              <a:t>Downstep</a:t>
            </a:r>
            <a:endParaRPr lang="de-DE" dirty="0">
              <a:latin typeface="Calibri"/>
              <a:cs typeface="Calibri"/>
              <a:sym typeface="Arial" pitchFamily="8" charset="0"/>
            </a:endParaRPr>
          </a:p>
        </p:txBody>
      </p: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152400" y="1143000"/>
            <a:ext cx="640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Automatischer oder phonetischer Downstep</a:t>
            </a:r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152400" y="2514600"/>
            <a:ext cx="830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Nicht-automatischer oder phonologischer Downstep</a:t>
            </a:r>
          </a:p>
        </p:txBody>
      </p:sp>
      <p:sp>
        <p:nvSpPr>
          <p:cNvPr id="37893" name="TextBox 7"/>
          <p:cNvSpPr txBox="1">
            <a:spLocks noChangeArrowheads="1"/>
          </p:cNvSpPr>
          <p:nvPr/>
        </p:nvSpPr>
        <p:spPr bwMode="auto">
          <a:xfrm>
            <a:off x="228600" y="3810000"/>
            <a:ext cx="472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Lexikalischer Downstep</a:t>
            </a:r>
          </a:p>
        </p:txBody>
      </p:sp>
      <p:sp>
        <p:nvSpPr>
          <p:cNvPr id="37894" name="TextBox 9"/>
          <p:cNvSpPr txBox="1">
            <a:spLocks noChangeArrowheads="1"/>
          </p:cNvSpPr>
          <p:nvPr/>
        </p:nvSpPr>
        <p:spPr bwMode="auto">
          <a:xfrm>
            <a:off x="228600" y="4800600"/>
            <a:ext cx="495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Post-Lexikalischer Downstep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52400" y="1524000"/>
            <a:ext cx="8610600" cy="4191000"/>
            <a:chOff x="152400" y="1524000"/>
            <a:chExt cx="8610600" cy="4191000"/>
          </a:xfrm>
        </p:grpSpPr>
        <p:sp>
          <p:nvSpPr>
            <p:cNvPr id="37900" name="TextBox 5"/>
            <p:cNvSpPr txBox="1">
              <a:spLocks noChangeArrowheads="1"/>
            </p:cNvSpPr>
            <p:nvPr/>
          </p:nvSpPr>
          <p:spPr bwMode="auto">
            <a:xfrm>
              <a:off x="228600" y="1524000"/>
              <a:ext cx="84582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Downstep kommt wegen eines davor kommenden Kontextes vor (phonetisch, weil es aus dem Kontext vorhersagbar ist).</a:t>
              </a:r>
            </a:p>
          </p:txBody>
        </p:sp>
        <p:sp>
          <p:nvSpPr>
            <p:cNvPr id="37901" name="TextBox 6"/>
            <p:cNvSpPr txBox="1">
              <a:spLocks noChangeArrowheads="1"/>
            </p:cNvSpPr>
            <p:nvPr/>
          </p:nvSpPr>
          <p:spPr bwMode="auto">
            <a:xfrm>
              <a:off x="228600" y="2895600"/>
              <a:ext cx="75438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Downstep kann </a:t>
              </a:r>
              <a:r>
                <a:rPr lang="de-DE" b="1">
                  <a:latin typeface="Calibri" pitchFamily="4" charset="0"/>
                  <a:ea typeface="Calibri" pitchFamily="4" charset="0"/>
                  <a:cs typeface="Calibri" pitchFamily="4" charset="0"/>
                </a:rPr>
                <a:t>nicht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 aus dem Kontext vorhergesagt werden – und vermittelt eine neue Bedeutung</a:t>
              </a:r>
            </a:p>
          </p:txBody>
        </p:sp>
        <p:sp>
          <p:nvSpPr>
            <p:cNvPr id="37902" name="TextBox 8"/>
            <p:cNvSpPr txBox="1">
              <a:spLocks noChangeArrowheads="1"/>
            </p:cNvSpPr>
            <p:nvPr/>
          </p:nvSpPr>
          <p:spPr bwMode="auto">
            <a:xfrm>
              <a:off x="152400" y="4191000"/>
              <a:ext cx="8610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In Tonsprachen oder Sprachen mit lexikalischem Tonakzent</a:t>
              </a:r>
            </a:p>
          </p:txBody>
        </p:sp>
        <p:sp>
          <p:nvSpPr>
            <p:cNvPr id="37903" name="TextBox 10"/>
            <p:cNvSpPr txBox="1">
              <a:spLocks noChangeArrowheads="1"/>
            </p:cNvSpPr>
            <p:nvPr/>
          </p:nvSpPr>
          <p:spPr bwMode="auto">
            <a:xfrm>
              <a:off x="228600" y="5257800"/>
              <a:ext cx="7543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In Intonationssprachen (und beeinflusst die Intonation).</a:t>
              </a:r>
            </a:p>
          </p:txBody>
        </p:sp>
      </p:grpSp>
      <p:sp>
        <p:nvSpPr>
          <p:cNvPr id="37896" name="TextBox 11"/>
          <p:cNvSpPr txBox="1">
            <a:spLocks noChangeArrowheads="1"/>
          </p:cNvSpPr>
          <p:nvPr/>
        </p:nvSpPr>
        <p:spPr bwMode="auto">
          <a:xfrm>
            <a:off x="914400" y="457200"/>
            <a:ext cx="685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Automatisch/nicht-automatisch × lexikal/post-lexikal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77200" y="76201"/>
            <a:ext cx="9906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  <a:latin typeface="Calibri" pitchFamily="-100" charset="0"/>
                <a:ea typeface="Calibri" pitchFamily="-100" charset="0"/>
                <a:cs typeface="Calibri" pitchFamily="-100" charset="0"/>
                <a:sym typeface="Arial" pitchFamily="-100" charset="0"/>
              </a:rPr>
              <a:t>S. 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1066800" y="304800"/>
            <a:ext cx="6629400" cy="954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80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8. Die Synchronisierung der Grundfrequenz in akzentuierten Wörtern.</a:t>
            </a:r>
          </a:p>
        </p:txBody>
      </p:sp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457200" y="2286000"/>
            <a:ext cx="6934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4" charset="0"/>
                <a:ea typeface="Calibri" pitchFamily="4" charset="0"/>
                <a:cs typeface="Calibri" pitchFamily="4" charset="0"/>
              </a:rPr>
              <a:t>ob Synchronisierung phonetisch oder phonologisch gesteuert wird (S. 14)</a:t>
            </a:r>
          </a:p>
          <a:p>
            <a:r>
              <a:rPr lang="de-DE" dirty="0">
                <a:latin typeface="Calibri" pitchFamily="4" charset="0"/>
                <a:ea typeface="Calibri" pitchFamily="4" charset="0"/>
                <a:cs typeface="Calibri" pitchFamily="4" charset="0"/>
              </a:rPr>
              <a:t>Phonologische Faktoren in der Synchronisierung: Lexikon, Syntax, Semantik (S16-19</a:t>
            </a:r>
            <a:r>
              <a:rPr lang="en-US" dirty="0">
                <a:latin typeface="Calibri" pitchFamily="4" charset="0"/>
                <a:ea typeface="Calibri" pitchFamily="4" charset="0"/>
                <a:cs typeface="Calibri" pitchFamily="4" charset="0"/>
              </a:rPr>
              <a:t>)</a:t>
            </a:r>
            <a:endParaRPr lang="de-DE" dirty="0">
              <a:latin typeface="Calibri" pitchFamily="4" charset="0"/>
              <a:ea typeface="Calibri" pitchFamily="4" charset="0"/>
              <a:cs typeface="Calibri" pitchFamily="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9"/>
          <p:cNvSpPr txBox="1">
            <a:spLocks noChangeArrowheads="1"/>
          </p:cNvSpPr>
          <p:nvPr/>
        </p:nvSpPr>
        <p:spPr bwMode="auto">
          <a:xfrm>
            <a:off x="0" y="914400"/>
            <a:ext cx="304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Phonetische Faktoren</a:t>
            </a:r>
          </a:p>
        </p:txBody>
      </p:sp>
      <p:sp>
        <p:nvSpPr>
          <p:cNvPr id="39939" name="TextBox 21"/>
          <p:cNvSpPr txBox="1">
            <a:spLocks noChangeArrowheads="1"/>
          </p:cNvSpPr>
          <p:nvPr/>
        </p:nvSpPr>
        <p:spPr bwMode="auto">
          <a:xfrm>
            <a:off x="5105400" y="914400"/>
            <a:ext cx="381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Phonologische Faktoren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0" y="1371600"/>
            <a:ext cx="9067800" cy="461963"/>
            <a:chOff x="0" y="914400"/>
            <a:chExt cx="9067800" cy="461963"/>
          </a:xfrm>
        </p:grpSpPr>
        <p:sp>
          <p:nvSpPr>
            <p:cNvPr id="39976" name="TextBox 20"/>
            <p:cNvSpPr txBox="1">
              <a:spLocks noChangeArrowheads="1"/>
            </p:cNvSpPr>
            <p:nvPr/>
          </p:nvSpPr>
          <p:spPr bwMode="auto">
            <a:xfrm>
              <a:off x="0" y="914400"/>
              <a:ext cx="2590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Die selbe Melodie</a:t>
              </a:r>
            </a:p>
          </p:txBody>
        </p:sp>
        <p:sp>
          <p:nvSpPr>
            <p:cNvPr id="39977" name="TextBox 24"/>
            <p:cNvSpPr txBox="1">
              <a:spLocks noChangeArrowheads="1"/>
            </p:cNvSpPr>
            <p:nvPr/>
          </p:nvSpPr>
          <p:spPr bwMode="auto">
            <a:xfrm>
              <a:off x="5105400" y="914400"/>
              <a:ext cx="3962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Unterschiedliche Melodien</a:t>
              </a: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0" y="1828800"/>
            <a:ext cx="8991600" cy="461963"/>
            <a:chOff x="0" y="1371600"/>
            <a:chExt cx="8991600" cy="461963"/>
          </a:xfrm>
        </p:grpSpPr>
        <p:sp>
          <p:nvSpPr>
            <p:cNvPr id="39974" name="TextBox 23"/>
            <p:cNvSpPr txBox="1">
              <a:spLocks noChangeArrowheads="1"/>
            </p:cNvSpPr>
            <p:nvPr/>
          </p:nvSpPr>
          <p:spPr bwMode="auto">
            <a:xfrm>
              <a:off x="0" y="1371600"/>
              <a:ext cx="4419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Keine Änderung in der Bedeutung</a:t>
              </a:r>
            </a:p>
          </p:txBody>
        </p:sp>
        <p:sp>
          <p:nvSpPr>
            <p:cNvPr id="39975" name="TextBox 25"/>
            <p:cNvSpPr txBox="1">
              <a:spLocks noChangeArrowheads="1"/>
            </p:cNvSpPr>
            <p:nvPr/>
          </p:nvSpPr>
          <p:spPr bwMode="auto">
            <a:xfrm>
              <a:off x="5181600" y="1371600"/>
              <a:ext cx="38100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Wechsel in der Bedeutung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28600" y="0"/>
            <a:ext cx="8534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Phonetische und Phonologische Faktoren in der Synchronisierung</a:t>
            </a:r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4876800" y="2438400"/>
            <a:ext cx="4267200" cy="3586163"/>
            <a:chOff x="4876800" y="2438400"/>
            <a:chExt cx="4267200" cy="3586163"/>
          </a:xfrm>
        </p:grpSpPr>
        <p:sp>
          <p:nvSpPr>
            <p:cNvPr id="39962" name="TextBox 26"/>
            <p:cNvSpPr txBox="1">
              <a:spLocks noChangeArrowheads="1"/>
            </p:cNvSpPr>
            <p:nvPr/>
          </p:nvSpPr>
          <p:spPr bwMode="auto">
            <a:xfrm>
              <a:off x="4876800" y="2438400"/>
              <a:ext cx="42672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Unterschiede in der Synchronisierung sind </a:t>
              </a:r>
              <a:r>
                <a:rPr lang="de-DE" b="1">
                  <a:latin typeface="Calibri" pitchFamily="4" charset="0"/>
                  <a:ea typeface="Calibri" pitchFamily="4" charset="0"/>
                  <a:cs typeface="Calibri" pitchFamily="4" charset="0"/>
                </a:rPr>
                <a:t>eine Folge </a:t>
              </a:r>
              <a:r>
                <a:rPr lang="de-DE">
                  <a:solidFill>
                    <a:srgbClr val="FF000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unterschiedlicher Melodien</a:t>
              </a:r>
            </a:p>
          </p:txBody>
        </p:sp>
        <p:grpSp>
          <p:nvGrpSpPr>
            <p:cNvPr id="39963" name="Group 41"/>
            <p:cNvGrpSpPr>
              <a:grpSpLocks/>
            </p:cNvGrpSpPr>
            <p:nvPr/>
          </p:nvGrpSpPr>
          <p:grpSpPr bwMode="auto">
            <a:xfrm>
              <a:off x="5486400" y="4495800"/>
              <a:ext cx="3124200" cy="1528763"/>
              <a:chOff x="5486400" y="4038600"/>
              <a:chExt cx="3124200" cy="1528763"/>
            </a:xfrm>
          </p:grpSpPr>
          <p:sp>
            <p:nvSpPr>
              <p:cNvPr id="39964" name="TextBox 28"/>
              <p:cNvSpPr txBox="1">
                <a:spLocks noChangeArrowheads="1"/>
              </p:cNvSpPr>
              <p:nvPr/>
            </p:nvSpPr>
            <p:spPr bwMode="auto">
              <a:xfrm>
                <a:off x="7620000" y="4038600"/>
                <a:ext cx="9906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solidFill>
                      <a:srgbClr val="FF0000"/>
                    </a:solidFill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L+H*</a:t>
                </a:r>
              </a:p>
            </p:txBody>
          </p:sp>
          <p:sp>
            <p:nvSpPr>
              <p:cNvPr id="39965" name="TextBox 29"/>
              <p:cNvSpPr txBox="1">
                <a:spLocks noChangeArrowheads="1"/>
              </p:cNvSpPr>
              <p:nvPr/>
            </p:nvSpPr>
            <p:spPr bwMode="auto">
              <a:xfrm>
                <a:off x="5638800" y="4038600"/>
                <a:ext cx="9906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solidFill>
                      <a:srgbClr val="FF0000"/>
                    </a:solidFill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L*+H</a:t>
                </a: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5486400" y="4419600"/>
                <a:ext cx="1262063" cy="623888"/>
              </a:xfrm>
              <a:custGeom>
                <a:avLst/>
                <a:gdLst>
                  <a:gd name="connsiteX0" fmla="*/ 0 w 1261533"/>
                  <a:gd name="connsiteY0" fmla="*/ 609600 h 624173"/>
                  <a:gd name="connsiteX1" fmla="*/ 211667 w 1261533"/>
                  <a:gd name="connsiteY1" fmla="*/ 609600 h 624173"/>
                  <a:gd name="connsiteX2" fmla="*/ 279400 w 1261533"/>
                  <a:gd name="connsiteY2" fmla="*/ 592666 h 624173"/>
                  <a:gd name="connsiteX3" fmla="*/ 313267 w 1261533"/>
                  <a:gd name="connsiteY3" fmla="*/ 575733 h 624173"/>
                  <a:gd name="connsiteX4" fmla="*/ 338667 w 1261533"/>
                  <a:gd name="connsiteY4" fmla="*/ 558800 h 624173"/>
                  <a:gd name="connsiteX5" fmla="*/ 364067 w 1261533"/>
                  <a:gd name="connsiteY5" fmla="*/ 550333 h 624173"/>
                  <a:gd name="connsiteX6" fmla="*/ 397933 w 1261533"/>
                  <a:gd name="connsiteY6" fmla="*/ 491066 h 624173"/>
                  <a:gd name="connsiteX7" fmla="*/ 423333 w 1261533"/>
                  <a:gd name="connsiteY7" fmla="*/ 465666 h 624173"/>
                  <a:gd name="connsiteX8" fmla="*/ 457200 w 1261533"/>
                  <a:gd name="connsiteY8" fmla="*/ 414866 h 624173"/>
                  <a:gd name="connsiteX9" fmla="*/ 474133 w 1261533"/>
                  <a:gd name="connsiteY9" fmla="*/ 372533 h 624173"/>
                  <a:gd name="connsiteX10" fmla="*/ 482600 w 1261533"/>
                  <a:gd name="connsiteY10" fmla="*/ 347133 h 624173"/>
                  <a:gd name="connsiteX11" fmla="*/ 508000 w 1261533"/>
                  <a:gd name="connsiteY11" fmla="*/ 321733 h 624173"/>
                  <a:gd name="connsiteX12" fmla="*/ 550333 w 1261533"/>
                  <a:gd name="connsiteY12" fmla="*/ 254000 h 624173"/>
                  <a:gd name="connsiteX13" fmla="*/ 601133 w 1261533"/>
                  <a:gd name="connsiteY13" fmla="*/ 169333 h 624173"/>
                  <a:gd name="connsiteX14" fmla="*/ 618067 w 1261533"/>
                  <a:gd name="connsiteY14" fmla="*/ 143933 h 624173"/>
                  <a:gd name="connsiteX15" fmla="*/ 635000 w 1261533"/>
                  <a:gd name="connsiteY15" fmla="*/ 110066 h 624173"/>
                  <a:gd name="connsiteX16" fmla="*/ 694267 w 1261533"/>
                  <a:gd name="connsiteY16" fmla="*/ 76200 h 624173"/>
                  <a:gd name="connsiteX17" fmla="*/ 702733 w 1261533"/>
                  <a:gd name="connsiteY17" fmla="*/ 50800 h 624173"/>
                  <a:gd name="connsiteX18" fmla="*/ 770467 w 1261533"/>
                  <a:gd name="connsiteY18" fmla="*/ 16933 h 624173"/>
                  <a:gd name="connsiteX19" fmla="*/ 795867 w 1261533"/>
                  <a:gd name="connsiteY19" fmla="*/ 0 h 624173"/>
                  <a:gd name="connsiteX20" fmla="*/ 948267 w 1261533"/>
                  <a:gd name="connsiteY20" fmla="*/ 16933 h 624173"/>
                  <a:gd name="connsiteX21" fmla="*/ 990600 w 1261533"/>
                  <a:gd name="connsiteY21" fmla="*/ 50800 h 624173"/>
                  <a:gd name="connsiteX22" fmla="*/ 1016000 w 1261533"/>
                  <a:gd name="connsiteY22" fmla="*/ 59266 h 624173"/>
                  <a:gd name="connsiteX23" fmla="*/ 1041400 w 1261533"/>
                  <a:gd name="connsiteY23" fmla="*/ 110066 h 624173"/>
                  <a:gd name="connsiteX24" fmla="*/ 1075267 w 1261533"/>
                  <a:gd name="connsiteY24" fmla="*/ 118533 h 624173"/>
                  <a:gd name="connsiteX25" fmla="*/ 1126067 w 1261533"/>
                  <a:gd name="connsiteY25" fmla="*/ 194733 h 624173"/>
                  <a:gd name="connsiteX26" fmla="*/ 1143000 w 1261533"/>
                  <a:gd name="connsiteY26" fmla="*/ 220133 h 624173"/>
                  <a:gd name="connsiteX27" fmla="*/ 1185333 w 1261533"/>
                  <a:gd name="connsiteY27" fmla="*/ 347133 h 624173"/>
                  <a:gd name="connsiteX28" fmla="*/ 1193800 w 1261533"/>
                  <a:gd name="connsiteY28" fmla="*/ 372533 h 624173"/>
                  <a:gd name="connsiteX29" fmla="*/ 1219200 w 1261533"/>
                  <a:gd name="connsiteY29" fmla="*/ 389466 h 624173"/>
                  <a:gd name="connsiteX30" fmla="*/ 1236133 w 1261533"/>
                  <a:gd name="connsiteY30" fmla="*/ 440266 h 624173"/>
                  <a:gd name="connsiteX31" fmla="*/ 1244600 w 1261533"/>
                  <a:gd name="connsiteY31" fmla="*/ 465666 h 624173"/>
                  <a:gd name="connsiteX32" fmla="*/ 1253067 w 1261533"/>
                  <a:gd name="connsiteY32" fmla="*/ 491066 h 624173"/>
                  <a:gd name="connsiteX33" fmla="*/ 1261533 w 1261533"/>
                  <a:gd name="connsiteY33" fmla="*/ 508000 h 62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61533" h="624173">
                    <a:moveTo>
                      <a:pt x="0" y="609600"/>
                    </a:moveTo>
                    <a:cubicBezTo>
                      <a:pt x="98936" y="618594"/>
                      <a:pt x="104796" y="624173"/>
                      <a:pt x="211667" y="609600"/>
                    </a:cubicBezTo>
                    <a:cubicBezTo>
                      <a:pt x="234726" y="606456"/>
                      <a:pt x="258584" y="603074"/>
                      <a:pt x="279400" y="592666"/>
                    </a:cubicBezTo>
                    <a:cubicBezTo>
                      <a:pt x="290689" y="587022"/>
                      <a:pt x="302308" y="581995"/>
                      <a:pt x="313267" y="575733"/>
                    </a:cubicBezTo>
                    <a:cubicBezTo>
                      <a:pt x="322102" y="570685"/>
                      <a:pt x="329566" y="563351"/>
                      <a:pt x="338667" y="558800"/>
                    </a:cubicBezTo>
                    <a:cubicBezTo>
                      <a:pt x="346649" y="554809"/>
                      <a:pt x="355600" y="553155"/>
                      <a:pt x="364067" y="550333"/>
                    </a:cubicBezTo>
                    <a:cubicBezTo>
                      <a:pt x="374418" y="529630"/>
                      <a:pt x="382974" y="509017"/>
                      <a:pt x="397933" y="491066"/>
                    </a:cubicBezTo>
                    <a:cubicBezTo>
                      <a:pt x="405598" y="481868"/>
                      <a:pt x="414866" y="474133"/>
                      <a:pt x="423333" y="465666"/>
                    </a:cubicBezTo>
                    <a:cubicBezTo>
                      <a:pt x="445717" y="398516"/>
                      <a:pt x="411898" y="487350"/>
                      <a:pt x="457200" y="414866"/>
                    </a:cubicBezTo>
                    <a:cubicBezTo>
                      <a:pt x="465255" y="401978"/>
                      <a:pt x="468797" y="386763"/>
                      <a:pt x="474133" y="372533"/>
                    </a:cubicBezTo>
                    <a:cubicBezTo>
                      <a:pt x="477267" y="364177"/>
                      <a:pt x="477649" y="354559"/>
                      <a:pt x="482600" y="347133"/>
                    </a:cubicBezTo>
                    <a:cubicBezTo>
                      <a:pt x="489242" y="337170"/>
                      <a:pt x="499533" y="330200"/>
                      <a:pt x="508000" y="321733"/>
                    </a:cubicBezTo>
                    <a:cubicBezTo>
                      <a:pt x="528151" y="261280"/>
                      <a:pt x="510081" y="280834"/>
                      <a:pt x="550333" y="254000"/>
                    </a:cubicBezTo>
                    <a:cubicBezTo>
                      <a:pt x="570328" y="174022"/>
                      <a:pt x="546451" y="196674"/>
                      <a:pt x="601133" y="169333"/>
                    </a:cubicBezTo>
                    <a:cubicBezTo>
                      <a:pt x="606778" y="160866"/>
                      <a:pt x="613018" y="152768"/>
                      <a:pt x="618067" y="143933"/>
                    </a:cubicBezTo>
                    <a:cubicBezTo>
                      <a:pt x="624329" y="132975"/>
                      <a:pt x="626920" y="119762"/>
                      <a:pt x="635000" y="110066"/>
                    </a:cubicBezTo>
                    <a:cubicBezTo>
                      <a:pt x="643548" y="99809"/>
                      <a:pt x="685227" y="80720"/>
                      <a:pt x="694267" y="76200"/>
                    </a:cubicBezTo>
                    <a:cubicBezTo>
                      <a:pt x="697089" y="67733"/>
                      <a:pt x="698141" y="58453"/>
                      <a:pt x="702733" y="50800"/>
                    </a:cubicBezTo>
                    <a:cubicBezTo>
                      <a:pt x="721286" y="19877"/>
                      <a:pt x="736694" y="39448"/>
                      <a:pt x="770467" y="16933"/>
                    </a:cubicBezTo>
                    <a:lnTo>
                      <a:pt x="795867" y="0"/>
                    </a:lnTo>
                    <a:cubicBezTo>
                      <a:pt x="802963" y="507"/>
                      <a:pt x="912117" y="1440"/>
                      <a:pt x="948267" y="16933"/>
                    </a:cubicBezTo>
                    <a:cubicBezTo>
                      <a:pt x="1007583" y="42354"/>
                      <a:pt x="945076" y="23486"/>
                      <a:pt x="990600" y="50800"/>
                    </a:cubicBezTo>
                    <a:cubicBezTo>
                      <a:pt x="998253" y="55392"/>
                      <a:pt x="1007533" y="56444"/>
                      <a:pt x="1016000" y="59266"/>
                    </a:cubicBezTo>
                    <a:cubicBezTo>
                      <a:pt x="1020830" y="73754"/>
                      <a:pt x="1027333" y="100688"/>
                      <a:pt x="1041400" y="110066"/>
                    </a:cubicBezTo>
                    <a:cubicBezTo>
                      <a:pt x="1051082" y="116521"/>
                      <a:pt x="1063978" y="115711"/>
                      <a:pt x="1075267" y="118533"/>
                    </a:cubicBezTo>
                    <a:lnTo>
                      <a:pt x="1126067" y="194733"/>
                    </a:lnTo>
                    <a:cubicBezTo>
                      <a:pt x="1131711" y="203200"/>
                      <a:pt x="1139782" y="210480"/>
                      <a:pt x="1143000" y="220133"/>
                    </a:cubicBezTo>
                    <a:lnTo>
                      <a:pt x="1185333" y="347133"/>
                    </a:lnTo>
                    <a:cubicBezTo>
                      <a:pt x="1188155" y="355600"/>
                      <a:pt x="1186374" y="367583"/>
                      <a:pt x="1193800" y="372533"/>
                    </a:cubicBezTo>
                    <a:lnTo>
                      <a:pt x="1219200" y="389466"/>
                    </a:lnTo>
                    <a:lnTo>
                      <a:pt x="1236133" y="440266"/>
                    </a:lnTo>
                    <a:lnTo>
                      <a:pt x="1244600" y="465666"/>
                    </a:lnTo>
                    <a:cubicBezTo>
                      <a:pt x="1247422" y="474133"/>
                      <a:pt x="1249076" y="483083"/>
                      <a:pt x="1253067" y="491066"/>
                    </a:cubicBezTo>
                    <a:lnTo>
                      <a:pt x="1261533" y="50800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5227637" y="5211763"/>
                <a:ext cx="517525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968" name="TextBox 60"/>
              <p:cNvSpPr txBox="1">
                <a:spLocks noChangeArrowheads="1"/>
              </p:cNvSpPr>
              <p:nvPr/>
            </p:nvSpPr>
            <p:spPr bwMode="auto">
              <a:xfrm>
                <a:off x="5486400" y="5105400"/>
                <a:ext cx="3810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V</a:t>
                </a: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 rot="16200000" flipH="1">
                <a:off x="5608637" y="5211763"/>
                <a:ext cx="517525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Freeform 20"/>
              <p:cNvSpPr/>
              <p:nvPr/>
            </p:nvSpPr>
            <p:spPr>
              <a:xfrm>
                <a:off x="7315200" y="4495800"/>
                <a:ext cx="1262063" cy="623888"/>
              </a:xfrm>
              <a:custGeom>
                <a:avLst/>
                <a:gdLst>
                  <a:gd name="connsiteX0" fmla="*/ 0 w 1261533"/>
                  <a:gd name="connsiteY0" fmla="*/ 609600 h 624173"/>
                  <a:gd name="connsiteX1" fmla="*/ 211667 w 1261533"/>
                  <a:gd name="connsiteY1" fmla="*/ 609600 h 624173"/>
                  <a:gd name="connsiteX2" fmla="*/ 279400 w 1261533"/>
                  <a:gd name="connsiteY2" fmla="*/ 592666 h 624173"/>
                  <a:gd name="connsiteX3" fmla="*/ 313267 w 1261533"/>
                  <a:gd name="connsiteY3" fmla="*/ 575733 h 624173"/>
                  <a:gd name="connsiteX4" fmla="*/ 338667 w 1261533"/>
                  <a:gd name="connsiteY4" fmla="*/ 558800 h 624173"/>
                  <a:gd name="connsiteX5" fmla="*/ 364067 w 1261533"/>
                  <a:gd name="connsiteY5" fmla="*/ 550333 h 624173"/>
                  <a:gd name="connsiteX6" fmla="*/ 397933 w 1261533"/>
                  <a:gd name="connsiteY6" fmla="*/ 491066 h 624173"/>
                  <a:gd name="connsiteX7" fmla="*/ 423333 w 1261533"/>
                  <a:gd name="connsiteY7" fmla="*/ 465666 h 624173"/>
                  <a:gd name="connsiteX8" fmla="*/ 457200 w 1261533"/>
                  <a:gd name="connsiteY8" fmla="*/ 414866 h 624173"/>
                  <a:gd name="connsiteX9" fmla="*/ 474133 w 1261533"/>
                  <a:gd name="connsiteY9" fmla="*/ 372533 h 624173"/>
                  <a:gd name="connsiteX10" fmla="*/ 482600 w 1261533"/>
                  <a:gd name="connsiteY10" fmla="*/ 347133 h 624173"/>
                  <a:gd name="connsiteX11" fmla="*/ 508000 w 1261533"/>
                  <a:gd name="connsiteY11" fmla="*/ 321733 h 624173"/>
                  <a:gd name="connsiteX12" fmla="*/ 550333 w 1261533"/>
                  <a:gd name="connsiteY12" fmla="*/ 254000 h 624173"/>
                  <a:gd name="connsiteX13" fmla="*/ 601133 w 1261533"/>
                  <a:gd name="connsiteY13" fmla="*/ 169333 h 624173"/>
                  <a:gd name="connsiteX14" fmla="*/ 618067 w 1261533"/>
                  <a:gd name="connsiteY14" fmla="*/ 143933 h 624173"/>
                  <a:gd name="connsiteX15" fmla="*/ 635000 w 1261533"/>
                  <a:gd name="connsiteY15" fmla="*/ 110066 h 624173"/>
                  <a:gd name="connsiteX16" fmla="*/ 694267 w 1261533"/>
                  <a:gd name="connsiteY16" fmla="*/ 76200 h 624173"/>
                  <a:gd name="connsiteX17" fmla="*/ 702733 w 1261533"/>
                  <a:gd name="connsiteY17" fmla="*/ 50800 h 624173"/>
                  <a:gd name="connsiteX18" fmla="*/ 770467 w 1261533"/>
                  <a:gd name="connsiteY18" fmla="*/ 16933 h 624173"/>
                  <a:gd name="connsiteX19" fmla="*/ 795867 w 1261533"/>
                  <a:gd name="connsiteY19" fmla="*/ 0 h 624173"/>
                  <a:gd name="connsiteX20" fmla="*/ 948267 w 1261533"/>
                  <a:gd name="connsiteY20" fmla="*/ 16933 h 624173"/>
                  <a:gd name="connsiteX21" fmla="*/ 990600 w 1261533"/>
                  <a:gd name="connsiteY21" fmla="*/ 50800 h 624173"/>
                  <a:gd name="connsiteX22" fmla="*/ 1016000 w 1261533"/>
                  <a:gd name="connsiteY22" fmla="*/ 59266 h 624173"/>
                  <a:gd name="connsiteX23" fmla="*/ 1041400 w 1261533"/>
                  <a:gd name="connsiteY23" fmla="*/ 110066 h 624173"/>
                  <a:gd name="connsiteX24" fmla="*/ 1075267 w 1261533"/>
                  <a:gd name="connsiteY24" fmla="*/ 118533 h 624173"/>
                  <a:gd name="connsiteX25" fmla="*/ 1126067 w 1261533"/>
                  <a:gd name="connsiteY25" fmla="*/ 194733 h 624173"/>
                  <a:gd name="connsiteX26" fmla="*/ 1143000 w 1261533"/>
                  <a:gd name="connsiteY26" fmla="*/ 220133 h 624173"/>
                  <a:gd name="connsiteX27" fmla="*/ 1185333 w 1261533"/>
                  <a:gd name="connsiteY27" fmla="*/ 347133 h 624173"/>
                  <a:gd name="connsiteX28" fmla="*/ 1193800 w 1261533"/>
                  <a:gd name="connsiteY28" fmla="*/ 372533 h 624173"/>
                  <a:gd name="connsiteX29" fmla="*/ 1219200 w 1261533"/>
                  <a:gd name="connsiteY29" fmla="*/ 389466 h 624173"/>
                  <a:gd name="connsiteX30" fmla="*/ 1236133 w 1261533"/>
                  <a:gd name="connsiteY30" fmla="*/ 440266 h 624173"/>
                  <a:gd name="connsiteX31" fmla="*/ 1244600 w 1261533"/>
                  <a:gd name="connsiteY31" fmla="*/ 465666 h 624173"/>
                  <a:gd name="connsiteX32" fmla="*/ 1253067 w 1261533"/>
                  <a:gd name="connsiteY32" fmla="*/ 491066 h 624173"/>
                  <a:gd name="connsiteX33" fmla="*/ 1261533 w 1261533"/>
                  <a:gd name="connsiteY33" fmla="*/ 508000 h 62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61533" h="624173">
                    <a:moveTo>
                      <a:pt x="0" y="609600"/>
                    </a:moveTo>
                    <a:cubicBezTo>
                      <a:pt x="98936" y="618594"/>
                      <a:pt x="104796" y="624173"/>
                      <a:pt x="211667" y="609600"/>
                    </a:cubicBezTo>
                    <a:cubicBezTo>
                      <a:pt x="234726" y="606456"/>
                      <a:pt x="258584" y="603074"/>
                      <a:pt x="279400" y="592666"/>
                    </a:cubicBezTo>
                    <a:cubicBezTo>
                      <a:pt x="290689" y="587022"/>
                      <a:pt x="302308" y="581995"/>
                      <a:pt x="313267" y="575733"/>
                    </a:cubicBezTo>
                    <a:cubicBezTo>
                      <a:pt x="322102" y="570685"/>
                      <a:pt x="329566" y="563351"/>
                      <a:pt x="338667" y="558800"/>
                    </a:cubicBezTo>
                    <a:cubicBezTo>
                      <a:pt x="346649" y="554809"/>
                      <a:pt x="355600" y="553155"/>
                      <a:pt x="364067" y="550333"/>
                    </a:cubicBezTo>
                    <a:cubicBezTo>
                      <a:pt x="374418" y="529630"/>
                      <a:pt x="382974" y="509017"/>
                      <a:pt x="397933" y="491066"/>
                    </a:cubicBezTo>
                    <a:cubicBezTo>
                      <a:pt x="405598" y="481868"/>
                      <a:pt x="414866" y="474133"/>
                      <a:pt x="423333" y="465666"/>
                    </a:cubicBezTo>
                    <a:cubicBezTo>
                      <a:pt x="445717" y="398516"/>
                      <a:pt x="411898" y="487350"/>
                      <a:pt x="457200" y="414866"/>
                    </a:cubicBezTo>
                    <a:cubicBezTo>
                      <a:pt x="465255" y="401978"/>
                      <a:pt x="468797" y="386763"/>
                      <a:pt x="474133" y="372533"/>
                    </a:cubicBezTo>
                    <a:cubicBezTo>
                      <a:pt x="477267" y="364177"/>
                      <a:pt x="477649" y="354559"/>
                      <a:pt x="482600" y="347133"/>
                    </a:cubicBezTo>
                    <a:cubicBezTo>
                      <a:pt x="489242" y="337170"/>
                      <a:pt x="499533" y="330200"/>
                      <a:pt x="508000" y="321733"/>
                    </a:cubicBezTo>
                    <a:cubicBezTo>
                      <a:pt x="528151" y="261280"/>
                      <a:pt x="510081" y="280834"/>
                      <a:pt x="550333" y="254000"/>
                    </a:cubicBezTo>
                    <a:cubicBezTo>
                      <a:pt x="570328" y="174022"/>
                      <a:pt x="546451" y="196674"/>
                      <a:pt x="601133" y="169333"/>
                    </a:cubicBezTo>
                    <a:cubicBezTo>
                      <a:pt x="606778" y="160866"/>
                      <a:pt x="613018" y="152768"/>
                      <a:pt x="618067" y="143933"/>
                    </a:cubicBezTo>
                    <a:cubicBezTo>
                      <a:pt x="624329" y="132975"/>
                      <a:pt x="626920" y="119762"/>
                      <a:pt x="635000" y="110066"/>
                    </a:cubicBezTo>
                    <a:cubicBezTo>
                      <a:pt x="643548" y="99809"/>
                      <a:pt x="685227" y="80720"/>
                      <a:pt x="694267" y="76200"/>
                    </a:cubicBezTo>
                    <a:cubicBezTo>
                      <a:pt x="697089" y="67733"/>
                      <a:pt x="698141" y="58453"/>
                      <a:pt x="702733" y="50800"/>
                    </a:cubicBezTo>
                    <a:cubicBezTo>
                      <a:pt x="721286" y="19877"/>
                      <a:pt x="736694" y="39448"/>
                      <a:pt x="770467" y="16933"/>
                    </a:cubicBezTo>
                    <a:lnTo>
                      <a:pt x="795867" y="0"/>
                    </a:lnTo>
                    <a:cubicBezTo>
                      <a:pt x="802963" y="507"/>
                      <a:pt x="912117" y="1440"/>
                      <a:pt x="948267" y="16933"/>
                    </a:cubicBezTo>
                    <a:cubicBezTo>
                      <a:pt x="1007583" y="42354"/>
                      <a:pt x="945076" y="23486"/>
                      <a:pt x="990600" y="50800"/>
                    </a:cubicBezTo>
                    <a:cubicBezTo>
                      <a:pt x="998253" y="55392"/>
                      <a:pt x="1007533" y="56444"/>
                      <a:pt x="1016000" y="59266"/>
                    </a:cubicBezTo>
                    <a:cubicBezTo>
                      <a:pt x="1020830" y="73754"/>
                      <a:pt x="1027333" y="100688"/>
                      <a:pt x="1041400" y="110066"/>
                    </a:cubicBezTo>
                    <a:cubicBezTo>
                      <a:pt x="1051082" y="116521"/>
                      <a:pt x="1063978" y="115711"/>
                      <a:pt x="1075267" y="118533"/>
                    </a:cubicBezTo>
                    <a:lnTo>
                      <a:pt x="1126067" y="194733"/>
                    </a:lnTo>
                    <a:cubicBezTo>
                      <a:pt x="1131711" y="203200"/>
                      <a:pt x="1139782" y="210480"/>
                      <a:pt x="1143000" y="220133"/>
                    </a:cubicBezTo>
                    <a:lnTo>
                      <a:pt x="1185333" y="347133"/>
                    </a:lnTo>
                    <a:cubicBezTo>
                      <a:pt x="1188155" y="355600"/>
                      <a:pt x="1186374" y="367583"/>
                      <a:pt x="1193800" y="372533"/>
                    </a:cubicBezTo>
                    <a:lnTo>
                      <a:pt x="1219200" y="389466"/>
                    </a:lnTo>
                    <a:lnTo>
                      <a:pt x="1236133" y="440266"/>
                    </a:lnTo>
                    <a:lnTo>
                      <a:pt x="1244600" y="465666"/>
                    </a:lnTo>
                    <a:cubicBezTo>
                      <a:pt x="1247422" y="474133"/>
                      <a:pt x="1249076" y="483083"/>
                      <a:pt x="1253067" y="491066"/>
                    </a:cubicBezTo>
                    <a:lnTo>
                      <a:pt x="1261533" y="50800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22" name="Straight Connector 21"/>
              <p:cNvCxnSpPr>
                <a:stCxn id="21" idx="14"/>
              </p:cNvCxnSpPr>
              <p:nvPr/>
            </p:nvCxnSpPr>
            <p:spPr>
              <a:xfrm flipH="1">
                <a:off x="7924800" y="4640263"/>
                <a:ext cx="7938" cy="7715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7777163" y="4948237"/>
                <a:ext cx="914400" cy="95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973" name="TextBox 71"/>
              <p:cNvSpPr txBox="1">
                <a:spLocks noChangeArrowheads="1"/>
              </p:cNvSpPr>
              <p:nvPr/>
            </p:nvSpPr>
            <p:spPr bwMode="auto">
              <a:xfrm>
                <a:off x="7924800" y="4953000"/>
                <a:ext cx="3810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V</a:t>
                </a:r>
              </a:p>
            </p:txBody>
          </p:sp>
        </p:grpSp>
      </p:grpSp>
      <p:grpSp>
        <p:nvGrpSpPr>
          <p:cNvPr id="14" name="Group 40"/>
          <p:cNvGrpSpPr>
            <a:grpSpLocks/>
          </p:cNvGrpSpPr>
          <p:nvPr/>
        </p:nvGrpSpPr>
        <p:grpSpPr bwMode="auto">
          <a:xfrm>
            <a:off x="4624" y="2438400"/>
            <a:ext cx="5024575" cy="3805237"/>
            <a:chOff x="0" y="2447926"/>
            <a:chExt cx="5024575" cy="3805237"/>
          </a:xfrm>
        </p:grpSpPr>
        <p:sp>
          <p:nvSpPr>
            <p:cNvPr id="39946" name="TextBox 22"/>
            <p:cNvSpPr txBox="1">
              <a:spLocks noChangeArrowheads="1"/>
            </p:cNvSpPr>
            <p:nvPr/>
          </p:nvSpPr>
          <p:spPr bwMode="auto">
            <a:xfrm>
              <a:off x="223975" y="2447926"/>
              <a:ext cx="48006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dirty="0">
                  <a:latin typeface="Calibri" pitchFamily="4" charset="0"/>
                  <a:ea typeface="Calibri" pitchFamily="4" charset="0"/>
                  <a:cs typeface="Calibri" pitchFamily="4" charset="0"/>
                </a:rPr>
                <a:t>Unterschiede in der Synchronisierung sind vorhersagbar und </a:t>
              </a:r>
              <a:r>
                <a:rPr lang="de-DE" dirty="0">
                  <a:solidFill>
                    <a:srgbClr val="FF000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entstehen wegen Kontext</a:t>
              </a:r>
              <a:r>
                <a:rPr lang="de-DE" dirty="0">
                  <a:latin typeface="Calibri" pitchFamily="4" charset="0"/>
                  <a:ea typeface="Calibri" pitchFamily="4" charset="0"/>
                  <a:cs typeface="Calibri" pitchFamily="4" charset="0"/>
                </a:rPr>
                <a:t>. </a:t>
              </a:r>
            </a:p>
          </p:txBody>
        </p:sp>
        <p:grpSp>
          <p:nvGrpSpPr>
            <p:cNvPr id="39947" name="Group 40"/>
            <p:cNvGrpSpPr>
              <a:grpSpLocks/>
            </p:cNvGrpSpPr>
            <p:nvPr/>
          </p:nvGrpSpPr>
          <p:grpSpPr bwMode="auto">
            <a:xfrm>
              <a:off x="0" y="3886200"/>
              <a:ext cx="4724400" cy="2366963"/>
              <a:chOff x="0" y="3429000"/>
              <a:chExt cx="4724400" cy="2366963"/>
            </a:xfrm>
          </p:grpSpPr>
          <p:sp>
            <p:nvSpPr>
              <p:cNvPr id="28" name="Freeform 27"/>
              <p:cNvSpPr/>
              <p:nvPr/>
            </p:nvSpPr>
            <p:spPr>
              <a:xfrm>
                <a:off x="381000" y="4648200"/>
                <a:ext cx="1262063" cy="623888"/>
              </a:xfrm>
              <a:custGeom>
                <a:avLst/>
                <a:gdLst>
                  <a:gd name="connsiteX0" fmla="*/ 0 w 1261533"/>
                  <a:gd name="connsiteY0" fmla="*/ 609600 h 624173"/>
                  <a:gd name="connsiteX1" fmla="*/ 211667 w 1261533"/>
                  <a:gd name="connsiteY1" fmla="*/ 609600 h 624173"/>
                  <a:gd name="connsiteX2" fmla="*/ 279400 w 1261533"/>
                  <a:gd name="connsiteY2" fmla="*/ 592666 h 624173"/>
                  <a:gd name="connsiteX3" fmla="*/ 313267 w 1261533"/>
                  <a:gd name="connsiteY3" fmla="*/ 575733 h 624173"/>
                  <a:gd name="connsiteX4" fmla="*/ 338667 w 1261533"/>
                  <a:gd name="connsiteY4" fmla="*/ 558800 h 624173"/>
                  <a:gd name="connsiteX5" fmla="*/ 364067 w 1261533"/>
                  <a:gd name="connsiteY5" fmla="*/ 550333 h 624173"/>
                  <a:gd name="connsiteX6" fmla="*/ 397933 w 1261533"/>
                  <a:gd name="connsiteY6" fmla="*/ 491066 h 624173"/>
                  <a:gd name="connsiteX7" fmla="*/ 423333 w 1261533"/>
                  <a:gd name="connsiteY7" fmla="*/ 465666 h 624173"/>
                  <a:gd name="connsiteX8" fmla="*/ 457200 w 1261533"/>
                  <a:gd name="connsiteY8" fmla="*/ 414866 h 624173"/>
                  <a:gd name="connsiteX9" fmla="*/ 474133 w 1261533"/>
                  <a:gd name="connsiteY9" fmla="*/ 372533 h 624173"/>
                  <a:gd name="connsiteX10" fmla="*/ 482600 w 1261533"/>
                  <a:gd name="connsiteY10" fmla="*/ 347133 h 624173"/>
                  <a:gd name="connsiteX11" fmla="*/ 508000 w 1261533"/>
                  <a:gd name="connsiteY11" fmla="*/ 321733 h 624173"/>
                  <a:gd name="connsiteX12" fmla="*/ 550333 w 1261533"/>
                  <a:gd name="connsiteY12" fmla="*/ 254000 h 624173"/>
                  <a:gd name="connsiteX13" fmla="*/ 601133 w 1261533"/>
                  <a:gd name="connsiteY13" fmla="*/ 169333 h 624173"/>
                  <a:gd name="connsiteX14" fmla="*/ 618067 w 1261533"/>
                  <a:gd name="connsiteY14" fmla="*/ 143933 h 624173"/>
                  <a:gd name="connsiteX15" fmla="*/ 635000 w 1261533"/>
                  <a:gd name="connsiteY15" fmla="*/ 110066 h 624173"/>
                  <a:gd name="connsiteX16" fmla="*/ 694267 w 1261533"/>
                  <a:gd name="connsiteY16" fmla="*/ 76200 h 624173"/>
                  <a:gd name="connsiteX17" fmla="*/ 702733 w 1261533"/>
                  <a:gd name="connsiteY17" fmla="*/ 50800 h 624173"/>
                  <a:gd name="connsiteX18" fmla="*/ 770467 w 1261533"/>
                  <a:gd name="connsiteY18" fmla="*/ 16933 h 624173"/>
                  <a:gd name="connsiteX19" fmla="*/ 795867 w 1261533"/>
                  <a:gd name="connsiteY19" fmla="*/ 0 h 624173"/>
                  <a:gd name="connsiteX20" fmla="*/ 948267 w 1261533"/>
                  <a:gd name="connsiteY20" fmla="*/ 16933 h 624173"/>
                  <a:gd name="connsiteX21" fmla="*/ 990600 w 1261533"/>
                  <a:gd name="connsiteY21" fmla="*/ 50800 h 624173"/>
                  <a:gd name="connsiteX22" fmla="*/ 1016000 w 1261533"/>
                  <a:gd name="connsiteY22" fmla="*/ 59266 h 624173"/>
                  <a:gd name="connsiteX23" fmla="*/ 1041400 w 1261533"/>
                  <a:gd name="connsiteY23" fmla="*/ 110066 h 624173"/>
                  <a:gd name="connsiteX24" fmla="*/ 1075267 w 1261533"/>
                  <a:gd name="connsiteY24" fmla="*/ 118533 h 624173"/>
                  <a:gd name="connsiteX25" fmla="*/ 1126067 w 1261533"/>
                  <a:gd name="connsiteY25" fmla="*/ 194733 h 624173"/>
                  <a:gd name="connsiteX26" fmla="*/ 1143000 w 1261533"/>
                  <a:gd name="connsiteY26" fmla="*/ 220133 h 624173"/>
                  <a:gd name="connsiteX27" fmla="*/ 1185333 w 1261533"/>
                  <a:gd name="connsiteY27" fmla="*/ 347133 h 624173"/>
                  <a:gd name="connsiteX28" fmla="*/ 1193800 w 1261533"/>
                  <a:gd name="connsiteY28" fmla="*/ 372533 h 624173"/>
                  <a:gd name="connsiteX29" fmla="*/ 1219200 w 1261533"/>
                  <a:gd name="connsiteY29" fmla="*/ 389466 h 624173"/>
                  <a:gd name="connsiteX30" fmla="*/ 1236133 w 1261533"/>
                  <a:gd name="connsiteY30" fmla="*/ 440266 h 624173"/>
                  <a:gd name="connsiteX31" fmla="*/ 1244600 w 1261533"/>
                  <a:gd name="connsiteY31" fmla="*/ 465666 h 624173"/>
                  <a:gd name="connsiteX32" fmla="*/ 1253067 w 1261533"/>
                  <a:gd name="connsiteY32" fmla="*/ 491066 h 624173"/>
                  <a:gd name="connsiteX33" fmla="*/ 1261533 w 1261533"/>
                  <a:gd name="connsiteY33" fmla="*/ 508000 h 62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61533" h="624173">
                    <a:moveTo>
                      <a:pt x="0" y="609600"/>
                    </a:moveTo>
                    <a:cubicBezTo>
                      <a:pt x="98936" y="618594"/>
                      <a:pt x="104796" y="624173"/>
                      <a:pt x="211667" y="609600"/>
                    </a:cubicBezTo>
                    <a:cubicBezTo>
                      <a:pt x="234726" y="606456"/>
                      <a:pt x="258584" y="603074"/>
                      <a:pt x="279400" y="592666"/>
                    </a:cubicBezTo>
                    <a:cubicBezTo>
                      <a:pt x="290689" y="587022"/>
                      <a:pt x="302308" y="581995"/>
                      <a:pt x="313267" y="575733"/>
                    </a:cubicBezTo>
                    <a:cubicBezTo>
                      <a:pt x="322102" y="570685"/>
                      <a:pt x="329566" y="563351"/>
                      <a:pt x="338667" y="558800"/>
                    </a:cubicBezTo>
                    <a:cubicBezTo>
                      <a:pt x="346649" y="554809"/>
                      <a:pt x="355600" y="553155"/>
                      <a:pt x="364067" y="550333"/>
                    </a:cubicBezTo>
                    <a:cubicBezTo>
                      <a:pt x="374418" y="529630"/>
                      <a:pt x="382974" y="509017"/>
                      <a:pt x="397933" y="491066"/>
                    </a:cubicBezTo>
                    <a:cubicBezTo>
                      <a:pt x="405598" y="481868"/>
                      <a:pt x="414866" y="474133"/>
                      <a:pt x="423333" y="465666"/>
                    </a:cubicBezTo>
                    <a:cubicBezTo>
                      <a:pt x="445717" y="398516"/>
                      <a:pt x="411898" y="487350"/>
                      <a:pt x="457200" y="414866"/>
                    </a:cubicBezTo>
                    <a:cubicBezTo>
                      <a:pt x="465255" y="401978"/>
                      <a:pt x="468797" y="386763"/>
                      <a:pt x="474133" y="372533"/>
                    </a:cubicBezTo>
                    <a:cubicBezTo>
                      <a:pt x="477267" y="364177"/>
                      <a:pt x="477649" y="354559"/>
                      <a:pt x="482600" y="347133"/>
                    </a:cubicBezTo>
                    <a:cubicBezTo>
                      <a:pt x="489242" y="337170"/>
                      <a:pt x="499533" y="330200"/>
                      <a:pt x="508000" y="321733"/>
                    </a:cubicBezTo>
                    <a:cubicBezTo>
                      <a:pt x="528151" y="261280"/>
                      <a:pt x="510081" y="280834"/>
                      <a:pt x="550333" y="254000"/>
                    </a:cubicBezTo>
                    <a:cubicBezTo>
                      <a:pt x="570328" y="174022"/>
                      <a:pt x="546451" y="196674"/>
                      <a:pt x="601133" y="169333"/>
                    </a:cubicBezTo>
                    <a:cubicBezTo>
                      <a:pt x="606778" y="160866"/>
                      <a:pt x="613018" y="152768"/>
                      <a:pt x="618067" y="143933"/>
                    </a:cubicBezTo>
                    <a:cubicBezTo>
                      <a:pt x="624329" y="132975"/>
                      <a:pt x="626920" y="119762"/>
                      <a:pt x="635000" y="110066"/>
                    </a:cubicBezTo>
                    <a:cubicBezTo>
                      <a:pt x="643548" y="99809"/>
                      <a:pt x="685227" y="80720"/>
                      <a:pt x="694267" y="76200"/>
                    </a:cubicBezTo>
                    <a:cubicBezTo>
                      <a:pt x="697089" y="67733"/>
                      <a:pt x="698141" y="58453"/>
                      <a:pt x="702733" y="50800"/>
                    </a:cubicBezTo>
                    <a:cubicBezTo>
                      <a:pt x="721286" y="19877"/>
                      <a:pt x="736694" y="39448"/>
                      <a:pt x="770467" y="16933"/>
                    </a:cubicBezTo>
                    <a:lnTo>
                      <a:pt x="795867" y="0"/>
                    </a:lnTo>
                    <a:cubicBezTo>
                      <a:pt x="802963" y="507"/>
                      <a:pt x="912117" y="1440"/>
                      <a:pt x="948267" y="16933"/>
                    </a:cubicBezTo>
                    <a:cubicBezTo>
                      <a:pt x="1007583" y="42354"/>
                      <a:pt x="945076" y="23486"/>
                      <a:pt x="990600" y="50800"/>
                    </a:cubicBezTo>
                    <a:cubicBezTo>
                      <a:pt x="998253" y="55392"/>
                      <a:pt x="1007533" y="56444"/>
                      <a:pt x="1016000" y="59266"/>
                    </a:cubicBezTo>
                    <a:cubicBezTo>
                      <a:pt x="1020830" y="73754"/>
                      <a:pt x="1027333" y="100688"/>
                      <a:pt x="1041400" y="110066"/>
                    </a:cubicBezTo>
                    <a:cubicBezTo>
                      <a:pt x="1051082" y="116521"/>
                      <a:pt x="1063978" y="115711"/>
                      <a:pt x="1075267" y="118533"/>
                    </a:cubicBezTo>
                    <a:lnTo>
                      <a:pt x="1126067" y="194733"/>
                    </a:lnTo>
                    <a:cubicBezTo>
                      <a:pt x="1131711" y="203200"/>
                      <a:pt x="1139782" y="210480"/>
                      <a:pt x="1143000" y="220133"/>
                    </a:cubicBezTo>
                    <a:lnTo>
                      <a:pt x="1185333" y="347133"/>
                    </a:lnTo>
                    <a:cubicBezTo>
                      <a:pt x="1188155" y="355600"/>
                      <a:pt x="1186374" y="367583"/>
                      <a:pt x="1193800" y="372533"/>
                    </a:cubicBezTo>
                    <a:lnTo>
                      <a:pt x="1219200" y="389466"/>
                    </a:lnTo>
                    <a:lnTo>
                      <a:pt x="1236133" y="440266"/>
                    </a:lnTo>
                    <a:lnTo>
                      <a:pt x="1244600" y="465666"/>
                    </a:lnTo>
                    <a:cubicBezTo>
                      <a:pt x="1247422" y="474133"/>
                      <a:pt x="1249076" y="483083"/>
                      <a:pt x="1253067" y="491066"/>
                    </a:cubicBezTo>
                    <a:lnTo>
                      <a:pt x="1261533" y="50800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590800" y="4572000"/>
                <a:ext cx="1262063" cy="623888"/>
              </a:xfrm>
              <a:custGeom>
                <a:avLst/>
                <a:gdLst>
                  <a:gd name="connsiteX0" fmla="*/ 0 w 1261533"/>
                  <a:gd name="connsiteY0" fmla="*/ 609600 h 624173"/>
                  <a:gd name="connsiteX1" fmla="*/ 211667 w 1261533"/>
                  <a:gd name="connsiteY1" fmla="*/ 609600 h 624173"/>
                  <a:gd name="connsiteX2" fmla="*/ 279400 w 1261533"/>
                  <a:gd name="connsiteY2" fmla="*/ 592666 h 624173"/>
                  <a:gd name="connsiteX3" fmla="*/ 313267 w 1261533"/>
                  <a:gd name="connsiteY3" fmla="*/ 575733 h 624173"/>
                  <a:gd name="connsiteX4" fmla="*/ 338667 w 1261533"/>
                  <a:gd name="connsiteY4" fmla="*/ 558800 h 624173"/>
                  <a:gd name="connsiteX5" fmla="*/ 364067 w 1261533"/>
                  <a:gd name="connsiteY5" fmla="*/ 550333 h 624173"/>
                  <a:gd name="connsiteX6" fmla="*/ 397933 w 1261533"/>
                  <a:gd name="connsiteY6" fmla="*/ 491066 h 624173"/>
                  <a:gd name="connsiteX7" fmla="*/ 423333 w 1261533"/>
                  <a:gd name="connsiteY7" fmla="*/ 465666 h 624173"/>
                  <a:gd name="connsiteX8" fmla="*/ 457200 w 1261533"/>
                  <a:gd name="connsiteY8" fmla="*/ 414866 h 624173"/>
                  <a:gd name="connsiteX9" fmla="*/ 474133 w 1261533"/>
                  <a:gd name="connsiteY9" fmla="*/ 372533 h 624173"/>
                  <a:gd name="connsiteX10" fmla="*/ 482600 w 1261533"/>
                  <a:gd name="connsiteY10" fmla="*/ 347133 h 624173"/>
                  <a:gd name="connsiteX11" fmla="*/ 508000 w 1261533"/>
                  <a:gd name="connsiteY11" fmla="*/ 321733 h 624173"/>
                  <a:gd name="connsiteX12" fmla="*/ 550333 w 1261533"/>
                  <a:gd name="connsiteY12" fmla="*/ 254000 h 624173"/>
                  <a:gd name="connsiteX13" fmla="*/ 601133 w 1261533"/>
                  <a:gd name="connsiteY13" fmla="*/ 169333 h 624173"/>
                  <a:gd name="connsiteX14" fmla="*/ 618067 w 1261533"/>
                  <a:gd name="connsiteY14" fmla="*/ 143933 h 624173"/>
                  <a:gd name="connsiteX15" fmla="*/ 635000 w 1261533"/>
                  <a:gd name="connsiteY15" fmla="*/ 110066 h 624173"/>
                  <a:gd name="connsiteX16" fmla="*/ 694267 w 1261533"/>
                  <a:gd name="connsiteY16" fmla="*/ 76200 h 624173"/>
                  <a:gd name="connsiteX17" fmla="*/ 702733 w 1261533"/>
                  <a:gd name="connsiteY17" fmla="*/ 50800 h 624173"/>
                  <a:gd name="connsiteX18" fmla="*/ 770467 w 1261533"/>
                  <a:gd name="connsiteY18" fmla="*/ 16933 h 624173"/>
                  <a:gd name="connsiteX19" fmla="*/ 795867 w 1261533"/>
                  <a:gd name="connsiteY19" fmla="*/ 0 h 624173"/>
                  <a:gd name="connsiteX20" fmla="*/ 948267 w 1261533"/>
                  <a:gd name="connsiteY20" fmla="*/ 16933 h 624173"/>
                  <a:gd name="connsiteX21" fmla="*/ 990600 w 1261533"/>
                  <a:gd name="connsiteY21" fmla="*/ 50800 h 624173"/>
                  <a:gd name="connsiteX22" fmla="*/ 1016000 w 1261533"/>
                  <a:gd name="connsiteY22" fmla="*/ 59266 h 624173"/>
                  <a:gd name="connsiteX23" fmla="*/ 1041400 w 1261533"/>
                  <a:gd name="connsiteY23" fmla="*/ 110066 h 624173"/>
                  <a:gd name="connsiteX24" fmla="*/ 1075267 w 1261533"/>
                  <a:gd name="connsiteY24" fmla="*/ 118533 h 624173"/>
                  <a:gd name="connsiteX25" fmla="*/ 1126067 w 1261533"/>
                  <a:gd name="connsiteY25" fmla="*/ 194733 h 624173"/>
                  <a:gd name="connsiteX26" fmla="*/ 1143000 w 1261533"/>
                  <a:gd name="connsiteY26" fmla="*/ 220133 h 624173"/>
                  <a:gd name="connsiteX27" fmla="*/ 1185333 w 1261533"/>
                  <a:gd name="connsiteY27" fmla="*/ 347133 h 624173"/>
                  <a:gd name="connsiteX28" fmla="*/ 1193800 w 1261533"/>
                  <a:gd name="connsiteY28" fmla="*/ 372533 h 624173"/>
                  <a:gd name="connsiteX29" fmla="*/ 1219200 w 1261533"/>
                  <a:gd name="connsiteY29" fmla="*/ 389466 h 624173"/>
                  <a:gd name="connsiteX30" fmla="*/ 1236133 w 1261533"/>
                  <a:gd name="connsiteY30" fmla="*/ 440266 h 624173"/>
                  <a:gd name="connsiteX31" fmla="*/ 1244600 w 1261533"/>
                  <a:gd name="connsiteY31" fmla="*/ 465666 h 624173"/>
                  <a:gd name="connsiteX32" fmla="*/ 1253067 w 1261533"/>
                  <a:gd name="connsiteY32" fmla="*/ 491066 h 624173"/>
                  <a:gd name="connsiteX33" fmla="*/ 1261533 w 1261533"/>
                  <a:gd name="connsiteY33" fmla="*/ 508000 h 62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61533" h="624173">
                    <a:moveTo>
                      <a:pt x="0" y="609600"/>
                    </a:moveTo>
                    <a:cubicBezTo>
                      <a:pt x="98936" y="618594"/>
                      <a:pt x="104796" y="624173"/>
                      <a:pt x="211667" y="609600"/>
                    </a:cubicBezTo>
                    <a:cubicBezTo>
                      <a:pt x="234726" y="606456"/>
                      <a:pt x="258584" y="603074"/>
                      <a:pt x="279400" y="592666"/>
                    </a:cubicBezTo>
                    <a:cubicBezTo>
                      <a:pt x="290689" y="587022"/>
                      <a:pt x="302308" y="581995"/>
                      <a:pt x="313267" y="575733"/>
                    </a:cubicBezTo>
                    <a:cubicBezTo>
                      <a:pt x="322102" y="570685"/>
                      <a:pt x="329566" y="563351"/>
                      <a:pt x="338667" y="558800"/>
                    </a:cubicBezTo>
                    <a:cubicBezTo>
                      <a:pt x="346649" y="554809"/>
                      <a:pt x="355600" y="553155"/>
                      <a:pt x="364067" y="550333"/>
                    </a:cubicBezTo>
                    <a:cubicBezTo>
                      <a:pt x="374418" y="529630"/>
                      <a:pt x="382974" y="509017"/>
                      <a:pt x="397933" y="491066"/>
                    </a:cubicBezTo>
                    <a:cubicBezTo>
                      <a:pt x="405598" y="481868"/>
                      <a:pt x="414866" y="474133"/>
                      <a:pt x="423333" y="465666"/>
                    </a:cubicBezTo>
                    <a:cubicBezTo>
                      <a:pt x="445717" y="398516"/>
                      <a:pt x="411898" y="487350"/>
                      <a:pt x="457200" y="414866"/>
                    </a:cubicBezTo>
                    <a:cubicBezTo>
                      <a:pt x="465255" y="401978"/>
                      <a:pt x="468797" y="386763"/>
                      <a:pt x="474133" y="372533"/>
                    </a:cubicBezTo>
                    <a:cubicBezTo>
                      <a:pt x="477267" y="364177"/>
                      <a:pt x="477649" y="354559"/>
                      <a:pt x="482600" y="347133"/>
                    </a:cubicBezTo>
                    <a:cubicBezTo>
                      <a:pt x="489242" y="337170"/>
                      <a:pt x="499533" y="330200"/>
                      <a:pt x="508000" y="321733"/>
                    </a:cubicBezTo>
                    <a:cubicBezTo>
                      <a:pt x="528151" y="261280"/>
                      <a:pt x="510081" y="280834"/>
                      <a:pt x="550333" y="254000"/>
                    </a:cubicBezTo>
                    <a:cubicBezTo>
                      <a:pt x="570328" y="174022"/>
                      <a:pt x="546451" y="196674"/>
                      <a:pt x="601133" y="169333"/>
                    </a:cubicBezTo>
                    <a:cubicBezTo>
                      <a:pt x="606778" y="160866"/>
                      <a:pt x="613018" y="152768"/>
                      <a:pt x="618067" y="143933"/>
                    </a:cubicBezTo>
                    <a:cubicBezTo>
                      <a:pt x="624329" y="132975"/>
                      <a:pt x="626920" y="119762"/>
                      <a:pt x="635000" y="110066"/>
                    </a:cubicBezTo>
                    <a:cubicBezTo>
                      <a:pt x="643548" y="99809"/>
                      <a:pt x="685227" y="80720"/>
                      <a:pt x="694267" y="76200"/>
                    </a:cubicBezTo>
                    <a:cubicBezTo>
                      <a:pt x="697089" y="67733"/>
                      <a:pt x="698141" y="58453"/>
                      <a:pt x="702733" y="50800"/>
                    </a:cubicBezTo>
                    <a:cubicBezTo>
                      <a:pt x="721286" y="19877"/>
                      <a:pt x="736694" y="39448"/>
                      <a:pt x="770467" y="16933"/>
                    </a:cubicBezTo>
                    <a:lnTo>
                      <a:pt x="795867" y="0"/>
                    </a:lnTo>
                    <a:cubicBezTo>
                      <a:pt x="802963" y="507"/>
                      <a:pt x="912117" y="1440"/>
                      <a:pt x="948267" y="16933"/>
                    </a:cubicBezTo>
                    <a:cubicBezTo>
                      <a:pt x="1007583" y="42354"/>
                      <a:pt x="945076" y="23486"/>
                      <a:pt x="990600" y="50800"/>
                    </a:cubicBezTo>
                    <a:cubicBezTo>
                      <a:pt x="998253" y="55392"/>
                      <a:pt x="1007533" y="56444"/>
                      <a:pt x="1016000" y="59266"/>
                    </a:cubicBezTo>
                    <a:cubicBezTo>
                      <a:pt x="1020830" y="73754"/>
                      <a:pt x="1027333" y="100688"/>
                      <a:pt x="1041400" y="110066"/>
                    </a:cubicBezTo>
                    <a:cubicBezTo>
                      <a:pt x="1051082" y="116521"/>
                      <a:pt x="1063978" y="115711"/>
                      <a:pt x="1075267" y="118533"/>
                    </a:cubicBezTo>
                    <a:lnTo>
                      <a:pt x="1126067" y="194733"/>
                    </a:lnTo>
                    <a:cubicBezTo>
                      <a:pt x="1131711" y="203200"/>
                      <a:pt x="1139782" y="210480"/>
                      <a:pt x="1143000" y="220133"/>
                    </a:cubicBezTo>
                    <a:lnTo>
                      <a:pt x="1185333" y="347133"/>
                    </a:lnTo>
                    <a:cubicBezTo>
                      <a:pt x="1188155" y="355600"/>
                      <a:pt x="1186374" y="367583"/>
                      <a:pt x="1193800" y="372533"/>
                    </a:cubicBezTo>
                    <a:lnTo>
                      <a:pt x="1219200" y="389466"/>
                    </a:lnTo>
                    <a:lnTo>
                      <a:pt x="1236133" y="440266"/>
                    </a:lnTo>
                    <a:lnTo>
                      <a:pt x="1244600" y="465666"/>
                    </a:lnTo>
                    <a:cubicBezTo>
                      <a:pt x="1247422" y="474133"/>
                      <a:pt x="1249076" y="483083"/>
                      <a:pt x="1253067" y="491066"/>
                    </a:cubicBezTo>
                    <a:lnTo>
                      <a:pt x="1261533" y="50800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30" name="Straight Connector 29"/>
              <p:cNvCxnSpPr>
                <a:stCxn id="28" idx="18"/>
              </p:cNvCxnSpPr>
              <p:nvPr/>
            </p:nvCxnSpPr>
            <p:spPr>
              <a:xfrm flipH="1">
                <a:off x="1141413" y="4665663"/>
                <a:ext cx="9525" cy="8985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28" idx="25"/>
              </p:cNvCxnSpPr>
              <p:nvPr/>
            </p:nvCxnSpPr>
            <p:spPr>
              <a:xfrm>
                <a:off x="1506538" y="4843463"/>
                <a:ext cx="17462" cy="71913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29" idx="12"/>
              </p:cNvCxnSpPr>
              <p:nvPr/>
            </p:nvCxnSpPr>
            <p:spPr>
              <a:xfrm flipH="1">
                <a:off x="3122613" y="4826000"/>
                <a:ext cx="19050" cy="6619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5400000">
                <a:off x="2976563" y="5024437"/>
                <a:ext cx="914400" cy="95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954" name="TextBox 50"/>
              <p:cNvSpPr txBox="1">
                <a:spLocks noChangeArrowheads="1"/>
              </p:cNvSpPr>
              <p:nvPr/>
            </p:nvSpPr>
            <p:spPr bwMode="auto">
              <a:xfrm>
                <a:off x="0" y="3429000"/>
                <a:ext cx="29718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solidFill>
                      <a:srgbClr val="FF0000"/>
                    </a:solidFill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Vor einer Wortgrenze</a:t>
                </a:r>
              </a:p>
            </p:txBody>
          </p:sp>
          <p:sp>
            <p:nvSpPr>
              <p:cNvPr id="39955" name="TextBox 51"/>
              <p:cNvSpPr txBox="1">
                <a:spLocks noChangeArrowheads="1"/>
              </p:cNvSpPr>
              <p:nvPr/>
            </p:nvSpPr>
            <p:spPr bwMode="auto">
              <a:xfrm>
                <a:off x="2971800" y="3429000"/>
                <a:ext cx="17526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solidFill>
                      <a:srgbClr val="FF0000"/>
                    </a:solidFill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Wortintern</a:t>
                </a:r>
              </a:p>
            </p:txBody>
          </p:sp>
          <p:sp>
            <p:nvSpPr>
              <p:cNvPr id="39956" name="TextBox 52"/>
              <p:cNvSpPr txBox="1">
                <a:spLocks noChangeArrowheads="1"/>
              </p:cNvSpPr>
              <p:nvPr/>
            </p:nvSpPr>
            <p:spPr bwMode="auto">
              <a:xfrm>
                <a:off x="1143000" y="5334000"/>
                <a:ext cx="3810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V</a:t>
                </a:r>
              </a:p>
            </p:txBody>
          </p:sp>
          <p:sp>
            <p:nvSpPr>
              <p:cNvPr id="39957" name="TextBox 53"/>
              <p:cNvSpPr txBox="1">
                <a:spLocks noChangeArrowheads="1"/>
              </p:cNvSpPr>
              <p:nvPr/>
            </p:nvSpPr>
            <p:spPr bwMode="auto">
              <a:xfrm>
                <a:off x="3124200" y="5257800"/>
                <a:ext cx="3810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V</a:t>
                </a:r>
              </a:p>
            </p:txBody>
          </p:sp>
          <p:sp>
            <p:nvSpPr>
              <p:cNvPr id="39958" name="TextBox 54"/>
              <p:cNvSpPr txBox="1">
                <a:spLocks noChangeArrowheads="1"/>
              </p:cNvSpPr>
              <p:nvPr/>
            </p:nvSpPr>
            <p:spPr bwMode="auto">
              <a:xfrm>
                <a:off x="990600" y="4191000"/>
                <a:ext cx="6858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H*</a:t>
                </a:r>
              </a:p>
            </p:txBody>
          </p:sp>
          <p:sp>
            <p:nvSpPr>
              <p:cNvPr id="39959" name="TextBox 55"/>
              <p:cNvSpPr txBox="1">
                <a:spLocks noChangeArrowheads="1"/>
              </p:cNvSpPr>
              <p:nvPr/>
            </p:nvSpPr>
            <p:spPr bwMode="auto">
              <a:xfrm>
                <a:off x="3200400" y="4191000"/>
                <a:ext cx="6858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H*</a:t>
                </a:r>
              </a:p>
            </p:txBody>
          </p:sp>
          <p:sp>
            <p:nvSpPr>
              <p:cNvPr id="39960" name="TextBox 33"/>
              <p:cNvSpPr txBox="1">
                <a:spLocks noChangeArrowheads="1"/>
              </p:cNvSpPr>
              <p:nvPr/>
            </p:nvSpPr>
            <p:spPr bwMode="auto">
              <a:xfrm>
                <a:off x="914400" y="3810001"/>
                <a:ext cx="106531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 dirty="0"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früher</a:t>
                </a:r>
              </a:p>
            </p:txBody>
          </p:sp>
          <p:sp>
            <p:nvSpPr>
              <p:cNvPr id="39961" name="TextBox 37"/>
              <p:cNvSpPr txBox="1">
                <a:spLocks noChangeArrowheads="1"/>
              </p:cNvSpPr>
              <p:nvPr/>
            </p:nvSpPr>
            <p:spPr bwMode="auto">
              <a:xfrm>
                <a:off x="3048000" y="3810001"/>
                <a:ext cx="116396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später</a:t>
                </a:r>
              </a:p>
            </p:txBody>
          </p:sp>
        </p:grpSp>
      </p:grpSp>
      <p:sp>
        <p:nvSpPr>
          <p:cNvPr id="39945" name="TextBox 40"/>
          <p:cNvSpPr txBox="1">
            <a:spLocks noChangeArrowheads="1"/>
          </p:cNvSpPr>
          <p:nvPr/>
        </p:nvSpPr>
        <p:spPr bwMode="auto">
          <a:xfrm>
            <a:off x="1524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Unterschiedliche Synchronisierungen werden verursacht durch: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A75D625-3F2C-3F4B-8AF1-D0ED9ED52C9B}"/>
              </a:ext>
            </a:extLst>
          </p:cNvPr>
          <p:cNvSpPr txBox="1"/>
          <p:nvPr/>
        </p:nvSpPr>
        <p:spPr>
          <a:xfrm>
            <a:off x="8153400" y="606954"/>
            <a:ext cx="9906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FFFF"/>
                </a:solidFill>
                <a:latin typeface="Calibri" pitchFamily="-100" charset="0"/>
                <a:ea typeface="Calibri" pitchFamily="-100" charset="0"/>
                <a:cs typeface="Calibri" pitchFamily="-100" charset="0"/>
                <a:sym typeface="Arial" pitchFamily="-100" charset="0"/>
              </a:rPr>
              <a:t>S. 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7"/>
          <p:cNvSpPr txBox="1">
            <a:spLocks noChangeArrowheads="1"/>
          </p:cNvSpPr>
          <p:nvPr/>
        </p:nvSpPr>
        <p:spPr bwMode="auto">
          <a:xfrm>
            <a:off x="990600" y="1219200"/>
            <a:ext cx="662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Lexikalischer Wortakzent: Schwedisch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762000" y="1371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ym typeface="Arial" pitchFamily="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28600"/>
            <a:ext cx="7620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  <a:sym typeface="Arial" pitchFamily="-100" charset="0"/>
              </a:rPr>
              <a:t>Phonologische Faktoren in der Synchronisierung: Lexikon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77200" y="76200"/>
            <a:ext cx="10668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FFFF"/>
                </a:solidFill>
                <a:latin typeface="Calibri" pitchFamily="-100" charset="0"/>
                <a:ea typeface="Calibri" pitchFamily="-100" charset="0"/>
                <a:cs typeface="Calibri" pitchFamily="-100" charset="0"/>
                <a:sym typeface="Arial" pitchFamily="-100" charset="0"/>
              </a:rPr>
              <a:t>S. 16</a:t>
            </a:r>
          </a:p>
        </p:txBody>
      </p:sp>
      <p:sp>
        <p:nvSpPr>
          <p:cNvPr id="40968" name="TextBox 3"/>
          <p:cNvSpPr txBox="1">
            <a:spLocks noChangeArrowheads="1"/>
          </p:cNvSpPr>
          <p:nvPr/>
        </p:nvSpPr>
        <p:spPr bwMode="auto">
          <a:xfrm>
            <a:off x="609600" y="1981200"/>
            <a:ext cx="358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Ente = /anden/, Akzent 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2514600"/>
            <a:ext cx="3733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ea typeface="Arial" pitchFamily="8" charset="0"/>
                <a:cs typeface="Calibri"/>
                <a:sym typeface="Arial" pitchFamily="-100" charset="0"/>
              </a:rPr>
              <a:t>Geist =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/>
                <a:ea typeface="Arial" pitchFamily="8" charset="0"/>
                <a:cs typeface="Calibri"/>
                <a:sym typeface="Arial" pitchFamily="-100" charset="0"/>
              </a:rPr>
              <a:t>/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Calibri"/>
                <a:ea typeface="Arial" pitchFamily="8" charset="0"/>
                <a:cs typeface="Calibri"/>
                <a:sym typeface="Arial" pitchFamily="-100" charset="0"/>
              </a:rPr>
              <a:t>anden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/>
                <a:ea typeface="Arial" pitchFamily="8" charset="0"/>
                <a:cs typeface="Calibri"/>
                <a:sym typeface="Arial" pitchFamily="-100" charset="0"/>
              </a:rPr>
              <a:t>/, Akzent II</a:t>
            </a:r>
          </a:p>
        </p:txBody>
      </p:sp>
      <p:sp>
        <p:nvSpPr>
          <p:cNvPr id="40970" name="TextBox 6"/>
          <p:cNvSpPr txBox="1">
            <a:spLocks noChangeArrowheads="1"/>
          </p:cNvSpPr>
          <p:nvPr/>
        </p:nvSpPr>
        <p:spPr bwMode="auto">
          <a:xfrm>
            <a:off x="4648200" y="1981200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H-Gipfel im /a/</a:t>
            </a:r>
          </a:p>
        </p:txBody>
      </p:sp>
      <p:sp>
        <p:nvSpPr>
          <p:cNvPr id="40971" name="TextBox 7"/>
          <p:cNvSpPr txBox="1">
            <a:spLocks noChangeArrowheads="1"/>
          </p:cNvSpPr>
          <p:nvPr/>
        </p:nvSpPr>
        <p:spPr bwMode="auto">
          <a:xfrm>
            <a:off x="4648200" y="2438400"/>
            <a:ext cx="320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H-Gipfel nach dem /a/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28600" y="3352800"/>
            <a:ext cx="8702675" cy="3136900"/>
            <a:chOff x="228600" y="2895600"/>
            <a:chExt cx="8702675" cy="3136900"/>
          </a:xfrm>
        </p:grpSpPr>
        <p:pic>
          <p:nvPicPr>
            <p:cNvPr id="40975" name="Picture 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8600" y="3124200"/>
              <a:ext cx="8702675" cy="290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6" name="TextBox 2"/>
            <p:cNvSpPr txBox="1">
              <a:spLocks noChangeArrowheads="1"/>
            </p:cNvSpPr>
            <p:nvPr/>
          </p:nvSpPr>
          <p:spPr bwMode="auto">
            <a:xfrm>
              <a:off x="1295400" y="2895600"/>
              <a:ext cx="6781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Ich habe die Ente/den Geist im Nebel gesehen</a:t>
              </a:r>
              <a:r>
                <a:rPr lang="de-DE" baseline="30000">
                  <a:latin typeface="Calibri" pitchFamily="4" charset="0"/>
                  <a:ea typeface="Calibri" pitchFamily="4" charset="0"/>
                  <a:cs typeface="Calibri" pitchFamily="4" charset="0"/>
                </a:rPr>
                <a:t>2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2438401" y="4191000"/>
              <a:ext cx="1676400" cy="3175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3124201" y="4191000"/>
              <a:ext cx="1676400" cy="3175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Anden-Ente_Satz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504" y="2564904"/>
            <a:ext cx="596776" cy="596776"/>
          </a:xfrm>
          <a:prstGeom prst="rect">
            <a:avLst/>
          </a:prstGeom>
        </p:spPr>
      </p:pic>
      <p:pic>
        <p:nvPicPr>
          <p:cNvPr id="5" name="Anden-Geist_Satz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852" y="1916832"/>
            <a:ext cx="622424" cy="622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381000"/>
            <a:ext cx="7772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  <a:sym typeface="Arial" pitchFamily="-100" charset="0"/>
              </a:rPr>
              <a:t>Phonologische Faktoren in der Synchronisierung: Syntax</a:t>
            </a:r>
          </a:p>
        </p:txBody>
      </p:sp>
      <p:sp>
        <p:nvSpPr>
          <p:cNvPr id="41987" name="TextBox 4"/>
          <p:cNvSpPr txBox="1">
            <a:spLocks noChangeArrowheads="1"/>
          </p:cNvSpPr>
          <p:nvPr/>
        </p:nvSpPr>
        <p:spPr bwMode="auto">
          <a:xfrm>
            <a:off x="0" y="2133600"/>
            <a:ext cx="2355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Jejo zovut Jel</a:t>
            </a:r>
            <a:r>
              <a:rPr lang="en-US" baseline="30000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j</a:t>
            </a:r>
            <a:r>
              <a:rPr lang="en-US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e</a:t>
            </a:r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na</a:t>
            </a:r>
            <a:endParaRPr lang="de-DE">
              <a:latin typeface="Calibri" pitchFamily="4" charset="0"/>
              <a:ea typeface="Calibri" pitchFamily="4" charset="0"/>
              <a:cs typeface="Calibri" pitchFamily="4" charset="0"/>
            </a:endParaRPr>
          </a:p>
        </p:txBody>
      </p:sp>
      <p:sp>
        <p:nvSpPr>
          <p:cNvPr id="41988" name="TextBox 5"/>
          <p:cNvSpPr txBox="1">
            <a:spLocks noChangeArrowheads="1"/>
          </p:cNvSpPr>
          <p:nvPr/>
        </p:nvSpPr>
        <p:spPr bwMode="auto">
          <a:xfrm>
            <a:off x="0" y="2514600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/jijo zavut jil</a:t>
            </a:r>
            <a:r>
              <a:rPr lang="en-US" baseline="30000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j</a:t>
            </a:r>
            <a:r>
              <a:rPr lang="en-US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e</a:t>
            </a:r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na/ </a:t>
            </a:r>
          </a:p>
        </p:txBody>
      </p:sp>
      <p:sp>
        <p:nvSpPr>
          <p:cNvPr id="41989" name="TextBox 6"/>
          <p:cNvSpPr txBox="1">
            <a:spLocks noChangeArrowheads="1"/>
          </p:cNvSpPr>
          <p:nvPr/>
        </p:nvSpPr>
        <p:spPr bwMode="auto">
          <a:xfrm>
            <a:off x="0" y="29718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Ihr Name ist Helena</a:t>
            </a:r>
          </a:p>
        </p:txBody>
      </p:sp>
      <p:pic>
        <p:nvPicPr>
          <p:cNvPr id="41990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3810000"/>
            <a:ext cx="60198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67000" y="1676400"/>
            <a:ext cx="63817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TextBox 8"/>
          <p:cNvSpPr txBox="1">
            <a:spLocks noChangeArrowheads="1"/>
          </p:cNvSpPr>
          <p:nvPr/>
        </p:nvSpPr>
        <p:spPr bwMode="auto">
          <a:xfrm>
            <a:off x="762000" y="39624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Frage</a:t>
            </a:r>
          </a:p>
        </p:txBody>
      </p:sp>
      <p:sp>
        <p:nvSpPr>
          <p:cNvPr id="41993" name="TextBox 9"/>
          <p:cNvSpPr txBox="1">
            <a:spLocks noChangeArrowheads="1"/>
          </p:cNvSpPr>
          <p:nvPr/>
        </p:nvSpPr>
        <p:spPr bwMode="auto">
          <a:xfrm>
            <a:off x="609600" y="1676400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Aussage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rot="5400000">
            <a:off x="5945188" y="2514600"/>
            <a:ext cx="1979612" cy="1588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rot="5400000">
            <a:off x="6706394" y="2513806"/>
            <a:ext cx="1981200" cy="1588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996" name="TextBox 13"/>
          <p:cNvSpPr txBox="1">
            <a:spLocks noChangeArrowheads="1"/>
          </p:cNvSpPr>
          <p:nvPr/>
        </p:nvSpPr>
        <p:spPr bwMode="auto">
          <a:xfrm>
            <a:off x="7086600" y="29718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baseline="30000">
                <a:latin typeface="Calibri" pitchFamily="4" charset="0"/>
                <a:ea typeface="Calibri" pitchFamily="4" charset="0"/>
                <a:cs typeface="Calibri" pitchFamily="4" charset="0"/>
              </a:rPr>
              <a:t>j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e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 rot="5400000">
            <a:off x="5868987" y="4646613"/>
            <a:ext cx="1979613" cy="1588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rot="5400000">
            <a:off x="6630194" y="4645819"/>
            <a:ext cx="1981200" cy="1588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999" name="TextBox 20"/>
          <p:cNvSpPr txBox="1">
            <a:spLocks noChangeArrowheads="1"/>
          </p:cNvSpPr>
          <p:nvPr/>
        </p:nvSpPr>
        <p:spPr bwMode="auto">
          <a:xfrm>
            <a:off x="7010400" y="51054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baseline="30000">
                <a:latin typeface="Calibri" pitchFamily="4" charset="0"/>
                <a:ea typeface="Calibri" pitchFamily="4" charset="0"/>
                <a:cs typeface="Calibri" pitchFamily="4" charset="0"/>
              </a:rPr>
              <a:t>j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e</a:t>
            </a:r>
          </a:p>
        </p:txBody>
      </p:sp>
      <p:sp>
        <p:nvSpPr>
          <p:cNvPr id="42000" name="TextBox 22"/>
          <p:cNvSpPr txBox="1">
            <a:spLocks noChangeArrowheads="1"/>
          </p:cNvSpPr>
          <p:nvPr/>
        </p:nvSpPr>
        <p:spPr bwMode="auto">
          <a:xfrm>
            <a:off x="2667000" y="914400"/>
            <a:ext cx="563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Späterer </a:t>
            </a:r>
            <a:r>
              <a:rPr lang="de-DE">
                <a:solidFill>
                  <a:srgbClr val="008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Gipfel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 in Fragen in Russisch</a:t>
            </a:r>
            <a:r>
              <a:rPr lang="de-DE" baseline="30000">
                <a:latin typeface="Calibri" pitchFamily="4" charset="0"/>
                <a:ea typeface="Calibri" pitchFamily="4" charset="0"/>
                <a:cs typeface="Calibri" pitchFamily="4" charset="0"/>
              </a:rPr>
              <a:t>1</a:t>
            </a:r>
          </a:p>
        </p:txBody>
      </p:sp>
      <p:sp>
        <p:nvSpPr>
          <p:cNvPr id="42001" name="TextBox 6"/>
          <p:cNvSpPr txBox="1">
            <a:spLocks noChangeArrowheads="1"/>
          </p:cNvSpPr>
          <p:nvPr/>
        </p:nvSpPr>
        <p:spPr bwMode="auto">
          <a:xfrm>
            <a:off x="0" y="44958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Ihr Name ist Helena?</a:t>
            </a: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5829301" y="2019300"/>
            <a:ext cx="990600" cy="317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7049294" y="4152106"/>
            <a:ext cx="990600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382000" y="0"/>
            <a:ext cx="7620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FFFF"/>
                </a:solidFill>
                <a:latin typeface="Calibri" pitchFamily="-100" charset="0"/>
                <a:ea typeface="Calibri" pitchFamily="-100" charset="0"/>
                <a:cs typeface="Calibri" pitchFamily="-100" charset="0"/>
                <a:sym typeface="Arial" pitchFamily="-100" charset="0"/>
              </a:rPr>
              <a:t>S. 18</a:t>
            </a:r>
          </a:p>
        </p:txBody>
      </p:sp>
      <p:pic>
        <p:nvPicPr>
          <p:cNvPr id="24" name="russianquestion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447800" y="5410200"/>
            <a:ext cx="185738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russianstatement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057400" y="1676400"/>
            <a:ext cx="185738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4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0"/>
            <a:ext cx="7772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  <a:sym typeface="Arial" pitchFamily="-100" charset="0"/>
              </a:rPr>
              <a:t>Phonologische Faktoren in der Synchronisierung: Semantik</a:t>
            </a:r>
          </a:p>
        </p:txBody>
      </p:sp>
      <p:sp>
        <p:nvSpPr>
          <p:cNvPr id="43011" name="TextBox 6"/>
          <p:cNvSpPr txBox="1">
            <a:spLocks noChangeArrowheads="1"/>
          </p:cNvSpPr>
          <p:nvPr/>
        </p:nvSpPr>
        <p:spPr bwMode="auto">
          <a:xfrm>
            <a:off x="228600" y="990600"/>
            <a:ext cx="411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Nicht überraschend, erwartet</a:t>
            </a:r>
          </a:p>
        </p:txBody>
      </p:sp>
      <p:sp>
        <p:nvSpPr>
          <p:cNvPr id="43012" name="TextBox 14"/>
          <p:cNvSpPr txBox="1">
            <a:spLocks noChangeArrowheads="1"/>
          </p:cNvSpPr>
          <p:nvPr/>
        </p:nvSpPr>
        <p:spPr bwMode="auto">
          <a:xfrm>
            <a:off x="304800" y="13716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kongruent mit dem Kontext</a:t>
            </a:r>
          </a:p>
        </p:txBody>
      </p:sp>
      <p:sp>
        <p:nvSpPr>
          <p:cNvPr id="43013" name="Rectangle 18"/>
          <p:cNvSpPr>
            <a:spLocks noChangeArrowheads="1"/>
          </p:cNvSpPr>
          <p:nvPr/>
        </p:nvSpPr>
        <p:spPr bwMode="auto">
          <a:xfrm>
            <a:off x="304800" y="6248400"/>
            <a:ext cx="815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4" charset="0"/>
                <a:ea typeface="Calibri" pitchFamily="4" charset="0"/>
                <a:cs typeface="Calibri" pitchFamily="4" charset="0"/>
                <a:hlinkClick r:id="rId6"/>
              </a:rPr>
              <a:t>Niebuhr, O. (2003). Proc. ICPHS</a:t>
            </a:r>
            <a:r>
              <a:rPr lang="en-US" sz="1600">
                <a:latin typeface="Calibri" pitchFamily="4" charset="0"/>
                <a:ea typeface="Calibri" pitchFamily="4" charset="0"/>
                <a:cs typeface="Calibri" pitchFamily="4" charset="0"/>
              </a:rPr>
              <a:t>. </a:t>
            </a:r>
            <a:r>
              <a:rPr lang="en-US" sz="1600" b="1">
                <a:latin typeface="Calibri" pitchFamily="4" charset="0"/>
                <a:ea typeface="Calibri" pitchFamily="4" charset="0"/>
                <a:cs typeface="Calibri" pitchFamily="4" charset="0"/>
              </a:rPr>
              <a:t>niebuhr03.icphs.pdf </a:t>
            </a:r>
            <a:r>
              <a:rPr lang="en-US" sz="1600">
                <a:latin typeface="Calibri" pitchFamily="4" charset="0"/>
                <a:ea typeface="Calibri" pitchFamily="4" charset="0"/>
                <a:cs typeface="Calibri" pitchFamily="4" charset="0"/>
              </a:rPr>
              <a:t>in /vdata/Seminare/Prosody/lit </a:t>
            </a:r>
          </a:p>
        </p:txBody>
      </p:sp>
      <p:sp>
        <p:nvSpPr>
          <p:cNvPr id="43014" name="TextBox 18"/>
          <p:cNvSpPr txBox="1">
            <a:spLocks noChangeArrowheads="1"/>
          </p:cNvSpPr>
          <p:nvPr/>
        </p:nvSpPr>
        <p:spPr bwMode="auto">
          <a:xfrm>
            <a:off x="1219200" y="5334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Früh</a:t>
            </a:r>
          </a:p>
        </p:txBody>
      </p:sp>
      <p:sp>
        <p:nvSpPr>
          <p:cNvPr id="43015" name="TextBox 20"/>
          <p:cNvSpPr txBox="1">
            <a:spLocks noChangeArrowheads="1"/>
          </p:cNvSpPr>
          <p:nvPr/>
        </p:nvSpPr>
        <p:spPr bwMode="auto">
          <a:xfrm>
            <a:off x="4800600" y="533400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Mittel bis spät</a:t>
            </a:r>
          </a:p>
        </p:txBody>
      </p:sp>
      <p:sp>
        <p:nvSpPr>
          <p:cNvPr id="43016" name="TextBox 1"/>
          <p:cNvSpPr txBox="1">
            <a:spLocks noChangeArrowheads="1"/>
          </p:cNvSpPr>
          <p:nvPr/>
        </p:nvSpPr>
        <p:spPr bwMode="auto">
          <a:xfrm>
            <a:off x="381000" y="2209800"/>
            <a:ext cx="3581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Sie hat Kunst immer gerne gehabt.  </a:t>
            </a:r>
          </a:p>
        </p:txBody>
      </p:sp>
      <p:sp>
        <p:nvSpPr>
          <p:cNvPr id="43017" name="TextBox 2"/>
          <p:cNvSpPr txBox="1">
            <a:spLocks noChangeArrowheads="1"/>
          </p:cNvSpPr>
          <p:nvPr/>
        </p:nvSpPr>
        <p:spPr bwMode="auto">
          <a:xfrm>
            <a:off x="2438400" y="3352800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Sie war mal M</a:t>
            </a:r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a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lerin</a:t>
            </a:r>
          </a:p>
        </p:txBody>
      </p:sp>
      <p:sp>
        <p:nvSpPr>
          <p:cNvPr id="12" name="Freeform 11"/>
          <p:cNvSpPr/>
          <p:nvPr/>
        </p:nvSpPr>
        <p:spPr bwMode="auto">
          <a:xfrm>
            <a:off x="0" y="4038600"/>
            <a:ext cx="2540000" cy="1308100"/>
          </a:xfrm>
          <a:custGeom>
            <a:avLst/>
            <a:gdLst>
              <a:gd name="connsiteX0" fmla="*/ 0 w 2540083"/>
              <a:gd name="connsiteY0" fmla="*/ 1126210 h 1308651"/>
              <a:gd name="connsiteX1" fmla="*/ 47478 w 2540083"/>
              <a:gd name="connsiteY1" fmla="*/ 1114340 h 1308651"/>
              <a:gd name="connsiteX2" fmla="*/ 130565 w 2540083"/>
              <a:gd name="connsiteY2" fmla="*/ 1066859 h 1308651"/>
              <a:gd name="connsiteX3" fmla="*/ 201783 w 2540083"/>
              <a:gd name="connsiteY3" fmla="*/ 995638 h 1308651"/>
              <a:gd name="connsiteX4" fmla="*/ 237391 w 2540083"/>
              <a:gd name="connsiteY4" fmla="*/ 960027 h 1308651"/>
              <a:gd name="connsiteX5" fmla="*/ 273000 w 2540083"/>
              <a:gd name="connsiteY5" fmla="*/ 924417 h 1308651"/>
              <a:gd name="connsiteX6" fmla="*/ 308608 w 2540083"/>
              <a:gd name="connsiteY6" fmla="*/ 865066 h 1308651"/>
              <a:gd name="connsiteX7" fmla="*/ 391695 w 2540083"/>
              <a:gd name="connsiteY7" fmla="*/ 781974 h 1308651"/>
              <a:gd name="connsiteX8" fmla="*/ 427304 w 2540083"/>
              <a:gd name="connsiteY8" fmla="*/ 722623 h 1308651"/>
              <a:gd name="connsiteX9" fmla="*/ 510391 w 2540083"/>
              <a:gd name="connsiteY9" fmla="*/ 651402 h 1308651"/>
              <a:gd name="connsiteX10" fmla="*/ 569738 w 2540083"/>
              <a:gd name="connsiteY10" fmla="*/ 592051 h 1308651"/>
              <a:gd name="connsiteX11" fmla="*/ 617217 w 2540083"/>
              <a:gd name="connsiteY11" fmla="*/ 532700 h 1308651"/>
              <a:gd name="connsiteX12" fmla="*/ 640956 w 2540083"/>
              <a:gd name="connsiteY12" fmla="*/ 485220 h 1308651"/>
              <a:gd name="connsiteX13" fmla="*/ 700303 w 2540083"/>
              <a:gd name="connsiteY13" fmla="*/ 425869 h 1308651"/>
              <a:gd name="connsiteX14" fmla="*/ 724042 w 2540083"/>
              <a:gd name="connsiteY14" fmla="*/ 402128 h 1308651"/>
              <a:gd name="connsiteX15" fmla="*/ 747782 w 2540083"/>
              <a:gd name="connsiteY15" fmla="*/ 378388 h 1308651"/>
              <a:gd name="connsiteX16" fmla="*/ 878347 w 2540083"/>
              <a:gd name="connsiteY16" fmla="*/ 235946 h 1308651"/>
              <a:gd name="connsiteX17" fmla="*/ 913955 w 2540083"/>
              <a:gd name="connsiteY17" fmla="*/ 200335 h 1308651"/>
              <a:gd name="connsiteX18" fmla="*/ 961433 w 2540083"/>
              <a:gd name="connsiteY18" fmla="*/ 176595 h 1308651"/>
              <a:gd name="connsiteX19" fmla="*/ 1080129 w 2540083"/>
              <a:gd name="connsiteY19" fmla="*/ 93504 h 1308651"/>
              <a:gd name="connsiteX20" fmla="*/ 1163216 w 2540083"/>
              <a:gd name="connsiteY20" fmla="*/ 46023 h 1308651"/>
              <a:gd name="connsiteX21" fmla="*/ 1234433 w 2540083"/>
              <a:gd name="connsiteY21" fmla="*/ 10412 h 1308651"/>
              <a:gd name="connsiteX22" fmla="*/ 1448085 w 2540083"/>
              <a:gd name="connsiteY22" fmla="*/ 34153 h 1308651"/>
              <a:gd name="connsiteX23" fmla="*/ 1483693 w 2540083"/>
              <a:gd name="connsiteY23" fmla="*/ 57893 h 1308651"/>
              <a:gd name="connsiteX24" fmla="*/ 1531171 w 2540083"/>
              <a:gd name="connsiteY24" fmla="*/ 129114 h 1308651"/>
              <a:gd name="connsiteX25" fmla="*/ 1554911 w 2540083"/>
              <a:gd name="connsiteY25" fmla="*/ 164725 h 1308651"/>
              <a:gd name="connsiteX26" fmla="*/ 1602389 w 2540083"/>
              <a:gd name="connsiteY26" fmla="*/ 295297 h 1308651"/>
              <a:gd name="connsiteX27" fmla="*/ 1614258 w 2540083"/>
              <a:gd name="connsiteY27" fmla="*/ 330907 h 1308651"/>
              <a:gd name="connsiteX28" fmla="*/ 1626128 w 2540083"/>
              <a:gd name="connsiteY28" fmla="*/ 366518 h 1308651"/>
              <a:gd name="connsiteX29" fmla="*/ 1649867 w 2540083"/>
              <a:gd name="connsiteY29" fmla="*/ 461479 h 1308651"/>
              <a:gd name="connsiteX30" fmla="*/ 1673606 w 2540083"/>
              <a:gd name="connsiteY30" fmla="*/ 568311 h 1308651"/>
              <a:gd name="connsiteX31" fmla="*/ 1685476 w 2540083"/>
              <a:gd name="connsiteY31" fmla="*/ 615792 h 1308651"/>
              <a:gd name="connsiteX32" fmla="*/ 1732954 w 2540083"/>
              <a:gd name="connsiteY32" fmla="*/ 687013 h 1308651"/>
              <a:gd name="connsiteX33" fmla="*/ 1756693 w 2540083"/>
              <a:gd name="connsiteY33" fmla="*/ 722623 h 1308651"/>
              <a:gd name="connsiteX34" fmla="*/ 1792301 w 2540083"/>
              <a:gd name="connsiteY34" fmla="*/ 817585 h 1308651"/>
              <a:gd name="connsiteX35" fmla="*/ 1851649 w 2540083"/>
              <a:gd name="connsiteY35" fmla="*/ 924417 h 1308651"/>
              <a:gd name="connsiteX36" fmla="*/ 1934736 w 2540083"/>
              <a:gd name="connsiteY36" fmla="*/ 995638 h 1308651"/>
              <a:gd name="connsiteX37" fmla="*/ 1994084 w 2540083"/>
              <a:gd name="connsiteY37" fmla="*/ 1078729 h 1308651"/>
              <a:gd name="connsiteX38" fmla="*/ 2112779 w 2540083"/>
              <a:gd name="connsiteY38" fmla="*/ 1149950 h 1308651"/>
              <a:gd name="connsiteX39" fmla="*/ 2148388 w 2540083"/>
              <a:gd name="connsiteY39" fmla="*/ 1161820 h 1308651"/>
              <a:gd name="connsiteX40" fmla="*/ 2183996 w 2540083"/>
              <a:gd name="connsiteY40" fmla="*/ 1185561 h 1308651"/>
              <a:gd name="connsiteX41" fmla="*/ 2255214 w 2540083"/>
              <a:gd name="connsiteY41" fmla="*/ 1209301 h 1308651"/>
              <a:gd name="connsiteX42" fmla="*/ 2290822 w 2540083"/>
              <a:gd name="connsiteY42" fmla="*/ 1221171 h 1308651"/>
              <a:gd name="connsiteX43" fmla="*/ 2397648 w 2540083"/>
              <a:gd name="connsiteY43" fmla="*/ 1256782 h 1308651"/>
              <a:gd name="connsiteX44" fmla="*/ 2433257 w 2540083"/>
              <a:gd name="connsiteY44" fmla="*/ 1268652 h 1308651"/>
              <a:gd name="connsiteX45" fmla="*/ 2480735 w 2540083"/>
              <a:gd name="connsiteY45" fmla="*/ 1280522 h 1308651"/>
              <a:gd name="connsiteX46" fmla="*/ 2540083 w 2540083"/>
              <a:gd name="connsiteY46" fmla="*/ 1304262 h 130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540083" h="1308651">
                <a:moveTo>
                  <a:pt x="0" y="1126210"/>
                </a:moveTo>
                <a:cubicBezTo>
                  <a:pt x="15826" y="1122253"/>
                  <a:pt x="32204" y="1120068"/>
                  <a:pt x="47478" y="1114340"/>
                </a:cubicBezTo>
                <a:cubicBezTo>
                  <a:pt x="66067" y="1107369"/>
                  <a:pt x="113812" y="1081751"/>
                  <a:pt x="130565" y="1066859"/>
                </a:cubicBezTo>
                <a:cubicBezTo>
                  <a:pt x="155657" y="1044554"/>
                  <a:pt x="178044" y="1019378"/>
                  <a:pt x="201783" y="995638"/>
                </a:cubicBezTo>
                <a:lnTo>
                  <a:pt x="237391" y="960027"/>
                </a:lnTo>
                <a:cubicBezTo>
                  <a:pt x="249260" y="948157"/>
                  <a:pt x="264364" y="938812"/>
                  <a:pt x="273000" y="924417"/>
                </a:cubicBezTo>
                <a:cubicBezTo>
                  <a:pt x="284869" y="904633"/>
                  <a:pt x="293839" y="882790"/>
                  <a:pt x="308608" y="865066"/>
                </a:cubicBezTo>
                <a:cubicBezTo>
                  <a:pt x="333682" y="834975"/>
                  <a:pt x="371544" y="815561"/>
                  <a:pt x="391695" y="781974"/>
                </a:cubicBezTo>
                <a:cubicBezTo>
                  <a:pt x="403565" y="762190"/>
                  <a:pt x="413462" y="741080"/>
                  <a:pt x="427304" y="722623"/>
                </a:cubicBezTo>
                <a:cubicBezTo>
                  <a:pt x="455854" y="684554"/>
                  <a:pt x="474287" y="683496"/>
                  <a:pt x="510391" y="651402"/>
                </a:cubicBezTo>
                <a:cubicBezTo>
                  <a:pt x="531301" y="632814"/>
                  <a:pt x="551315" y="613107"/>
                  <a:pt x="569738" y="592051"/>
                </a:cubicBezTo>
                <a:cubicBezTo>
                  <a:pt x="674538" y="472273"/>
                  <a:pt x="524668" y="625252"/>
                  <a:pt x="617217" y="532700"/>
                </a:cubicBezTo>
                <a:cubicBezTo>
                  <a:pt x="625130" y="516873"/>
                  <a:pt x="630093" y="499188"/>
                  <a:pt x="640956" y="485220"/>
                </a:cubicBezTo>
                <a:cubicBezTo>
                  <a:pt x="658132" y="463136"/>
                  <a:pt x="680521" y="445653"/>
                  <a:pt x="700303" y="425869"/>
                </a:cubicBezTo>
                <a:lnTo>
                  <a:pt x="724042" y="402128"/>
                </a:lnTo>
                <a:cubicBezTo>
                  <a:pt x="731955" y="394215"/>
                  <a:pt x="741068" y="387341"/>
                  <a:pt x="747782" y="378388"/>
                </a:cubicBezTo>
                <a:cubicBezTo>
                  <a:pt x="810249" y="295093"/>
                  <a:pt x="769398" y="344901"/>
                  <a:pt x="878347" y="235946"/>
                </a:cubicBezTo>
                <a:cubicBezTo>
                  <a:pt x="890217" y="224076"/>
                  <a:pt x="898941" y="207842"/>
                  <a:pt x="913955" y="200335"/>
                </a:cubicBezTo>
                <a:lnTo>
                  <a:pt x="961433" y="176595"/>
                </a:lnTo>
                <a:cubicBezTo>
                  <a:pt x="1035847" y="102178"/>
                  <a:pt x="994805" y="127635"/>
                  <a:pt x="1080129" y="93504"/>
                </a:cubicBezTo>
                <a:cubicBezTo>
                  <a:pt x="1126260" y="47369"/>
                  <a:pt x="1079529" y="87869"/>
                  <a:pt x="1163216" y="46023"/>
                </a:cubicBezTo>
                <a:cubicBezTo>
                  <a:pt x="1255255" y="0"/>
                  <a:pt x="1144927" y="40248"/>
                  <a:pt x="1234433" y="10412"/>
                </a:cubicBezTo>
                <a:cubicBezTo>
                  <a:pt x="1256697" y="11896"/>
                  <a:pt x="1391445" y="5831"/>
                  <a:pt x="1448085" y="34153"/>
                </a:cubicBezTo>
                <a:cubicBezTo>
                  <a:pt x="1460844" y="40533"/>
                  <a:pt x="1471824" y="49980"/>
                  <a:pt x="1483693" y="57893"/>
                </a:cubicBezTo>
                <a:lnTo>
                  <a:pt x="1531171" y="129114"/>
                </a:lnTo>
                <a:cubicBezTo>
                  <a:pt x="1539084" y="140984"/>
                  <a:pt x="1549613" y="151479"/>
                  <a:pt x="1554911" y="164725"/>
                </a:cubicBezTo>
                <a:cubicBezTo>
                  <a:pt x="1587942" y="247307"/>
                  <a:pt x="1571914" y="203866"/>
                  <a:pt x="1602389" y="295297"/>
                </a:cubicBezTo>
                <a:lnTo>
                  <a:pt x="1614258" y="330907"/>
                </a:lnTo>
                <a:cubicBezTo>
                  <a:pt x="1618215" y="342777"/>
                  <a:pt x="1623674" y="354249"/>
                  <a:pt x="1626128" y="366518"/>
                </a:cubicBezTo>
                <a:cubicBezTo>
                  <a:pt x="1640451" y="438138"/>
                  <a:pt x="1631617" y="406729"/>
                  <a:pt x="1649867" y="461479"/>
                </a:cubicBezTo>
                <a:cubicBezTo>
                  <a:pt x="1671286" y="590003"/>
                  <a:pt x="1650230" y="486493"/>
                  <a:pt x="1673606" y="568311"/>
                </a:cubicBezTo>
                <a:cubicBezTo>
                  <a:pt x="1678088" y="583997"/>
                  <a:pt x="1678180" y="601200"/>
                  <a:pt x="1685476" y="615792"/>
                </a:cubicBezTo>
                <a:cubicBezTo>
                  <a:pt x="1698235" y="641312"/>
                  <a:pt x="1717128" y="663273"/>
                  <a:pt x="1732954" y="687013"/>
                </a:cubicBezTo>
                <a:lnTo>
                  <a:pt x="1756693" y="722623"/>
                </a:lnTo>
                <a:cubicBezTo>
                  <a:pt x="1779591" y="837125"/>
                  <a:pt x="1751551" y="736081"/>
                  <a:pt x="1792301" y="817585"/>
                </a:cubicBezTo>
                <a:cubicBezTo>
                  <a:pt x="1815587" y="864158"/>
                  <a:pt x="1791774" y="879509"/>
                  <a:pt x="1851649" y="924417"/>
                </a:cubicBezTo>
                <a:cubicBezTo>
                  <a:pt x="1886580" y="950616"/>
                  <a:pt x="1907181" y="962570"/>
                  <a:pt x="1934736" y="995638"/>
                </a:cubicBezTo>
                <a:cubicBezTo>
                  <a:pt x="1957421" y="1022862"/>
                  <a:pt x="1966595" y="1054293"/>
                  <a:pt x="1994084" y="1078729"/>
                </a:cubicBezTo>
                <a:cubicBezTo>
                  <a:pt x="2020272" y="1102009"/>
                  <a:pt x="2076838" y="1134546"/>
                  <a:pt x="2112779" y="1149950"/>
                </a:cubicBezTo>
                <a:cubicBezTo>
                  <a:pt x="2124279" y="1154879"/>
                  <a:pt x="2136518" y="1157863"/>
                  <a:pt x="2148388" y="1161820"/>
                </a:cubicBezTo>
                <a:cubicBezTo>
                  <a:pt x="2160257" y="1169734"/>
                  <a:pt x="2170960" y="1179767"/>
                  <a:pt x="2183996" y="1185561"/>
                </a:cubicBezTo>
                <a:cubicBezTo>
                  <a:pt x="2206863" y="1195725"/>
                  <a:pt x="2231475" y="1201388"/>
                  <a:pt x="2255214" y="1209301"/>
                </a:cubicBezTo>
                <a:lnTo>
                  <a:pt x="2290822" y="1221171"/>
                </a:lnTo>
                <a:lnTo>
                  <a:pt x="2397648" y="1256782"/>
                </a:lnTo>
                <a:cubicBezTo>
                  <a:pt x="2409518" y="1260739"/>
                  <a:pt x="2421119" y="1265617"/>
                  <a:pt x="2433257" y="1268652"/>
                </a:cubicBezTo>
                <a:lnTo>
                  <a:pt x="2480735" y="1280522"/>
                </a:lnTo>
                <a:cubicBezTo>
                  <a:pt x="2522928" y="1308651"/>
                  <a:pt x="2502078" y="1304262"/>
                  <a:pt x="2540083" y="1304262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sym typeface="Arial" pitchFamily="-100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rot="5400000">
            <a:off x="-154781" y="4639469"/>
            <a:ext cx="26670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rot="5400000">
            <a:off x="761207" y="4637881"/>
            <a:ext cx="2667000" cy="158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021" name="TextBox 21"/>
          <p:cNvSpPr txBox="1">
            <a:spLocks noChangeArrowheads="1"/>
          </p:cNvSpPr>
          <p:nvPr/>
        </p:nvSpPr>
        <p:spPr bwMode="auto">
          <a:xfrm>
            <a:off x="1295400" y="3429000"/>
            <a:ext cx="603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[</a:t>
            </a:r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a: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]</a:t>
            </a:r>
          </a:p>
        </p:txBody>
      </p:sp>
      <p:sp>
        <p:nvSpPr>
          <p:cNvPr id="43022" name="TextBox 3"/>
          <p:cNvSpPr txBox="1">
            <a:spLocks noChangeArrowheads="1"/>
          </p:cNvSpPr>
          <p:nvPr/>
        </p:nvSpPr>
        <p:spPr bwMode="auto">
          <a:xfrm>
            <a:off x="5257800" y="2286000"/>
            <a:ext cx="342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4" charset="0"/>
                <a:ea typeface="Calibri" pitchFamily="4" charset="0"/>
                <a:cs typeface="Calibri" pitchFamily="4" charset="0"/>
              </a:rPr>
              <a:t>Und dann hatte ich es erfahren!</a:t>
            </a:r>
          </a:p>
        </p:txBody>
      </p:sp>
      <p:sp>
        <p:nvSpPr>
          <p:cNvPr id="43023" name="TextBox 7"/>
          <p:cNvSpPr txBox="1">
            <a:spLocks noChangeArrowheads="1"/>
          </p:cNvSpPr>
          <p:nvPr/>
        </p:nvSpPr>
        <p:spPr bwMode="auto">
          <a:xfrm>
            <a:off x="4724400" y="1066800"/>
            <a:ext cx="358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überraschend, unerwartet</a:t>
            </a:r>
          </a:p>
        </p:txBody>
      </p:sp>
      <p:sp>
        <p:nvSpPr>
          <p:cNvPr id="18" name="Freeform 17"/>
          <p:cNvSpPr/>
          <p:nvPr/>
        </p:nvSpPr>
        <p:spPr bwMode="auto">
          <a:xfrm>
            <a:off x="5446713" y="3990975"/>
            <a:ext cx="2540000" cy="1308100"/>
          </a:xfrm>
          <a:custGeom>
            <a:avLst/>
            <a:gdLst>
              <a:gd name="connsiteX0" fmla="*/ 0 w 2540083"/>
              <a:gd name="connsiteY0" fmla="*/ 1126210 h 1308651"/>
              <a:gd name="connsiteX1" fmla="*/ 47478 w 2540083"/>
              <a:gd name="connsiteY1" fmla="*/ 1114340 h 1308651"/>
              <a:gd name="connsiteX2" fmla="*/ 130565 w 2540083"/>
              <a:gd name="connsiteY2" fmla="*/ 1066859 h 1308651"/>
              <a:gd name="connsiteX3" fmla="*/ 201783 w 2540083"/>
              <a:gd name="connsiteY3" fmla="*/ 995638 h 1308651"/>
              <a:gd name="connsiteX4" fmla="*/ 237391 w 2540083"/>
              <a:gd name="connsiteY4" fmla="*/ 960027 h 1308651"/>
              <a:gd name="connsiteX5" fmla="*/ 273000 w 2540083"/>
              <a:gd name="connsiteY5" fmla="*/ 924417 h 1308651"/>
              <a:gd name="connsiteX6" fmla="*/ 308608 w 2540083"/>
              <a:gd name="connsiteY6" fmla="*/ 865066 h 1308651"/>
              <a:gd name="connsiteX7" fmla="*/ 391695 w 2540083"/>
              <a:gd name="connsiteY7" fmla="*/ 781974 h 1308651"/>
              <a:gd name="connsiteX8" fmla="*/ 427304 w 2540083"/>
              <a:gd name="connsiteY8" fmla="*/ 722623 h 1308651"/>
              <a:gd name="connsiteX9" fmla="*/ 510391 w 2540083"/>
              <a:gd name="connsiteY9" fmla="*/ 651402 h 1308651"/>
              <a:gd name="connsiteX10" fmla="*/ 569738 w 2540083"/>
              <a:gd name="connsiteY10" fmla="*/ 592051 h 1308651"/>
              <a:gd name="connsiteX11" fmla="*/ 617217 w 2540083"/>
              <a:gd name="connsiteY11" fmla="*/ 532700 h 1308651"/>
              <a:gd name="connsiteX12" fmla="*/ 640956 w 2540083"/>
              <a:gd name="connsiteY12" fmla="*/ 485220 h 1308651"/>
              <a:gd name="connsiteX13" fmla="*/ 700303 w 2540083"/>
              <a:gd name="connsiteY13" fmla="*/ 425869 h 1308651"/>
              <a:gd name="connsiteX14" fmla="*/ 724042 w 2540083"/>
              <a:gd name="connsiteY14" fmla="*/ 402128 h 1308651"/>
              <a:gd name="connsiteX15" fmla="*/ 747782 w 2540083"/>
              <a:gd name="connsiteY15" fmla="*/ 378388 h 1308651"/>
              <a:gd name="connsiteX16" fmla="*/ 878347 w 2540083"/>
              <a:gd name="connsiteY16" fmla="*/ 235946 h 1308651"/>
              <a:gd name="connsiteX17" fmla="*/ 913955 w 2540083"/>
              <a:gd name="connsiteY17" fmla="*/ 200335 h 1308651"/>
              <a:gd name="connsiteX18" fmla="*/ 961433 w 2540083"/>
              <a:gd name="connsiteY18" fmla="*/ 176595 h 1308651"/>
              <a:gd name="connsiteX19" fmla="*/ 1080129 w 2540083"/>
              <a:gd name="connsiteY19" fmla="*/ 93504 h 1308651"/>
              <a:gd name="connsiteX20" fmla="*/ 1163216 w 2540083"/>
              <a:gd name="connsiteY20" fmla="*/ 46023 h 1308651"/>
              <a:gd name="connsiteX21" fmla="*/ 1234433 w 2540083"/>
              <a:gd name="connsiteY21" fmla="*/ 10412 h 1308651"/>
              <a:gd name="connsiteX22" fmla="*/ 1448085 w 2540083"/>
              <a:gd name="connsiteY22" fmla="*/ 34153 h 1308651"/>
              <a:gd name="connsiteX23" fmla="*/ 1483693 w 2540083"/>
              <a:gd name="connsiteY23" fmla="*/ 57893 h 1308651"/>
              <a:gd name="connsiteX24" fmla="*/ 1531171 w 2540083"/>
              <a:gd name="connsiteY24" fmla="*/ 129114 h 1308651"/>
              <a:gd name="connsiteX25" fmla="*/ 1554911 w 2540083"/>
              <a:gd name="connsiteY25" fmla="*/ 164725 h 1308651"/>
              <a:gd name="connsiteX26" fmla="*/ 1602389 w 2540083"/>
              <a:gd name="connsiteY26" fmla="*/ 295297 h 1308651"/>
              <a:gd name="connsiteX27" fmla="*/ 1614258 w 2540083"/>
              <a:gd name="connsiteY27" fmla="*/ 330907 h 1308651"/>
              <a:gd name="connsiteX28" fmla="*/ 1626128 w 2540083"/>
              <a:gd name="connsiteY28" fmla="*/ 366518 h 1308651"/>
              <a:gd name="connsiteX29" fmla="*/ 1649867 w 2540083"/>
              <a:gd name="connsiteY29" fmla="*/ 461479 h 1308651"/>
              <a:gd name="connsiteX30" fmla="*/ 1673606 w 2540083"/>
              <a:gd name="connsiteY30" fmla="*/ 568311 h 1308651"/>
              <a:gd name="connsiteX31" fmla="*/ 1685476 w 2540083"/>
              <a:gd name="connsiteY31" fmla="*/ 615792 h 1308651"/>
              <a:gd name="connsiteX32" fmla="*/ 1732954 w 2540083"/>
              <a:gd name="connsiteY32" fmla="*/ 687013 h 1308651"/>
              <a:gd name="connsiteX33" fmla="*/ 1756693 w 2540083"/>
              <a:gd name="connsiteY33" fmla="*/ 722623 h 1308651"/>
              <a:gd name="connsiteX34" fmla="*/ 1792301 w 2540083"/>
              <a:gd name="connsiteY34" fmla="*/ 817585 h 1308651"/>
              <a:gd name="connsiteX35" fmla="*/ 1851649 w 2540083"/>
              <a:gd name="connsiteY35" fmla="*/ 924417 h 1308651"/>
              <a:gd name="connsiteX36" fmla="*/ 1934736 w 2540083"/>
              <a:gd name="connsiteY36" fmla="*/ 995638 h 1308651"/>
              <a:gd name="connsiteX37" fmla="*/ 1994084 w 2540083"/>
              <a:gd name="connsiteY37" fmla="*/ 1078729 h 1308651"/>
              <a:gd name="connsiteX38" fmla="*/ 2112779 w 2540083"/>
              <a:gd name="connsiteY38" fmla="*/ 1149950 h 1308651"/>
              <a:gd name="connsiteX39" fmla="*/ 2148388 w 2540083"/>
              <a:gd name="connsiteY39" fmla="*/ 1161820 h 1308651"/>
              <a:gd name="connsiteX40" fmla="*/ 2183996 w 2540083"/>
              <a:gd name="connsiteY40" fmla="*/ 1185561 h 1308651"/>
              <a:gd name="connsiteX41" fmla="*/ 2255214 w 2540083"/>
              <a:gd name="connsiteY41" fmla="*/ 1209301 h 1308651"/>
              <a:gd name="connsiteX42" fmla="*/ 2290822 w 2540083"/>
              <a:gd name="connsiteY42" fmla="*/ 1221171 h 1308651"/>
              <a:gd name="connsiteX43" fmla="*/ 2397648 w 2540083"/>
              <a:gd name="connsiteY43" fmla="*/ 1256782 h 1308651"/>
              <a:gd name="connsiteX44" fmla="*/ 2433257 w 2540083"/>
              <a:gd name="connsiteY44" fmla="*/ 1268652 h 1308651"/>
              <a:gd name="connsiteX45" fmla="*/ 2480735 w 2540083"/>
              <a:gd name="connsiteY45" fmla="*/ 1280522 h 1308651"/>
              <a:gd name="connsiteX46" fmla="*/ 2540083 w 2540083"/>
              <a:gd name="connsiteY46" fmla="*/ 1304262 h 130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540083" h="1308651">
                <a:moveTo>
                  <a:pt x="0" y="1126210"/>
                </a:moveTo>
                <a:cubicBezTo>
                  <a:pt x="15826" y="1122253"/>
                  <a:pt x="32204" y="1120068"/>
                  <a:pt x="47478" y="1114340"/>
                </a:cubicBezTo>
                <a:cubicBezTo>
                  <a:pt x="66067" y="1107369"/>
                  <a:pt x="113812" y="1081751"/>
                  <a:pt x="130565" y="1066859"/>
                </a:cubicBezTo>
                <a:cubicBezTo>
                  <a:pt x="155657" y="1044554"/>
                  <a:pt x="178044" y="1019378"/>
                  <a:pt x="201783" y="995638"/>
                </a:cubicBezTo>
                <a:lnTo>
                  <a:pt x="237391" y="960027"/>
                </a:lnTo>
                <a:cubicBezTo>
                  <a:pt x="249260" y="948157"/>
                  <a:pt x="264364" y="938812"/>
                  <a:pt x="273000" y="924417"/>
                </a:cubicBezTo>
                <a:cubicBezTo>
                  <a:pt x="284869" y="904633"/>
                  <a:pt x="293839" y="882790"/>
                  <a:pt x="308608" y="865066"/>
                </a:cubicBezTo>
                <a:cubicBezTo>
                  <a:pt x="333682" y="834975"/>
                  <a:pt x="371544" y="815561"/>
                  <a:pt x="391695" y="781974"/>
                </a:cubicBezTo>
                <a:cubicBezTo>
                  <a:pt x="403565" y="762190"/>
                  <a:pt x="413462" y="741080"/>
                  <a:pt x="427304" y="722623"/>
                </a:cubicBezTo>
                <a:cubicBezTo>
                  <a:pt x="455854" y="684554"/>
                  <a:pt x="474287" y="683496"/>
                  <a:pt x="510391" y="651402"/>
                </a:cubicBezTo>
                <a:cubicBezTo>
                  <a:pt x="531301" y="632814"/>
                  <a:pt x="551315" y="613107"/>
                  <a:pt x="569738" y="592051"/>
                </a:cubicBezTo>
                <a:cubicBezTo>
                  <a:pt x="674538" y="472273"/>
                  <a:pt x="524668" y="625252"/>
                  <a:pt x="617217" y="532700"/>
                </a:cubicBezTo>
                <a:cubicBezTo>
                  <a:pt x="625130" y="516873"/>
                  <a:pt x="630093" y="499188"/>
                  <a:pt x="640956" y="485220"/>
                </a:cubicBezTo>
                <a:cubicBezTo>
                  <a:pt x="658132" y="463136"/>
                  <a:pt x="680521" y="445653"/>
                  <a:pt x="700303" y="425869"/>
                </a:cubicBezTo>
                <a:lnTo>
                  <a:pt x="724042" y="402128"/>
                </a:lnTo>
                <a:cubicBezTo>
                  <a:pt x="731955" y="394215"/>
                  <a:pt x="741068" y="387341"/>
                  <a:pt x="747782" y="378388"/>
                </a:cubicBezTo>
                <a:cubicBezTo>
                  <a:pt x="810249" y="295093"/>
                  <a:pt x="769398" y="344901"/>
                  <a:pt x="878347" y="235946"/>
                </a:cubicBezTo>
                <a:cubicBezTo>
                  <a:pt x="890217" y="224076"/>
                  <a:pt x="898941" y="207842"/>
                  <a:pt x="913955" y="200335"/>
                </a:cubicBezTo>
                <a:lnTo>
                  <a:pt x="961433" y="176595"/>
                </a:lnTo>
                <a:cubicBezTo>
                  <a:pt x="1035847" y="102178"/>
                  <a:pt x="994805" y="127635"/>
                  <a:pt x="1080129" y="93504"/>
                </a:cubicBezTo>
                <a:cubicBezTo>
                  <a:pt x="1126260" y="47369"/>
                  <a:pt x="1079529" y="87869"/>
                  <a:pt x="1163216" y="46023"/>
                </a:cubicBezTo>
                <a:cubicBezTo>
                  <a:pt x="1255255" y="0"/>
                  <a:pt x="1144927" y="40248"/>
                  <a:pt x="1234433" y="10412"/>
                </a:cubicBezTo>
                <a:cubicBezTo>
                  <a:pt x="1256697" y="11896"/>
                  <a:pt x="1391445" y="5831"/>
                  <a:pt x="1448085" y="34153"/>
                </a:cubicBezTo>
                <a:cubicBezTo>
                  <a:pt x="1460844" y="40533"/>
                  <a:pt x="1471824" y="49980"/>
                  <a:pt x="1483693" y="57893"/>
                </a:cubicBezTo>
                <a:lnTo>
                  <a:pt x="1531171" y="129114"/>
                </a:lnTo>
                <a:cubicBezTo>
                  <a:pt x="1539084" y="140984"/>
                  <a:pt x="1549613" y="151479"/>
                  <a:pt x="1554911" y="164725"/>
                </a:cubicBezTo>
                <a:cubicBezTo>
                  <a:pt x="1587942" y="247307"/>
                  <a:pt x="1571914" y="203866"/>
                  <a:pt x="1602389" y="295297"/>
                </a:cubicBezTo>
                <a:lnTo>
                  <a:pt x="1614258" y="330907"/>
                </a:lnTo>
                <a:cubicBezTo>
                  <a:pt x="1618215" y="342777"/>
                  <a:pt x="1623674" y="354249"/>
                  <a:pt x="1626128" y="366518"/>
                </a:cubicBezTo>
                <a:cubicBezTo>
                  <a:pt x="1640451" y="438138"/>
                  <a:pt x="1631617" y="406729"/>
                  <a:pt x="1649867" y="461479"/>
                </a:cubicBezTo>
                <a:cubicBezTo>
                  <a:pt x="1671286" y="590003"/>
                  <a:pt x="1650230" y="486493"/>
                  <a:pt x="1673606" y="568311"/>
                </a:cubicBezTo>
                <a:cubicBezTo>
                  <a:pt x="1678088" y="583997"/>
                  <a:pt x="1678180" y="601200"/>
                  <a:pt x="1685476" y="615792"/>
                </a:cubicBezTo>
                <a:cubicBezTo>
                  <a:pt x="1698235" y="641312"/>
                  <a:pt x="1717128" y="663273"/>
                  <a:pt x="1732954" y="687013"/>
                </a:cubicBezTo>
                <a:lnTo>
                  <a:pt x="1756693" y="722623"/>
                </a:lnTo>
                <a:cubicBezTo>
                  <a:pt x="1779591" y="837125"/>
                  <a:pt x="1751551" y="736081"/>
                  <a:pt x="1792301" y="817585"/>
                </a:cubicBezTo>
                <a:cubicBezTo>
                  <a:pt x="1815587" y="864158"/>
                  <a:pt x="1791774" y="879509"/>
                  <a:pt x="1851649" y="924417"/>
                </a:cubicBezTo>
                <a:cubicBezTo>
                  <a:pt x="1886580" y="950616"/>
                  <a:pt x="1907181" y="962570"/>
                  <a:pt x="1934736" y="995638"/>
                </a:cubicBezTo>
                <a:cubicBezTo>
                  <a:pt x="1957421" y="1022862"/>
                  <a:pt x="1966595" y="1054293"/>
                  <a:pt x="1994084" y="1078729"/>
                </a:cubicBezTo>
                <a:cubicBezTo>
                  <a:pt x="2020272" y="1102009"/>
                  <a:pt x="2076838" y="1134546"/>
                  <a:pt x="2112779" y="1149950"/>
                </a:cubicBezTo>
                <a:cubicBezTo>
                  <a:pt x="2124279" y="1154879"/>
                  <a:pt x="2136518" y="1157863"/>
                  <a:pt x="2148388" y="1161820"/>
                </a:cubicBezTo>
                <a:cubicBezTo>
                  <a:pt x="2160257" y="1169734"/>
                  <a:pt x="2170960" y="1179767"/>
                  <a:pt x="2183996" y="1185561"/>
                </a:cubicBezTo>
                <a:cubicBezTo>
                  <a:pt x="2206863" y="1195725"/>
                  <a:pt x="2231475" y="1201388"/>
                  <a:pt x="2255214" y="1209301"/>
                </a:cubicBezTo>
                <a:lnTo>
                  <a:pt x="2290822" y="1221171"/>
                </a:lnTo>
                <a:lnTo>
                  <a:pt x="2397648" y="1256782"/>
                </a:lnTo>
                <a:cubicBezTo>
                  <a:pt x="2409518" y="1260739"/>
                  <a:pt x="2421119" y="1265617"/>
                  <a:pt x="2433257" y="1268652"/>
                </a:cubicBezTo>
                <a:lnTo>
                  <a:pt x="2480735" y="1280522"/>
                </a:lnTo>
                <a:cubicBezTo>
                  <a:pt x="2522928" y="1308651"/>
                  <a:pt x="2502078" y="1304262"/>
                  <a:pt x="2540083" y="1304262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sym typeface="Arial" pitchFamily="-100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rot="5400000">
            <a:off x="4148932" y="4591844"/>
            <a:ext cx="2667000" cy="158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rot="5400000">
            <a:off x="5063332" y="4590256"/>
            <a:ext cx="2667000" cy="158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027" name="TextBox 15"/>
          <p:cNvSpPr txBox="1">
            <a:spLocks noChangeArrowheads="1"/>
          </p:cNvSpPr>
          <p:nvPr/>
        </p:nvSpPr>
        <p:spPr bwMode="auto">
          <a:xfrm>
            <a:off x="4648200" y="1371600"/>
            <a:ext cx="434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nicht-kongruent mit dem Kontext</a:t>
            </a:r>
          </a:p>
        </p:txBody>
      </p:sp>
      <p:sp>
        <p:nvSpPr>
          <p:cNvPr id="43028" name="TextBox 22"/>
          <p:cNvSpPr txBox="1">
            <a:spLocks noChangeArrowheads="1"/>
          </p:cNvSpPr>
          <p:nvPr/>
        </p:nvSpPr>
        <p:spPr bwMode="auto">
          <a:xfrm>
            <a:off x="5638800" y="3352800"/>
            <a:ext cx="603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[</a:t>
            </a:r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a: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]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53400" y="381000"/>
            <a:ext cx="7620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FFFF"/>
                </a:solidFill>
                <a:latin typeface="Calibri" pitchFamily="-100" charset="0"/>
                <a:ea typeface="Calibri" pitchFamily="-100" charset="0"/>
                <a:cs typeface="Calibri" pitchFamily="-100" charset="0"/>
                <a:sym typeface="Arial" pitchFamily="-100" charset="0"/>
              </a:rPr>
              <a:t>S. 19</a:t>
            </a:r>
          </a:p>
        </p:txBody>
      </p:sp>
      <p:pic>
        <p:nvPicPr>
          <p:cNvPr id="24" name="mahlerinfrueh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7544" y="3429000"/>
            <a:ext cx="360040" cy="360040"/>
          </a:xfrm>
          <a:prstGeom prst="rect">
            <a:avLst/>
          </a:prstGeom>
        </p:spPr>
      </p:pic>
      <p:pic>
        <p:nvPicPr>
          <p:cNvPr id="28" name="mahlerinspaet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16216" y="3356992"/>
            <a:ext cx="432048" cy="4320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9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295400" y="0"/>
            <a:ext cx="6629400" cy="461963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>
                <a:solidFill>
                  <a:schemeClr val="tx1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9. Rhythmus in den Sprachen der Welt</a:t>
            </a:r>
          </a:p>
        </p:txBody>
      </p:sp>
      <p:sp>
        <p:nvSpPr>
          <p:cNvPr id="44035" name="TextBox 3"/>
          <p:cNvSpPr txBox="1">
            <a:spLocks noChangeArrowheads="1"/>
          </p:cNvSpPr>
          <p:nvPr/>
        </p:nvSpPr>
        <p:spPr bwMode="auto">
          <a:xfrm>
            <a:off x="838200" y="2895600"/>
            <a:ext cx="617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2. Isochronie</a:t>
            </a:r>
          </a:p>
        </p:txBody>
      </p:sp>
      <p:sp>
        <p:nvSpPr>
          <p:cNvPr id="44036" name="TextBox 6"/>
          <p:cNvSpPr txBox="1">
            <a:spLocks noChangeArrowheads="1"/>
          </p:cNvSpPr>
          <p:nvPr/>
        </p:nvSpPr>
        <p:spPr bwMode="auto">
          <a:xfrm>
            <a:off x="838200" y="3352800"/>
            <a:ext cx="723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3.  K und V Dauervariationen</a:t>
            </a:r>
          </a:p>
        </p:txBody>
      </p:sp>
      <p:sp>
        <p:nvSpPr>
          <p:cNvPr id="44037" name="TextBox 6"/>
          <p:cNvSpPr txBox="1">
            <a:spLocks noChangeArrowheads="1"/>
          </p:cNvSpPr>
          <p:nvPr/>
        </p:nvSpPr>
        <p:spPr bwMode="auto">
          <a:xfrm>
            <a:off x="838200" y="2438400"/>
            <a:ext cx="541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1. Typologie</a:t>
            </a:r>
          </a:p>
        </p:txBody>
      </p:sp>
      <p:sp>
        <p:nvSpPr>
          <p:cNvPr id="44038" name="TextBox 8"/>
          <p:cNvSpPr txBox="1">
            <a:spLocks noChangeArrowheads="1"/>
          </p:cNvSpPr>
          <p:nvPr/>
        </p:nvSpPr>
        <p:spPr bwMode="auto">
          <a:xfrm>
            <a:off x="838200" y="4343400"/>
            <a:ext cx="617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5. Spracherwerb</a:t>
            </a:r>
          </a:p>
        </p:txBody>
      </p:sp>
      <p:sp>
        <p:nvSpPr>
          <p:cNvPr id="44039" name="TextBox 9"/>
          <p:cNvSpPr txBox="1">
            <a:spLocks noChangeArrowheads="1"/>
          </p:cNvSpPr>
          <p:nvPr/>
        </p:nvSpPr>
        <p:spPr bwMode="auto">
          <a:xfrm>
            <a:off x="838200" y="4876800"/>
            <a:ext cx="762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6. Dessen Funktion in der sprachlichen Kommunikation</a:t>
            </a:r>
          </a:p>
        </p:txBody>
      </p:sp>
      <p:sp>
        <p:nvSpPr>
          <p:cNvPr id="44040" name="TextBox 10"/>
          <p:cNvSpPr txBox="1">
            <a:spLocks noChangeArrowheads="1"/>
          </p:cNvSpPr>
          <p:nvPr/>
        </p:nvSpPr>
        <p:spPr bwMode="auto">
          <a:xfrm>
            <a:off x="685800" y="1905000"/>
            <a:ext cx="449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Sprechrhythmus und:</a:t>
            </a:r>
          </a:p>
        </p:txBody>
      </p:sp>
      <p:sp>
        <p:nvSpPr>
          <p:cNvPr id="44041" name="TextBox 11"/>
          <p:cNvSpPr txBox="1">
            <a:spLocks noChangeArrowheads="1"/>
          </p:cNvSpPr>
          <p:nvPr/>
        </p:nvSpPr>
        <p:spPr bwMode="auto">
          <a:xfrm>
            <a:off x="838200" y="3810000"/>
            <a:ext cx="723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4.  Stress-clash und stress-shift </a:t>
            </a:r>
          </a:p>
        </p:txBody>
      </p:sp>
      <p:sp>
        <p:nvSpPr>
          <p:cNvPr id="44042" name="TextBox 11"/>
          <p:cNvSpPr txBox="1">
            <a:spLocks noChangeArrowheads="1"/>
          </p:cNvSpPr>
          <p:nvPr/>
        </p:nvSpPr>
        <p:spPr bwMode="auto">
          <a:xfrm>
            <a:off x="533400" y="762000"/>
            <a:ext cx="822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Sprechrhythmus: die Tendenz, einen regelmäßigen Taktschlag in der gesprochen Sprache wahrzunehmen.</a:t>
            </a:r>
          </a:p>
        </p:txBody>
      </p:sp>
      <p:sp>
        <p:nvSpPr>
          <p:cNvPr id="44043" name="TextBox 12"/>
          <p:cNvSpPr txBox="1">
            <a:spLocks noChangeArrowheads="1"/>
          </p:cNvSpPr>
          <p:nvPr/>
        </p:nvSpPr>
        <p:spPr bwMode="auto">
          <a:xfrm>
            <a:off x="6108700" y="19050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de-DE">
              <a:latin typeface="Calibri" pitchFamily="4" charset="0"/>
              <a:ea typeface="Calibri" pitchFamily="4" charset="0"/>
              <a:cs typeface="Calibri" pitchFamily="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29600" y="0"/>
            <a:ext cx="7620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S. 2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8382000" y="1219200"/>
            <a:ext cx="7620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S. 22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381000" y="304800"/>
            <a:ext cx="8763000" cy="461963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>
                <a:latin typeface="Calibri"/>
                <a:ea typeface="+mn-ea"/>
                <a:cs typeface="Calibri"/>
                <a:sym typeface="Arial" pitchFamily="-100" charset="0"/>
              </a:rPr>
              <a:t>6. Die </a:t>
            </a:r>
            <a:r>
              <a:rPr lang="en-GB" dirty="0" err="1">
                <a:latin typeface="Calibri"/>
                <a:ea typeface="+mn-ea"/>
                <a:cs typeface="Calibri"/>
                <a:sym typeface="Arial" pitchFamily="-100" charset="0"/>
              </a:rPr>
              <a:t>Funktion</a:t>
            </a:r>
            <a:r>
              <a:rPr lang="en-GB" dirty="0">
                <a:latin typeface="Calibri"/>
                <a:ea typeface="+mn-ea"/>
                <a:cs typeface="Calibri"/>
                <a:sym typeface="Arial" pitchFamily="-100" charset="0"/>
              </a:rPr>
              <a:t> von </a:t>
            </a:r>
            <a:r>
              <a:rPr lang="en-GB" dirty="0" err="1">
                <a:latin typeface="Calibri"/>
                <a:ea typeface="+mn-ea"/>
                <a:cs typeface="Calibri"/>
                <a:sym typeface="Arial" pitchFamily="-100" charset="0"/>
              </a:rPr>
              <a:t>Rhythmus</a:t>
            </a:r>
            <a:r>
              <a:rPr lang="en-GB" dirty="0">
                <a:latin typeface="Calibri"/>
                <a:ea typeface="+mn-ea"/>
                <a:cs typeface="Calibri"/>
                <a:sym typeface="Arial" pitchFamily="-100" charset="0"/>
              </a:rPr>
              <a:t>: die </a:t>
            </a:r>
            <a:r>
              <a:rPr lang="en-GB" dirty="0" err="1">
                <a:latin typeface="Calibri"/>
                <a:ea typeface="+mn-ea"/>
                <a:cs typeface="Calibri"/>
                <a:sym typeface="Arial" pitchFamily="-100" charset="0"/>
              </a:rPr>
              <a:t>Wahrnehmung</a:t>
            </a:r>
            <a:r>
              <a:rPr lang="en-GB" dirty="0">
                <a:latin typeface="Calibri"/>
                <a:ea typeface="+mn-ea"/>
                <a:cs typeface="Calibri"/>
                <a:sym typeface="Arial" pitchFamily="-100" charset="0"/>
              </a:rPr>
              <a:t> von </a:t>
            </a:r>
            <a:r>
              <a:rPr lang="en-GB" dirty="0" err="1">
                <a:latin typeface="Calibri"/>
                <a:ea typeface="+mn-ea"/>
                <a:cs typeface="Calibri"/>
                <a:sym typeface="Arial" pitchFamily="-100" charset="0"/>
              </a:rPr>
              <a:t>Grenzen</a:t>
            </a:r>
            <a:endParaRPr lang="en-GB" dirty="0">
              <a:latin typeface="Calibri"/>
              <a:ea typeface="+mn-ea"/>
              <a:cs typeface="Calibri"/>
              <a:sym typeface="Arial" pitchFamily="-100" charset="0"/>
            </a:endParaRPr>
          </a:p>
        </p:txBody>
      </p:sp>
      <p:sp>
        <p:nvSpPr>
          <p:cNvPr id="46086" name="TextBox 12"/>
          <p:cNvSpPr txBox="1">
            <a:spLocks noChangeArrowheads="1"/>
          </p:cNvSpPr>
          <p:nvPr/>
        </p:nvSpPr>
        <p:spPr bwMode="auto">
          <a:xfrm>
            <a:off x="304800" y="1219200"/>
            <a:ext cx="777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Anne Cutler</a:t>
            </a:r>
            <a:r>
              <a:rPr lang="de-DE" baseline="30000">
                <a:latin typeface="Calibri" pitchFamily="4" charset="0"/>
                <a:ea typeface="Calibri" pitchFamily="4" charset="0"/>
                <a:cs typeface="Calibri" pitchFamily="4" charset="0"/>
              </a:rPr>
              <a:t>1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 prüfte in vielen Studien, ob Hörer Äußerungen in rhythmische Einheiten aufteilen. </a:t>
            </a:r>
          </a:p>
        </p:txBody>
      </p:sp>
      <p:sp>
        <p:nvSpPr>
          <p:cNvPr id="46087" name="TextBox 34"/>
          <p:cNvSpPr txBox="1">
            <a:spLocks noChangeArrowheads="1"/>
          </p:cNvSpPr>
          <p:nvPr/>
        </p:nvSpPr>
        <p:spPr bwMode="auto">
          <a:xfrm>
            <a:off x="304800" y="2743200"/>
            <a:ext cx="7543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Die Aufteilung könnte nützlich sein, um z.B. Wortgrenzen aufzudecken – da im Signal üblicherweise akustische Cues für Wortgrenzen kaum vorhanden sind.</a:t>
            </a:r>
          </a:p>
        </p:txBody>
      </p:sp>
      <p:sp>
        <p:nvSpPr>
          <p:cNvPr id="46088" name="TextBox 35"/>
          <p:cNvSpPr txBox="1">
            <a:spLocks noChangeArrowheads="1"/>
          </p:cNvSpPr>
          <p:nvPr/>
        </p:nvSpPr>
        <p:spPr bwMode="auto">
          <a:xfrm>
            <a:off x="381000" y="4419600"/>
            <a:ext cx="7620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Wenn auf diese Weise rhythmische Einheiten Bestandteil der Sprachverarbeitung sind, dann müssten sie auch sprachbedingt sein (Stress-Füße, Silben, Morae in stress-/syllable-/mora-timed Sprachen).</a:t>
            </a:r>
          </a:p>
        </p:txBody>
      </p:sp>
      <p:sp>
        <p:nvSpPr>
          <p:cNvPr id="46089" name="TextBox 36"/>
          <p:cNvSpPr txBox="1">
            <a:spLocks noChangeArrowheads="1"/>
          </p:cNvSpPr>
          <p:nvPr/>
        </p:nvSpPr>
        <p:spPr bwMode="auto">
          <a:xfrm>
            <a:off x="228600" y="6273800"/>
            <a:ext cx="861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4" charset="0"/>
                <a:ea typeface="Calibri" pitchFamily="4" charset="0"/>
                <a:cs typeface="Calibri" pitchFamily="4" charset="0"/>
              </a:rPr>
              <a:t>1. </a:t>
            </a:r>
            <a:r>
              <a:rPr lang="en-US" sz="1600">
                <a:latin typeface="Calibri" pitchFamily="4" charset="0"/>
                <a:ea typeface="Calibri" pitchFamily="4" charset="0"/>
                <a:cs typeface="Calibri" pitchFamily="4" charset="0"/>
                <a:hlinkClick r:id="rId2"/>
              </a:rPr>
              <a:t>http://www.mpi.nl/people/cutler-anne</a:t>
            </a:r>
            <a:r>
              <a:rPr lang="en-US" sz="1600">
                <a:latin typeface="Calibri" pitchFamily="4" charset="0"/>
                <a:ea typeface="Calibri" pitchFamily="4" charset="0"/>
                <a:cs typeface="Calibri" pitchFamily="4" charset="0"/>
              </a:rPr>
              <a:t>, http://www.westernsydney.edu.au/marcs/our_team/researchers/professor_anne_cutler</a:t>
            </a:r>
            <a:endParaRPr lang="de-DE" sz="1600">
              <a:latin typeface="Calibri" pitchFamily="4" charset="0"/>
              <a:ea typeface="Calibri" pitchFamily="4" charset="0"/>
              <a:cs typeface="Calibri" pitchFamily="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/>
          </p:cNvSpPr>
          <p:nvPr/>
        </p:nvSpPr>
        <p:spPr bwMode="auto">
          <a:xfrm>
            <a:off x="2124075" y="260350"/>
            <a:ext cx="3743325" cy="4953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>
            <a:prstTxWarp prst="textNoShape">
              <a:avLst/>
            </a:prstTxWarp>
          </a:bodyPr>
          <a:lstStyle/>
          <a:p>
            <a:pPr marL="39688">
              <a:spcBef>
                <a:spcPts val="1600"/>
              </a:spcBef>
              <a:defRPr/>
            </a:pPr>
            <a:r>
              <a:rPr lang="de-DE" sz="2800">
                <a:solidFill>
                  <a:srgbClr val="000000"/>
                </a:solidFill>
                <a:latin typeface="Calibri" pitchFamily="-100" charset="0"/>
                <a:ea typeface="Arial" pitchFamily="-100" charset="0"/>
                <a:cs typeface="Arial" pitchFamily="-100" charset="0"/>
                <a:sym typeface="Arial" pitchFamily="-100" charset="0"/>
              </a:rPr>
              <a:t>Wort und Satzprosodie</a:t>
            </a:r>
          </a:p>
        </p:txBody>
      </p:sp>
      <p:sp>
        <p:nvSpPr>
          <p:cNvPr id="17411" name="Rectangle 2"/>
          <p:cNvSpPr>
            <a:spLocks/>
          </p:cNvSpPr>
          <p:nvPr/>
        </p:nvSpPr>
        <p:spPr bwMode="auto">
          <a:xfrm>
            <a:off x="1066800" y="1066800"/>
            <a:ext cx="2038350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>
              <a:spcBef>
                <a:spcPts val="1400"/>
              </a:spcBef>
            </a:pPr>
            <a:r>
              <a:rPr lang="de-DE">
                <a:solidFill>
                  <a:srgbClr val="0000FF"/>
                </a:solidFill>
                <a:latin typeface="Calibri" pitchFamily="4" charset="0"/>
                <a:ea typeface="Arial" pitchFamily="4" charset="0"/>
                <a:cs typeface="Arial" pitchFamily="4" charset="0"/>
              </a:rPr>
              <a:t>Wortprosodie</a:t>
            </a:r>
          </a:p>
        </p:txBody>
      </p:sp>
      <p:sp>
        <p:nvSpPr>
          <p:cNvPr id="17412" name="Rectangle 3"/>
          <p:cNvSpPr>
            <a:spLocks/>
          </p:cNvSpPr>
          <p:nvPr/>
        </p:nvSpPr>
        <p:spPr bwMode="auto">
          <a:xfrm>
            <a:off x="5257800" y="1066800"/>
            <a:ext cx="1811338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>
              <a:spcBef>
                <a:spcPts val="1400"/>
              </a:spcBef>
            </a:pPr>
            <a:r>
              <a:rPr lang="de-DE">
                <a:solidFill>
                  <a:srgbClr val="0000FF"/>
                </a:solidFill>
                <a:latin typeface="Calibri" pitchFamily="4" charset="0"/>
                <a:ea typeface="Arial" pitchFamily="4" charset="0"/>
                <a:cs typeface="Arial" pitchFamily="4" charset="0"/>
              </a:rPr>
              <a:t>Satzprosodie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4876800" y="1752600"/>
            <a:ext cx="4038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>
              <a:spcBef>
                <a:spcPts val="1400"/>
              </a:spcBef>
            </a:pPr>
            <a:r>
              <a:rPr lang="de-DE">
                <a:solidFill>
                  <a:schemeClr val="tx1"/>
                </a:solidFill>
                <a:latin typeface="Calibri" pitchFamily="4" charset="0"/>
                <a:ea typeface="Arial" pitchFamily="4" charset="0"/>
                <a:cs typeface="Arial" pitchFamily="4" charset="0"/>
              </a:rPr>
              <a:t>Der Beitrag von </a:t>
            </a:r>
            <a:r>
              <a:rPr lang="de-DE" b="1">
                <a:solidFill>
                  <a:schemeClr val="tx1"/>
                </a:solidFill>
                <a:latin typeface="Calibri" pitchFamily="4" charset="0"/>
                <a:ea typeface="Arial Bold" charset="0"/>
                <a:cs typeface="Arial Bold" charset="0"/>
                <a:sym typeface="Arial Bold" charset="0"/>
              </a:rPr>
              <a:t>Phrasierung</a:t>
            </a:r>
            <a:r>
              <a:rPr lang="de-DE">
                <a:solidFill>
                  <a:schemeClr val="tx1"/>
                </a:solidFill>
                <a:latin typeface="Calibri" pitchFamily="4" charset="0"/>
                <a:ea typeface="Arial" pitchFamily="4" charset="0"/>
                <a:cs typeface="Arial" pitchFamily="4" charset="0"/>
              </a:rPr>
              <a:t>, </a:t>
            </a:r>
            <a:r>
              <a:rPr lang="de-DE" b="1">
                <a:solidFill>
                  <a:schemeClr val="tx1"/>
                </a:solidFill>
                <a:latin typeface="Calibri" pitchFamily="4" charset="0"/>
                <a:ea typeface="Arial Bold" charset="0"/>
                <a:cs typeface="Arial Bold" charset="0"/>
                <a:sym typeface="Arial Bold" charset="0"/>
              </a:rPr>
              <a:t>Akzentuierung</a:t>
            </a:r>
            <a:r>
              <a:rPr lang="de-DE">
                <a:solidFill>
                  <a:schemeClr val="tx1"/>
                </a:solidFill>
                <a:latin typeface="Calibri" pitchFamily="4" charset="0"/>
                <a:ea typeface="Arial" pitchFamily="4" charset="0"/>
                <a:cs typeface="Arial" pitchFamily="4" charset="0"/>
              </a:rPr>
              <a:t>, und, </a:t>
            </a:r>
            <a:r>
              <a:rPr lang="de-DE" b="1">
                <a:solidFill>
                  <a:schemeClr val="tx1"/>
                </a:solidFill>
                <a:latin typeface="Calibri" pitchFamily="4" charset="0"/>
                <a:ea typeface="Arial Bold" charset="0"/>
                <a:cs typeface="Arial Bold" charset="0"/>
                <a:sym typeface="Arial Bold" charset="0"/>
              </a:rPr>
              <a:t>Intonation</a:t>
            </a:r>
            <a:r>
              <a:rPr lang="de-DE">
                <a:solidFill>
                  <a:schemeClr val="tx1"/>
                </a:solidFill>
                <a:latin typeface="Calibri" pitchFamily="4" charset="0"/>
                <a:ea typeface="Arial Bold" charset="0"/>
                <a:cs typeface="Arial Bold" charset="0"/>
                <a:sym typeface="Arial Bold" charset="0"/>
              </a:rPr>
              <a:t> zur </a:t>
            </a:r>
            <a:r>
              <a:rPr lang="de-DE" b="1">
                <a:solidFill>
                  <a:schemeClr val="tx1"/>
                </a:solidFill>
                <a:latin typeface="Calibri" pitchFamily="4" charset="0"/>
                <a:ea typeface="Arial Bold" charset="0"/>
                <a:cs typeface="Arial Bold" charset="0"/>
                <a:sym typeface="Arial Bold" charset="0"/>
              </a:rPr>
              <a:t>Satzbedeutung</a:t>
            </a:r>
            <a:r>
              <a:rPr lang="de-DE">
                <a:solidFill>
                  <a:schemeClr val="tx1"/>
                </a:solidFill>
                <a:latin typeface="Calibri" pitchFamily="4" charset="0"/>
                <a:ea typeface="Arial" pitchFamily="4" charset="0"/>
                <a:cs typeface="Arial" pitchFamily="4" charset="0"/>
              </a:rPr>
              <a:t> </a:t>
            </a:r>
          </a:p>
        </p:txBody>
      </p:sp>
      <p:sp>
        <p:nvSpPr>
          <p:cNvPr id="17414" name="Rectangle 10"/>
          <p:cNvSpPr>
            <a:spLocks/>
          </p:cNvSpPr>
          <p:nvPr/>
        </p:nvSpPr>
        <p:spPr bwMode="auto">
          <a:xfrm>
            <a:off x="304800" y="1676400"/>
            <a:ext cx="3251200" cy="151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>
              <a:spcBef>
                <a:spcPts val="1400"/>
              </a:spcBef>
            </a:pPr>
            <a:r>
              <a:rPr lang="de-DE">
                <a:solidFill>
                  <a:schemeClr val="tx1"/>
                </a:solidFill>
                <a:latin typeface="Calibri" pitchFamily="4" charset="0"/>
                <a:ea typeface="Arial" pitchFamily="4" charset="0"/>
                <a:cs typeface="Arial" pitchFamily="4" charset="0"/>
              </a:rPr>
              <a:t>Der Beitrag von </a:t>
            </a:r>
            <a:r>
              <a:rPr lang="de-DE" b="1">
                <a:solidFill>
                  <a:schemeClr val="tx1"/>
                </a:solidFill>
                <a:latin typeface="Calibri" pitchFamily="4" charset="0"/>
                <a:ea typeface="Arial Bold" charset="0"/>
                <a:cs typeface="Arial Bold" charset="0"/>
                <a:sym typeface="Arial Bold" charset="0"/>
              </a:rPr>
              <a:t>Quantität</a:t>
            </a:r>
            <a:r>
              <a:rPr lang="de-DE">
                <a:solidFill>
                  <a:schemeClr val="tx1"/>
                </a:solidFill>
                <a:latin typeface="Calibri" pitchFamily="4" charset="0"/>
                <a:ea typeface="Arial" pitchFamily="4" charset="0"/>
                <a:cs typeface="Arial" pitchFamily="4" charset="0"/>
              </a:rPr>
              <a:t>, </a:t>
            </a:r>
            <a:r>
              <a:rPr lang="de-DE" b="1">
                <a:solidFill>
                  <a:schemeClr val="tx1"/>
                </a:solidFill>
                <a:latin typeface="Calibri" pitchFamily="4" charset="0"/>
                <a:ea typeface="Arial Bold" charset="0"/>
                <a:cs typeface="Arial Bold" charset="0"/>
                <a:sym typeface="Arial Bold" charset="0"/>
              </a:rPr>
              <a:t>Ton</a:t>
            </a:r>
            <a:r>
              <a:rPr lang="de-DE">
                <a:solidFill>
                  <a:schemeClr val="tx1"/>
                </a:solidFill>
                <a:latin typeface="Calibri" pitchFamily="4" charset="0"/>
                <a:ea typeface="Arial" pitchFamily="4" charset="0"/>
                <a:cs typeface="Arial" pitchFamily="4" charset="0"/>
              </a:rPr>
              <a:t>, und </a:t>
            </a:r>
            <a:r>
              <a:rPr lang="de-DE" b="1">
                <a:solidFill>
                  <a:schemeClr val="tx1"/>
                </a:solidFill>
                <a:latin typeface="Calibri" pitchFamily="4" charset="0"/>
                <a:ea typeface="Arial Bold" charset="0"/>
                <a:cs typeface="Arial Bold" charset="0"/>
                <a:sym typeface="Arial Bold" charset="0"/>
              </a:rPr>
              <a:t>Betonung</a:t>
            </a:r>
            <a:r>
              <a:rPr lang="de-DE">
                <a:solidFill>
                  <a:schemeClr val="tx1"/>
                </a:solidFill>
                <a:latin typeface="Calibri" pitchFamily="4" charset="0"/>
                <a:ea typeface="Arial Bold" charset="0"/>
                <a:cs typeface="Arial Bold" charset="0"/>
                <a:sym typeface="Arial Bold" charset="0"/>
              </a:rPr>
              <a:t> zur </a:t>
            </a:r>
            <a:r>
              <a:rPr lang="de-DE" b="1">
                <a:solidFill>
                  <a:schemeClr val="tx1"/>
                </a:solidFill>
                <a:latin typeface="Calibri" pitchFamily="4" charset="0"/>
                <a:ea typeface="Arial Bold" charset="0"/>
                <a:cs typeface="Arial Bold" charset="0"/>
                <a:sym typeface="Arial Bold" charset="0"/>
              </a:rPr>
              <a:t>Wortbedeutung</a:t>
            </a:r>
          </a:p>
        </p:txBody>
      </p:sp>
      <p:sp>
        <p:nvSpPr>
          <p:cNvPr id="17415" name="Rectangle 12"/>
          <p:cNvSpPr>
            <a:spLocks/>
          </p:cNvSpPr>
          <p:nvPr/>
        </p:nvSpPr>
        <p:spPr bwMode="auto">
          <a:xfrm>
            <a:off x="228600" y="3581400"/>
            <a:ext cx="30480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>
              <a:spcBef>
                <a:spcPts val="1400"/>
              </a:spcBef>
            </a:pPr>
            <a:r>
              <a:rPr lang="de-DE">
                <a:solidFill>
                  <a:schemeClr val="tx1"/>
                </a:solidFill>
                <a:latin typeface="Calibri" pitchFamily="4" charset="0"/>
                <a:ea typeface="Arial" pitchFamily="4" charset="0"/>
                <a:cs typeface="Arial" pitchFamily="4" charset="0"/>
              </a:rPr>
              <a:t>Der Aufbau von Konsonanten und Vokalen in </a:t>
            </a:r>
            <a:r>
              <a:rPr lang="de-DE" b="1">
                <a:solidFill>
                  <a:schemeClr val="tx1"/>
                </a:solidFill>
                <a:latin typeface="Calibri" pitchFamily="4" charset="0"/>
                <a:ea typeface="Arial" pitchFamily="4" charset="0"/>
                <a:cs typeface="Arial" pitchFamily="4" charset="0"/>
              </a:rPr>
              <a:t>Silben</a:t>
            </a:r>
            <a:r>
              <a:rPr lang="de-DE">
                <a:solidFill>
                  <a:schemeClr val="tx1"/>
                </a:solidFill>
                <a:latin typeface="Calibri" pitchFamily="4" charset="0"/>
                <a:ea typeface="Arial" pitchFamily="4" charset="0"/>
                <a:cs typeface="Arial" pitchFamily="4" charset="0"/>
              </a:rPr>
              <a:t>.</a:t>
            </a:r>
          </a:p>
        </p:txBody>
      </p:sp>
      <p:sp>
        <p:nvSpPr>
          <p:cNvPr id="17416" name="Rectangle 13"/>
          <p:cNvSpPr>
            <a:spLocks/>
          </p:cNvSpPr>
          <p:nvPr/>
        </p:nvSpPr>
        <p:spPr bwMode="auto">
          <a:xfrm>
            <a:off x="3200400" y="5486400"/>
            <a:ext cx="2492375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>
              <a:spcBef>
                <a:spcPts val="1400"/>
              </a:spcBef>
            </a:pPr>
            <a:r>
              <a:rPr lang="de-DE" b="1">
                <a:solidFill>
                  <a:schemeClr val="tx1"/>
                </a:solidFill>
                <a:latin typeface="Calibri" pitchFamily="4" charset="0"/>
                <a:ea typeface="Arial" pitchFamily="4" charset="0"/>
                <a:cs typeface="Arial" pitchFamily="4" charset="0"/>
              </a:rPr>
              <a:t>Sprachrhythmus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77200" y="76200"/>
            <a:ext cx="7620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S. 4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533400" y="762000"/>
            <a:ext cx="7772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Französische Hörer nehmen /bal/ schneller wahr in </a:t>
            </a:r>
            <a:r>
              <a:rPr lang="de-DE" altLang="ja-JP" i="1">
                <a:latin typeface="Calibri" pitchFamily="4" charset="0"/>
                <a:ea typeface="Calibri" pitchFamily="4" charset="0"/>
                <a:cs typeface="Calibri" pitchFamily="4" charset="0"/>
              </a:rPr>
              <a:t>balcon</a:t>
            </a:r>
            <a:r>
              <a:rPr lang="de-DE" altLang="ja-JP">
                <a:latin typeface="Calibri" pitchFamily="4" charset="0"/>
                <a:ea typeface="Calibri" pitchFamily="4" charset="0"/>
                <a:cs typeface="Calibri" pitchFamily="4" charset="0"/>
              </a:rPr>
              <a:t> als in </a:t>
            </a:r>
            <a:r>
              <a:rPr lang="de-DE" altLang="ja-JP" i="1">
                <a:latin typeface="Calibri" pitchFamily="4" charset="0"/>
                <a:ea typeface="Calibri" pitchFamily="4" charset="0"/>
                <a:cs typeface="Calibri" pitchFamily="4" charset="0"/>
              </a:rPr>
              <a:t>balance</a:t>
            </a:r>
            <a:r>
              <a:rPr lang="de-DE" altLang="ja-JP">
                <a:latin typeface="Calibri" pitchFamily="4" charset="0"/>
                <a:ea typeface="Calibri" pitchFamily="4" charset="0"/>
                <a:cs typeface="Calibri" pitchFamily="4" charset="0"/>
              </a:rPr>
              <a:t>, weil  in </a:t>
            </a:r>
            <a:r>
              <a:rPr lang="de-DE" altLang="ja-JP" i="1">
                <a:latin typeface="Calibri" pitchFamily="4" charset="0"/>
                <a:ea typeface="Calibri" pitchFamily="4" charset="0"/>
                <a:cs typeface="Calibri" pitchFamily="4" charset="0"/>
              </a:rPr>
              <a:t>balance</a:t>
            </a:r>
            <a:r>
              <a:rPr lang="de-DE" altLang="ja-JP">
                <a:latin typeface="Calibri" pitchFamily="4" charset="0"/>
                <a:ea typeface="Calibri" pitchFamily="4" charset="0"/>
                <a:cs typeface="Calibri" pitchFamily="4" charset="0"/>
              </a:rPr>
              <a:t> eine rhythmische (silbische) Grenze mitten in /bal/ vorkommt</a:t>
            </a:r>
            <a:r>
              <a:rPr lang="de-DE" altLang="ja-JP" baseline="30000">
                <a:latin typeface="Calibri" pitchFamily="4" charset="0"/>
                <a:ea typeface="Calibri" pitchFamily="4" charset="0"/>
                <a:cs typeface="Calibri" pitchFamily="4" charset="0"/>
              </a:rPr>
              <a:t>1, 2</a:t>
            </a:r>
            <a:r>
              <a:rPr lang="de-DE" altLang="ja-JP">
                <a:latin typeface="Calibri" pitchFamily="4" charset="0"/>
                <a:ea typeface="Calibri" pitchFamily="4" charset="0"/>
                <a:cs typeface="Calibri" pitchFamily="4" charset="0"/>
              </a:rPr>
              <a:t>.</a:t>
            </a:r>
            <a:endParaRPr lang="de-DE">
              <a:latin typeface="Calibri" pitchFamily="4" charset="0"/>
              <a:ea typeface="Calibri" pitchFamily="4" charset="0"/>
              <a:cs typeface="Calibri" pitchFamily="4" charset="0"/>
            </a:endParaRPr>
          </a:p>
        </p:txBody>
      </p:sp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4341813" y="2289175"/>
            <a:ext cx="1352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bal </a:t>
            </a:r>
            <a:r>
              <a:rPr lang="de-DE" sz="2800" b="1">
                <a:solidFill>
                  <a:schemeClr val="hlink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|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 con</a:t>
            </a:r>
          </a:p>
        </p:txBody>
      </p:sp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5853113" y="2289175"/>
            <a:ext cx="15224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ba </a:t>
            </a:r>
            <a:r>
              <a:rPr lang="de-DE" sz="2800" b="1">
                <a:solidFill>
                  <a:schemeClr val="hlink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|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 lance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57200" y="3352800"/>
            <a:ext cx="8443913" cy="2765425"/>
            <a:chOff x="249" y="2478"/>
            <a:chExt cx="5319" cy="1742"/>
          </a:xfrm>
        </p:grpSpPr>
        <p:sp>
          <p:nvSpPr>
            <p:cNvPr id="47116" name="Text Box 7"/>
            <p:cNvSpPr txBox="1">
              <a:spLocks noChangeArrowheads="1"/>
            </p:cNvSpPr>
            <p:nvPr/>
          </p:nvSpPr>
          <p:spPr bwMode="auto">
            <a:xfrm>
              <a:off x="249" y="2478"/>
              <a:ext cx="5319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Englische Hörer reagieren jedoch genauso schnell auf  /bal/ in </a:t>
              </a:r>
              <a:r>
                <a:rPr lang="de-DE" altLang="ja-JP" i="1">
                  <a:latin typeface="Calibri" pitchFamily="4" charset="0"/>
                  <a:ea typeface="Calibri" pitchFamily="4" charset="0"/>
                  <a:cs typeface="Calibri" pitchFamily="4" charset="0"/>
                </a:rPr>
                <a:t>balcony</a:t>
              </a:r>
              <a:r>
                <a:rPr lang="de-DE" altLang="ja-JP">
                  <a:latin typeface="Calibri" pitchFamily="4" charset="0"/>
                  <a:ea typeface="Calibri" pitchFamily="4" charset="0"/>
                  <a:cs typeface="Calibri" pitchFamily="4" charset="0"/>
                </a:rPr>
                <a:t> und </a:t>
              </a:r>
              <a:r>
                <a:rPr lang="de-DE" altLang="ja-JP" i="1">
                  <a:latin typeface="Calibri" pitchFamily="4" charset="0"/>
                  <a:ea typeface="Calibri" pitchFamily="4" charset="0"/>
                  <a:cs typeface="Calibri" pitchFamily="4" charset="0"/>
                </a:rPr>
                <a:t>balance</a:t>
              </a:r>
              <a:r>
                <a:rPr lang="de-DE" altLang="ja-JP">
                  <a:latin typeface="Calibri" pitchFamily="4" charset="0"/>
                  <a:ea typeface="Calibri" pitchFamily="4" charset="0"/>
                  <a:cs typeface="Calibri" pitchFamily="4" charset="0"/>
                </a:rPr>
                <a:t>, weil /bal/ in Englisch </a:t>
              </a:r>
              <a:r>
                <a:rPr lang="de-DE" altLang="ja-JP" b="1">
                  <a:latin typeface="Calibri" pitchFamily="4" charset="0"/>
                  <a:ea typeface="Calibri" pitchFamily="4" charset="0"/>
                  <a:cs typeface="Calibri" pitchFamily="4" charset="0"/>
                </a:rPr>
                <a:t>nicht</a:t>
              </a:r>
              <a:r>
                <a:rPr lang="de-DE" altLang="ja-JP">
                  <a:latin typeface="Calibri" pitchFamily="4" charset="0"/>
                  <a:ea typeface="Calibri" pitchFamily="4" charset="0"/>
                  <a:cs typeface="Calibri" pitchFamily="4" charset="0"/>
                </a:rPr>
                <a:t> durch eine rhythmische Grenze aufgeteilt wird</a:t>
              </a:r>
              <a:endParaRPr lang="de-DE">
                <a:latin typeface="Calibri" pitchFamily="4" charset="0"/>
                <a:ea typeface="Calibri" pitchFamily="4" charset="0"/>
                <a:cs typeface="Calibri" pitchFamily="4" charset="0"/>
              </a:endParaRPr>
            </a:p>
          </p:txBody>
        </p:sp>
        <p:sp>
          <p:nvSpPr>
            <p:cNvPr id="47117" name="Text Box 8"/>
            <p:cNvSpPr txBox="1">
              <a:spLocks noChangeArrowheads="1"/>
            </p:cNvSpPr>
            <p:nvPr/>
          </p:nvSpPr>
          <p:spPr bwMode="auto">
            <a:xfrm>
              <a:off x="839" y="3430"/>
              <a:ext cx="73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balcony</a:t>
              </a:r>
            </a:p>
          </p:txBody>
        </p:sp>
        <p:sp>
          <p:nvSpPr>
            <p:cNvPr id="47118" name="Text Box 9"/>
            <p:cNvSpPr txBox="1">
              <a:spLocks noChangeArrowheads="1"/>
            </p:cNvSpPr>
            <p:nvPr/>
          </p:nvSpPr>
          <p:spPr bwMode="auto">
            <a:xfrm>
              <a:off x="3016" y="3430"/>
              <a:ext cx="7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balance</a:t>
              </a:r>
            </a:p>
          </p:txBody>
        </p:sp>
        <p:sp>
          <p:nvSpPr>
            <p:cNvPr id="47119" name="Text Box 10"/>
            <p:cNvSpPr txBox="1">
              <a:spLocks noChangeArrowheads="1"/>
            </p:cNvSpPr>
            <p:nvPr/>
          </p:nvSpPr>
          <p:spPr bwMode="auto">
            <a:xfrm>
              <a:off x="839" y="3657"/>
              <a:ext cx="69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s   w  w</a:t>
              </a:r>
            </a:p>
          </p:txBody>
        </p:sp>
        <p:sp>
          <p:nvSpPr>
            <p:cNvPr id="47120" name="Text Box 11"/>
            <p:cNvSpPr txBox="1">
              <a:spLocks noChangeArrowheads="1"/>
            </p:cNvSpPr>
            <p:nvPr/>
          </p:nvSpPr>
          <p:spPr bwMode="auto">
            <a:xfrm>
              <a:off x="3016" y="3657"/>
              <a:ext cx="46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s   w</a:t>
              </a:r>
            </a:p>
          </p:txBody>
        </p:sp>
        <p:sp>
          <p:nvSpPr>
            <p:cNvPr id="47121" name="Text Box 12"/>
            <p:cNvSpPr txBox="1">
              <a:spLocks noChangeArrowheads="1"/>
            </p:cNvSpPr>
            <p:nvPr/>
          </p:nvSpPr>
          <p:spPr bwMode="auto">
            <a:xfrm>
              <a:off x="249" y="3929"/>
              <a:ext cx="426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= ein prosodischer Fuß           = ein prosodischer Fuß</a:t>
              </a:r>
            </a:p>
          </p:txBody>
        </p:sp>
      </p:grpSp>
      <p:sp>
        <p:nvSpPr>
          <p:cNvPr id="47110" name="Text Box 13"/>
          <p:cNvSpPr txBox="1">
            <a:spLocks noChangeArrowheads="1"/>
          </p:cNvSpPr>
          <p:nvPr/>
        </p:nvSpPr>
        <p:spPr bwMode="auto">
          <a:xfrm>
            <a:off x="381000" y="2362200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Wahrgenommen als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066800" y="0"/>
            <a:ext cx="7620000" cy="461963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latin typeface="Calibri" pitchFamily="-100" charset="0"/>
                <a:ea typeface="Arial" pitchFamily="-100" charset="0"/>
                <a:cs typeface="Arial" pitchFamily="-100" charset="0"/>
                <a:sym typeface="Arial" pitchFamily="-100" charset="0"/>
              </a:rPr>
              <a:t>6. Wahrnehmung von Rhythmus in Erwachsenen: Grenzen</a:t>
            </a:r>
          </a:p>
        </p:txBody>
      </p:sp>
      <p:sp>
        <p:nvSpPr>
          <p:cNvPr id="47112" name="TextBox 14"/>
          <p:cNvSpPr txBox="1">
            <a:spLocks noChangeArrowheads="1"/>
          </p:cNvSpPr>
          <p:nvPr/>
        </p:nvSpPr>
        <p:spPr bwMode="auto">
          <a:xfrm>
            <a:off x="228600" y="6172200"/>
            <a:ext cx="868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4" charset="0"/>
                <a:ea typeface="Calibri" pitchFamily="4" charset="0"/>
                <a:cs typeface="Calibri" pitchFamily="4" charset="0"/>
              </a:rPr>
              <a:t>1 Mehler, Dommergues, Frauenfelder, Segui (1981) </a:t>
            </a:r>
            <a:r>
              <a:rPr lang="de-DE" sz="1600" i="1">
                <a:latin typeface="Calibri" pitchFamily="4" charset="0"/>
                <a:ea typeface="Calibri" pitchFamily="4" charset="0"/>
                <a:cs typeface="Calibri" pitchFamily="4" charset="0"/>
              </a:rPr>
              <a:t>J. Verbal Learning and Verbal Behavior</a:t>
            </a:r>
            <a:r>
              <a:rPr lang="de-DE" sz="1600">
                <a:latin typeface="Calibri" pitchFamily="4" charset="0"/>
                <a:ea typeface="Calibri" pitchFamily="4" charset="0"/>
                <a:cs typeface="Calibri" pitchFamily="4" charset="0"/>
              </a:rPr>
              <a:t>, 20, 298-305. 2. Cutler, Mehler, Norris &amp; Segui (1986). </a:t>
            </a:r>
            <a:r>
              <a:rPr lang="de-DE" sz="1600" i="1">
                <a:latin typeface="Calibri" pitchFamily="4" charset="0"/>
                <a:ea typeface="Calibri" pitchFamily="4" charset="0"/>
                <a:cs typeface="Calibri" pitchFamily="4" charset="0"/>
              </a:rPr>
              <a:t>J Memory and Language</a:t>
            </a:r>
            <a:r>
              <a:rPr lang="de-DE" sz="1600">
                <a:latin typeface="Calibri" pitchFamily="4" charset="0"/>
                <a:ea typeface="Calibri" pitchFamily="4" charset="0"/>
                <a:cs typeface="Calibri" pitchFamily="4" charset="0"/>
              </a:rPr>
              <a:t>, 25, 385-400.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82000" y="762000"/>
            <a:ext cx="7620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S. 24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2057400" y="457200"/>
            <a:ext cx="54102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pitchFamily="8" charset="0"/>
              </a:rPr>
              <a:t>10. Fokus, Akzentuierung, Intonation</a:t>
            </a:r>
          </a:p>
        </p:txBody>
      </p:sp>
      <p:sp>
        <p:nvSpPr>
          <p:cNvPr id="48131" name="TextBox 3"/>
          <p:cNvSpPr txBox="1">
            <a:spLocks noChangeArrowheads="1"/>
          </p:cNvSpPr>
          <p:nvPr/>
        </p:nvSpPr>
        <p:spPr bwMode="auto">
          <a:xfrm>
            <a:off x="685800" y="1828800"/>
            <a:ext cx="396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1. Breiter und enger Fokus</a:t>
            </a:r>
          </a:p>
        </p:txBody>
      </p:sp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685800" y="2438400"/>
            <a:ext cx="693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2. Breiter Fokus und die Beziehung zur Akzentuierung</a:t>
            </a:r>
          </a:p>
        </p:txBody>
      </p:sp>
      <p:sp>
        <p:nvSpPr>
          <p:cNvPr id="48133" name="TextBox 5"/>
          <p:cNvSpPr txBox="1">
            <a:spLocks noChangeArrowheads="1"/>
          </p:cNvSpPr>
          <p:nvPr/>
        </p:nvSpPr>
        <p:spPr bwMode="auto">
          <a:xfrm>
            <a:off x="685800" y="3048000"/>
            <a:ext cx="693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3. Verschiedene Bedeutungen von engem Fokus</a:t>
            </a:r>
          </a:p>
        </p:txBody>
      </p:sp>
      <p:sp>
        <p:nvSpPr>
          <p:cNvPr id="48134" name="TextBox 6"/>
          <p:cNvSpPr txBox="1">
            <a:spLocks noChangeArrowheads="1"/>
          </p:cNvSpPr>
          <p:nvPr/>
        </p:nvSpPr>
        <p:spPr bwMode="auto">
          <a:xfrm>
            <a:off x="685800" y="3581400"/>
            <a:ext cx="327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4. Deakzentuierung</a:t>
            </a:r>
          </a:p>
        </p:txBody>
      </p:sp>
      <p:sp>
        <p:nvSpPr>
          <p:cNvPr id="48135" name="TextBox 7"/>
          <p:cNvSpPr txBox="1">
            <a:spLocks noChangeArrowheads="1"/>
          </p:cNvSpPr>
          <p:nvPr/>
        </p:nvSpPr>
        <p:spPr bwMode="auto">
          <a:xfrm>
            <a:off x="685800" y="4114800"/>
            <a:ext cx="723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5. Die phonetische Differenzierung zwischen engem und breitem Fokus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90800" y="0"/>
            <a:ext cx="3200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latin typeface="Calibri" charset="0"/>
                <a:ea typeface="Calibri" charset="0"/>
                <a:cs typeface="Calibri" charset="0"/>
                <a:sym typeface="Arial" pitchFamily="8" charset="0"/>
              </a:rPr>
              <a:t>Enger und breiter Fokus</a:t>
            </a:r>
          </a:p>
        </p:txBody>
      </p:sp>
      <p:sp>
        <p:nvSpPr>
          <p:cNvPr id="49155" name="TextBox 5"/>
          <p:cNvSpPr txBox="1">
            <a:spLocks noChangeArrowheads="1"/>
          </p:cNvSpPr>
          <p:nvPr/>
        </p:nvSpPr>
        <p:spPr bwMode="auto">
          <a:xfrm>
            <a:off x="228600" y="533400"/>
            <a:ext cx="8610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Fokus kann mehrere Wörter oder sogar die gesamte Äußerung einschließen. In diesem Fall ist der Fokus </a:t>
            </a:r>
            <a:r>
              <a:rPr lang="de-DE" b="1">
                <a:latin typeface="Calibri" pitchFamily="4" charset="0"/>
                <a:ea typeface="Calibri" pitchFamily="4" charset="0"/>
                <a:cs typeface="Calibri" pitchFamily="4" charset="0"/>
              </a:rPr>
              <a:t>breit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 und die passenden Fragen dazu </a:t>
            </a:r>
            <a:r>
              <a:rPr lang="de-DE" b="1">
                <a:latin typeface="Calibri" pitchFamily="4" charset="0"/>
                <a:ea typeface="Calibri" pitchFamily="4" charset="0"/>
                <a:cs typeface="Calibri" pitchFamily="4" charset="0"/>
              </a:rPr>
              <a:t>sehr allgemein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. Je weniger Material im Fokus, umso </a:t>
            </a:r>
            <a:r>
              <a:rPr lang="de-DE" b="1">
                <a:latin typeface="Calibri" pitchFamily="4" charset="0"/>
                <a:ea typeface="Calibri" pitchFamily="4" charset="0"/>
                <a:cs typeface="Calibri" pitchFamily="4" charset="0"/>
              </a:rPr>
              <a:t>enger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 der Fokus, und </a:t>
            </a:r>
            <a:r>
              <a:rPr lang="de-DE" b="1">
                <a:latin typeface="Calibri" pitchFamily="4" charset="0"/>
                <a:ea typeface="Calibri" pitchFamily="4" charset="0"/>
                <a:cs typeface="Calibri" pitchFamily="4" charset="0"/>
              </a:rPr>
              <a:t>umso spezifischer die Fragen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, z.B.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524000" y="2209800"/>
            <a:ext cx="5486400" cy="919163"/>
            <a:chOff x="1524000" y="2209800"/>
            <a:chExt cx="5486400" cy="919163"/>
          </a:xfrm>
        </p:grpSpPr>
        <p:sp>
          <p:nvSpPr>
            <p:cNvPr id="5" name="TextBox 4"/>
            <p:cNvSpPr txBox="1"/>
            <p:nvPr/>
          </p:nvSpPr>
          <p:spPr>
            <a:xfrm>
              <a:off x="1524000" y="2209800"/>
              <a:ext cx="3276600" cy="457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ヒラギノ角ゴ ProN W3" pitchFamily="8" charset="-128"/>
                  <a:cs typeface="Calibri"/>
                  <a:sym typeface="Arial" pitchFamily="8" charset="0"/>
                </a:rPr>
                <a:t>Was gibt's heute neues?</a:t>
              </a:r>
            </a:p>
          </p:txBody>
        </p:sp>
        <p:sp>
          <p:nvSpPr>
            <p:cNvPr id="49174" name="TextBox 5"/>
            <p:cNvSpPr txBox="1">
              <a:spLocks noChangeArrowheads="1"/>
            </p:cNvSpPr>
            <p:nvPr/>
          </p:nvSpPr>
          <p:spPr bwMode="auto">
            <a:xfrm>
              <a:off x="1524000" y="2667000"/>
              <a:ext cx="5486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[Maria fährt mit dem ICE nach Leipzig]</a:t>
              </a:r>
              <a:r>
                <a:rPr lang="de-DE" baseline="-25000">
                  <a:latin typeface="Calibri" pitchFamily="4" charset="0"/>
                  <a:ea typeface="Calibri" pitchFamily="4" charset="0"/>
                  <a:cs typeface="Calibri" pitchFamily="4" charset="0"/>
                </a:rPr>
                <a:t>F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524000" y="3810000"/>
            <a:ext cx="6019800" cy="919163"/>
            <a:chOff x="1524000" y="3810000"/>
            <a:chExt cx="6019800" cy="919163"/>
          </a:xfrm>
        </p:grpSpPr>
        <p:sp>
          <p:nvSpPr>
            <p:cNvPr id="7" name="TextBox 6"/>
            <p:cNvSpPr txBox="1"/>
            <p:nvPr/>
          </p:nvSpPr>
          <p:spPr>
            <a:xfrm>
              <a:off x="1524000" y="3810000"/>
              <a:ext cx="5638800" cy="457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ヒラギノ角ゴ ProN W3" pitchFamily="8" charset="-128"/>
                  <a:cs typeface="Calibri"/>
                  <a:sym typeface="Arial" pitchFamily="8" charset="0"/>
                </a:rPr>
                <a:t>Welche Fahrt macht heute Maria?</a:t>
              </a:r>
            </a:p>
          </p:txBody>
        </p:sp>
        <p:sp>
          <p:nvSpPr>
            <p:cNvPr id="49172" name="TextBox 7"/>
            <p:cNvSpPr txBox="1">
              <a:spLocks noChangeArrowheads="1"/>
            </p:cNvSpPr>
            <p:nvPr/>
          </p:nvSpPr>
          <p:spPr bwMode="auto">
            <a:xfrm>
              <a:off x="1524000" y="4267200"/>
              <a:ext cx="6019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800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Maria fährt 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[mit dem ICE nach Leipzig]</a:t>
              </a:r>
              <a:r>
                <a:rPr lang="de-DE" baseline="-25000">
                  <a:latin typeface="Calibri" pitchFamily="4" charset="0"/>
                  <a:ea typeface="Calibri" pitchFamily="4" charset="0"/>
                  <a:cs typeface="Calibri" pitchFamily="4" charset="0"/>
                </a:rPr>
                <a:t>F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524000" y="3048000"/>
            <a:ext cx="5638800" cy="842963"/>
            <a:chOff x="1524000" y="3048000"/>
            <a:chExt cx="5638800" cy="842963"/>
          </a:xfrm>
        </p:grpSpPr>
        <p:sp>
          <p:nvSpPr>
            <p:cNvPr id="9" name="TextBox 8"/>
            <p:cNvSpPr txBox="1"/>
            <p:nvPr/>
          </p:nvSpPr>
          <p:spPr>
            <a:xfrm>
              <a:off x="1524000" y="3048000"/>
              <a:ext cx="5334000" cy="461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ヒラギノ角ゴ ProN W3" pitchFamily="8" charset="-128"/>
                  <a:cs typeface="Calibri"/>
                  <a:sym typeface="Arial" pitchFamily="8" charset="0"/>
                </a:rPr>
                <a:t>Was macht heute Maria?</a:t>
              </a:r>
            </a:p>
          </p:txBody>
        </p:sp>
        <p:sp>
          <p:nvSpPr>
            <p:cNvPr id="49170" name="TextBox 9"/>
            <p:cNvSpPr txBox="1">
              <a:spLocks noChangeArrowheads="1"/>
            </p:cNvSpPr>
            <p:nvPr/>
          </p:nvSpPr>
          <p:spPr bwMode="auto">
            <a:xfrm>
              <a:off x="1524000" y="3429000"/>
              <a:ext cx="5638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800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Maria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 [fährt mit dem ICE nach Leipzig]</a:t>
              </a:r>
              <a:r>
                <a:rPr lang="de-DE" baseline="-25000">
                  <a:latin typeface="Calibri" pitchFamily="4" charset="0"/>
                  <a:ea typeface="Calibri" pitchFamily="4" charset="0"/>
                  <a:cs typeface="Calibri" pitchFamily="4" charset="0"/>
                </a:rPr>
                <a:t>F</a:t>
              </a: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1524000" y="4648200"/>
            <a:ext cx="5638800" cy="919163"/>
            <a:chOff x="1524000" y="4648200"/>
            <a:chExt cx="5638800" cy="919163"/>
          </a:xfrm>
        </p:grpSpPr>
        <p:sp>
          <p:nvSpPr>
            <p:cNvPr id="49167" name="TextBox 10"/>
            <p:cNvSpPr txBox="1">
              <a:spLocks noChangeArrowheads="1"/>
            </p:cNvSpPr>
            <p:nvPr/>
          </p:nvSpPr>
          <p:spPr bwMode="auto">
            <a:xfrm>
              <a:off x="1524000" y="5105400"/>
              <a:ext cx="5410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800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Maria fährt mit dem ICE nach 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[Leipzig]</a:t>
              </a:r>
              <a:r>
                <a:rPr lang="de-DE" baseline="-25000">
                  <a:latin typeface="Calibri" pitchFamily="4" charset="0"/>
                  <a:ea typeface="Calibri" pitchFamily="4" charset="0"/>
                  <a:cs typeface="Calibri" pitchFamily="4" charset="0"/>
                </a:rPr>
                <a:t>F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24000" y="4648200"/>
              <a:ext cx="5638800" cy="457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ヒラギノ角ゴ ProN W3" pitchFamily="8" charset="-128"/>
                  <a:cs typeface="Calibri"/>
                  <a:sym typeface="Arial" pitchFamily="8" charset="0"/>
                </a:rPr>
                <a:t>Wohin fährt Maria heute mit dem ICE?</a:t>
              </a:r>
            </a:p>
          </p:txBody>
        </p:sp>
      </p:grpSp>
      <p:sp>
        <p:nvSpPr>
          <p:cNvPr id="49160" name="TextBox 12"/>
          <p:cNvSpPr txBox="1">
            <a:spLocks noChangeArrowheads="1"/>
          </p:cNvSpPr>
          <p:nvPr/>
        </p:nvSpPr>
        <p:spPr bwMode="auto">
          <a:xfrm>
            <a:off x="7239000" y="2209800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Breit</a:t>
            </a:r>
          </a:p>
        </p:txBody>
      </p:sp>
      <p:sp>
        <p:nvSpPr>
          <p:cNvPr id="49161" name="TextBox 13"/>
          <p:cNvSpPr txBox="1">
            <a:spLocks noChangeArrowheads="1"/>
          </p:cNvSpPr>
          <p:nvPr/>
        </p:nvSpPr>
        <p:spPr bwMode="auto">
          <a:xfrm>
            <a:off x="7391400" y="5105400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Eng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6475413" y="3962400"/>
            <a:ext cx="2439988" cy="158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163" name="TextBox 22"/>
          <p:cNvSpPr txBox="1">
            <a:spLocks noChangeArrowheads="1"/>
          </p:cNvSpPr>
          <p:nvPr/>
        </p:nvSpPr>
        <p:spPr bwMode="auto">
          <a:xfrm>
            <a:off x="1676400" y="6172200"/>
            <a:ext cx="236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8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alte Information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77200" y="76200"/>
            <a:ext cx="7620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S.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76400" y="0"/>
            <a:ext cx="56388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  <a:sym typeface="Arial" pitchFamily="8" charset="0"/>
              </a:rPr>
              <a:t>Breiter Fokus und (Nuklear)-Akzentuierung</a:t>
            </a:r>
          </a:p>
        </p:txBody>
      </p:sp>
      <p:sp>
        <p:nvSpPr>
          <p:cNvPr id="50179" name="TextBox 2"/>
          <p:cNvSpPr txBox="1">
            <a:spLocks noChangeArrowheads="1"/>
          </p:cNvSpPr>
          <p:nvPr/>
        </p:nvSpPr>
        <p:spPr bwMode="auto">
          <a:xfrm>
            <a:off x="76200" y="457200"/>
            <a:ext cx="9067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1. Um breiten Fokus zu vermitteln, wird (mit vielen Ausnahmen!) oft</a:t>
            </a:r>
            <a:r>
              <a:rPr lang="de-DE" b="1">
                <a:latin typeface="Calibri" pitchFamily="4" charset="0"/>
                <a:ea typeface="Calibri" pitchFamily="4" charset="0"/>
                <a:cs typeface="Calibri" pitchFamily="4" charset="0"/>
              </a:rPr>
              <a:t> 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das letzte Inhaltswort </a:t>
            </a:r>
            <a:r>
              <a:rPr lang="de-DE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nuklear-akzentuiert</a:t>
            </a:r>
            <a:r>
              <a:rPr lang="de-DE" baseline="30000">
                <a:latin typeface="Calibri" pitchFamily="4" charset="0"/>
                <a:ea typeface="Calibri" pitchFamily="4" charset="0"/>
                <a:cs typeface="Calibri" pitchFamily="4" charset="0"/>
              </a:rPr>
              <a:t>1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295400" y="1295400"/>
            <a:ext cx="6553200" cy="2671763"/>
            <a:chOff x="1295400" y="1295400"/>
            <a:chExt cx="6553200" cy="2671763"/>
          </a:xfrm>
        </p:grpSpPr>
        <p:sp>
          <p:nvSpPr>
            <p:cNvPr id="4" name="TextBox 3"/>
            <p:cNvSpPr txBox="1"/>
            <p:nvPr/>
          </p:nvSpPr>
          <p:spPr>
            <a:xfrm>
              <a:off x="1828800" y="1295400"/>
              <a:ext cx="4114800" cy="461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ヒラギノ角ゴ ProN W3" pitchFamily="8" charset="-128"/>
                  <a:cs typeface="Calibri"/>
                  <a:sym typeface="Arial" pitchFamily="8" charset="0"/>
                </a:rPr>
                <a:t>Was passierte dann?</a:t>
              </a:r>
            </a:p>
          </p:txBody>
        </p:sp>
        <p:sp>
          <p:nvSpPr>
            <p:cNvPr id="50191" name="TextBox 4"/>
            <p:cNvSpPr txBox="1">
              <a:spLocks noChangeArrowheads="1"/>
            </p:cNvSpPr>
            <p:nvPr/>
          </p:nvSpPr>
          <p:spPr bwMode="auto">
            <a:xfrm>
              <a:off x="1447800" y="1676400"/>
              <a:ext cx="3657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[Ich trank eine Tasse </a:t>
              </a:r>
              <a:r>
                <a:rPr lang="de-DE">
                  <a:solidFill>
                    <a:srgbClr val="FF000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Tee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]</a:t>
              </a:r>
              <a:r>
                <a:rPr lang="de-DE" baseline="-25000">
                  <a:latin typeface="Calibri" pitchFamily="4" charset="0"/>
                  <a:ea typeface="Calibri" pitchFamily="4" charset="0"/>
                  <a:cs typeface="Calibri" pitchFamily="4" charset="0"/>
                </a:rPr>
                <a:t>F</a:t>
              </a:r>
            </a:p>
          </p:txBody>
        </p:sp>
        <p:sp>
          <p:nvSpPr>
            <p:cNvPr id="50192" name="TextBox 5"/>
            <p:cNvSpPr txBox="1">
              <a:spLocks noChangeArrowheads="1"/>
            </p:cNvSpPr>
            <p:nvPr/>
          </p:nvSpPr>
          <p:spPr bwMode="auto">
            <a:xfrm>
              <a:off x="1295400" y="3200400"/>
              <a:ext cx="6553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[Ich trank eine Tasse Tee mit Milch und </a:t>
              </a:r>
              <a:r>
                <a:rPr lang="de-DE">
                  <a:solidFill>
                    <a:srgbClr val="FF000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Zucker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]</a:t>
              </a:r>
              <a:r>
                <a:rPr lang="de-DE" baseline="-25000">
                  <a:latin typeface="Calibri" pitchFamily="4" charset="0"/>
                  <a:ea typeface="Calibri" pitchFamily="4" charset="0"/>
                  <a:cs typeface="Calibri" pitchFamily="4" charset="0"/>
                </a:rPr>
                <a:t>F</a:t>
              </a:r>
            </a:p>
          </p:txBody>
        </p:sp>
        <p:sp>
          <p:nvSpPr>
            <p:cNvPr id="50193" name="TextBox 6"/>
            <p:cNvSpPr txBox="1">
              <a:spLocks noChangeArrowheads="1"/>
            </p:cNvSpPr>
            <p:nvPr/>
          </p:nvSpPr>
          <p:spPr bwMode="auto">
            <a:xfrm>
              <a:off x="4191000" y="1981200"/>
              <a:ext cx="685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H*</a:t>
              </a:r>
            </a:p>
          </p:txBody>
        </p:sp>
        <p:sp>
          <p:nvSpPr>
            <p:cNvPr id="50194" name="TextBox 7"/>
            <p:cNvSpPr txBox="1">
              <a:spLocks noChangeArrowheads="1"/>
            </p:cNvSpPr>
            <p:nvPr/>
          </p:nvSpPr>
          <p:spPr bwMode="auto">
            <a:xfrm>
              <a:off x="5181600" y="2667000"/>
              <a:ext cx="685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H*</a:t>
              </a:r>
            </a:p>
          </p:txBody>
        </p:sp>
        <p:sp>
          <p:nvSpPr>
            <p:cNvPr id="50195" name="TextBox 8"/>
            <p:cNvSpPr txBox="1">
              <a:spLocks noChangeArrowheads="1"/>
            </p:cNvSpPr>
            <p:nvPr/>
          </p:nvSpPr>
          <p:spPr bwMode="auto">
            <a:xfrm>
              <a:off x="6324600" y="3505200"/>
              <a:ext cx="685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H*</a:t>
              </a:r>
            </a:p>
          </p:txBody>
        </p:sp>
        <p:sp>
          <p:nvSpPr>
            <p:cNvPr id="50196" name="TextBox 9"/>
            <p:cNvSpPr txBox="1">
              <a:spLocks noChangeArrowheads="1"/>
            </p:cNvSpPr>
            <p:nvPr/>
          </p:nvSpPr>
          <p:spPr bwMode="auto">
            <a:xfrm>
              <a:off x="1371600" y="2362200"/>
              <a:ext cx="4876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[Ich trank eine Tasse Tee mit </a:t>
              </a:r>
              <a:r>
                <a:rPr lang="de-DE">
                  <a:solidFill>
                    <a:srgbClr val="FF000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Milch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]</a:t>
              </a:r>
              <a:r>
                <a:rPr lang="de-DE" baseline="-25000">
                  <a:latin typeface="Calibri" pitchFamily="4" charset="0"/>
                  <a:ea typeface="Calibri" pitchFamily="4" charset="0"/>
                  <a:cs typeface="Calibri" pitchFamily="4" charset="0"/>
                </a:rPr>
                <a:t>F</a:t>
              </a:r>
            </a:p>
          </p:txBody>
        </p:sp>
      </p:grpSp>
      <p:sp>
        <p:nvSpPr>
          <p:cNvPr id="26636" name="TextBox 13"/>
          <p:cNvSpPr txBox="1">
            <a:spLocks noChangeArrowheads="1"/>
          </p:cNvSpPr>
          <p:nvPr/>
        </p:nvSpPr>
        <p:spPr bwMode="auto">
          <a:xfrm>
            <a:off x="762000" y="4648200"/>
            <a:ext cx="693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7F7F7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Du hattest eine Tasse Tee mit Zitrone und Zucker?</a:t>
            </a: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52400" y="4114800"/>
            <a:ext cx="8763000" cy="1833563"/>
            <a:chOff x="152400" y="4114800"/>
            <a:chExt cx="8763000" cy="1833563"/>
          </a:xfrm>
        </p:grpSpPr>
        <p:sp>
          <p:nvSpPr>
            <p:cNvPr id="50187" name="TextBox 11"/>
            <p:cNvSpPr txBox="1">
              <a:spLocks noChangeArrowheads="1"/>
            </p:cNvSpPr>
            <p:nvPr/>
          </p:nvSpPr>
          <p:spPr bwMode="auto">
            <a:xfrm>
              <a:off x="152400" y="4114800"/>
              <a:ext cx="87630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Andere Möglichkeiten vermitteln dagegen eine engere Fokussierung:</a:t>
              </a:r>
            </a:p>
          </p:txBody>
        </p:sp>
        <p:sp>
          <p:nvSpPr>
            <p:cNvPr id="50188" name="TextBox 14"/>
            <p:cNvSpPr txBox="1">
              <a:spLocks noChangeArrowheads="1"/>
            </p:cNvSpPr>
            <p:nvPr/>
          </p:nvSpPr>
          <p:spPr bwMode="auto">
            <a:xfrm>
              <a:off x="1143000" y="5181600"/>
              <a:ext cx="6705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Ich trank eine Tasse Tee mit [</a:t>
              </a:r>
              <a:r>
                <a:rPr lang="de-DE">
                  <a:solidFill>
                    <a:srgbClr val="FF000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Milch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]</a:t>
              </a:r>
              <a:r>
                <a:rPr lang="de-DE" baseline="-25000">
                  <a:latin typeface="Calibri" pitchFamily="4" charset="0"/>
                  <a:ea typeface="Calibri" pitchFamily="4" charset="0"/>
                  <a:cs typeface="Calibri" pitchFamily="4" charset="0"/>
                </a:rPr>
                <a:t>F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 und Zucker</a:t>
              </a:r>
            </a:p>
          </p:txBody>
        </p:sp>
        <p:sp>
          <p:nvSpPr>
            <p:cNvPr id="50189" name="TextBox 15"/>
            <p:cNvSpPr txBox="1">
              <a:spLocks noChangeArrowheads="1"/>
            </p:cNvSpPr>
            <p:nvPr/>
          </p:nvSpPr>
          <p:spPr bwMode="auto">
            <a:xfrm>
              <a:off x="4800600" y="5486400"/>
              <a:ext cx="685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H*</a:t>
              </a:r>
            </a:p>
          </p:txBody>
        </p:sp>
      </p:grpSp>
      <p:sp>
        <p:nvSpPr>
          <p:cNvPr id="50183" name="TextBox 16"/>
          <p:cNvSpPr txBox="1">
            <a:spLocks noChangeArrowheads="1"/>
          </p:cNvSpPr>
          <p:nvPr/>
        </p:nvSpPr>
        <p:spPr bwMode="auto">
          <a:xfrm>
            <a:off x="685800" y="6248400"/>
            <a:ext cx="830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4" charset="0"/>
                <a:ea typeface="Calibri" pitchFamily="4" charset="0"/>
                <a:cs typeface="Calibri" pitchFamily="4" charset="0"/>
              </a:rPr>
              <a:t>1. Siehe Ladd (2008, S. 259), </a:t>
            </a:r>
            <a:r>
              <a:rPr lang="de-DE" sz="1600" i="1">
                <a:latin typeface="Calibri" pitchFamily="4" charset="0"/>
                <a:ea typeface="Calibri" pitchFamily="4" charset="0"/>
                <a:cs typeface="Calibri" pitchFamily="4" charset="0"/>
              </a:rPr>
              <a:t>Intonational Phonology</a:t>
            </a:r>
            <a:r>
              <a:rPr lang="de-DE" sz="1600">
                <a:latin typeface="Calibri" pitchFamily="4" charset="0"/>
                <a:ea typeface="Calibri" pitchFamily="4" charset="0"/>
                <a:cs typeface="Calibri" pitchFamily="4" charset="0"/>
              </a:rPr>
              <a:t>. Bib.Lad3.2a</a:t>
            </a:r>
            <a:endParaRPr lang="de-DE" sz="1600" i="1">
              <a:latin typeface="Calibri" pitchFamily="4" charset="0"/>
              <a:ea typeface="Calibri" pitchFamily="4" charset="0"/>
              <a:cs typeface="Calibri" pitchFamily="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77200" y="76201"/>
            <a:ext cx="10668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  <a:latin typeface="Calibri" pitchFamily="-100" charset="0"/>
                <a:ea typeface="Calibri" pitchFamily="-100" charset="0"/>
                <a:cs typeface="Calibri" pitchFamily="-100" charset="0"/>
                <a:sym typeface="Arial" pitchFamily="-100" charset="0"/>
              </a:rPr>
              <a:t>S.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5"/>
          <p:cNvSpPr txBox="1">
            <a:spLocks noChangeArrowheads="1"/>
          </p:cNvSpPr>
          <p:nvPr/>
        </p:nvSpPr>
        <p:spPr bwMode="auto">
          <a:xfrm>
            <a:off x="457200" y="3505200"/>
            <a:ext cx="556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'Counter presuppositional focus'</a:t>
            </a:r>
          </a:p>
        </p:txBody>
      </p:sp>
      <p:sp>
        <p:nvSpPr>
          <p:cNvPr id="51203" name="TextBox 18"/>
          <p:cNvSpPr txBox="1">
            <a:spLocks noChangeArrowheads="1"/>
          </p:cNvSpPr>
          <p:nvPr/>
        </p:nvSpPr>
        <p:spPr bwMode="auto">
          <a:xfrm>
            <a:off x="457200" y="3962400"/>
            <a:ext cx="777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Die Korrektur liegt in dem </a:t>
            </a:r>
            <a:r>
              <a:rPr lang="de-DE" b="1">
                <a:latin typeface="Calibri" pitchFamily="4" charset="0"/>
                <a:ea typeface="Calibri" pitchFamily="4" charset="0"/>
                <a:cs typeface="Calibri" pitchFamily="4" charset="0"/>
              </a:rPr>
              <a:t>angenommenen Hintergrund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57200" y="4495800"/>
            <a:ext cx="8686800" cy="2278063"/>
            <a:chOff x="304800" y="3962401"/>
            <a:chExt cx="8686800" cy="2278062"/>
          </a:xfrm>
        </p:grpSpPr>
        <p:sp>
          <p:nvSpPr>
            <p:cNvPr id="51215" name="TextBox 19"/>
            <p:cNvSpPr txBox="1">
              <a:spLocks noChangeArrowheads="1"/>
            </p:cNvSpPr>
            <p:nvPr/>
          </p:nvSpPr>
          <p:spPr bwMode="auto">
            <a:xfrm>
              <a:off x="1371600" y="4572001"/>
              <a:ext cx="5257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A. Hat Hans schon </a:t>
              </a:r>
              <a:r>
                <a:rPr lang="de-DE" i="1">
                  <a:latin typeface="Calibri" pitchFamily="4" charset="0"/>
                  <a:ea typeface="Calibri" pitchFamily="4" charset="0"/>
                  <a:cs typeface="Calibri" pitchFamily="4" charset="0"/>
                </a:rPr>
                <a:t>Faust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 gelesen?</a:t>
              </a:r>
            </a:p>
          </p:txBody>
        </p:sp>
        <p:sp>
          <p:nvSpPr>
            <p:cNvPr id="51216" name="TextBox 20"/>
            <p:cNvSpPr txBox="1">
              <a:spLocks noChangeArrowheads="1"/>
            </p:cNvSpPr>
            <p:nvPr/>
          </p:nvSpPr>
          <p:spPr bwMode="auto">
            <a:xfrm>
              <a:off x="1371600" y="4953001"/>
              <a:ext cx="4724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B. Hans [</a:t>
              </a:r>
              <a:r>
                <a:rPr lang="de-DE">
                  <a:solidFill>
                    <a:srgbClr val="FF000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mag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 kein]</a:t>
              </a:r>
              <a:r>
                <a:rPr lang="de-DE" baseline="-25000">
                  <a:latin typeface="Calibri" pitchFamily="4" charset="0"/>
                  <a:ea typeface="Calibri" pitchFamily="4" charset="0"/>
                  <a:cs typeface="Calibri" pitchFamily="4" charset="0"/>
                </a:rPr>
                <a:t>F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 Goethe</a:t>
              </a:r>
            </a:p>
          </p:txBody>
        </p:sp>
        <p:sp>
          <p:nvSpPr>
            <p:cNvPr id="51217" name="TextBox 22"/>
            <p:cNvSpPr txBox="1">
              <a:spLocks noChangeArrowheads="1"/>
            </p:cNvSpPr>
            <p:nvPr/>
          </p:nvSpPr>
          <p:spPr bwMode="auto">
            <a:xfrm>
              <a:off x="304800" y="5410200"/>
              <a:ext cx="83058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Hintergrund-Annahme von A, die durch Bs Antwort korrigiert wird: 'Hans ist bereit Goethe zu lesen'</a:t>
              </a:r>
            </a:p>
          </p:txBody>
        </p:sp>
        <p:sp>
          <p:nvSpPr>
            <p:cNvPr id="51218" name="TextBox 24"/>
            <p:cNvSpPr txBox="1">
              <a:spLocks noChangeArrowheads="1"/>
            </p:cNvSpPr>
            <p:nvPr/>
          </p:nvSpPr>
          <p:spPr bwMode="auto">
            <a:xfrm>
              <a:off x="381000" y="3962401"/>
              <a:ext cx="8610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In diesem Fall ist der Fokus (neue Information) das Verb + Negativ</a:t>
              </a:r>
            </a:p>
          </p:txBody>
        </p:sp>
      </p:grpSp>
      <p:sp>
        <p:nvSpPr>
          <p:cNvPr id="51205" name="TextBox 2"/>
          <p:cNvSpPr txBox="1">
            <a:spLocks noChangeArrowheads="1"/>
          </p:cNvSpPr>
          <p:nvPr/>
        </p:nvSpPr>
        <p:spPr bwMode="auto">
          <a:xfrm>
            <a:off x="228600" y="762000"/>
            <a:ext cx="480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'Presentational (informational) focus'</a:t>
            </a:r>
          </a:p>
        </p:txBody>
      </p:sp>
      <p:sp>
        <p:nvSpPr>
          <p:cNvPr id="51206" name="TextBox 5"/>
          <p:cNvSpPr txBox="1">
            <a:spLocks noChangeArrowheads="1"/>
          </p:cNvSpPr>
          <p:nvPr/>
        </p:nvSpPr>
        <p:spPr bwMode="auto">
          <a:xfrm>
            <a:off x="685800" y="1981200"/>
            <a:ext cx="556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'Corrective (contrastive) focus'</a:t>
            </a:r>
          </a:p>
        </p:txBody>
      </p:sp>
      <p:sp>
        <p:nvSpPr>
          <p:cNvPr id="51207" name="TextBox 11"/>
          <p:cNvSpPr txBox="1">
            <a:spLocks noChangeArrowheads="1"/>
          </p:cNvSpPr>
          <p:nvPr/>
        </p:nvSpPr>
        <p:spPr bwMode="auto">
          <a:xfrm>
            <a:off x="381000" y="1143000"/>
            <a:ext cx="594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A. Was ist die Hauptstadt von Norwegen?</a:t>
            </a:r>
          </a:p>
        </p:txBody>
      </p:sp>
      <p:sp>
        <p:nvSpPr>
          <p:cNvPr id="51208" name="TextBox 12"/>
          <p:cNvSpPr txBox="1">
            <a:spLocks noChangeArrowheads="1"/>
          </p:cNvSpPr>
          <p:nvPr/>
        </p:nvSpPr>
        <p:spPr bwMode="auto">
          <a:xfrm>
            <a:off x="381000" y="1600200"/>
            <a:ext cx="632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B. Die Hauptstadt von Norwegen ist [</a:t>
            </a:r>
            <a:r>
              <a:rPr lang="de-DE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Os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lo]</a:t>
            </a:r>
            <a:r>
              <a:rPr lang="de-DE" baseline="-25000">
                <a:latin typeface="Calibri" pitchFamily="4" charset="0"/>
                <a:ea typeface="Calibri" pitchFamily="4" charset="0"/>
                <a:cs typeface="Calibri" pitchFamily="4" charset="0"/>
              </a:rPr>
              <a:t>F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.</a:t>
            </a:r>
          </a:p>
        </p:txBody>
      </p:sp>
      <p:sp>
        <p:nvSpPr>
          <p:cNvPr id="51209" name="TextBox 13"/>
          <p:cNvSpPr txBox="1">
            <a:spLocks noChangeArrowheads="1"/>
          </p:cNvSpPr>
          <p:nvPr/>
        </p:nvSpPr>
        <p:spPr bwMode="auto">
          <a:xfrm>
            <a:off x="762000" y="2514600"/>
            <a:ext cx="670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A. Die Hauptstadt von Norwegen ist Stockholm.</a:t>
            </a:r>
          </a:p>
        </p:txBody>
      </p:sp>
      <p:sp>
        <p:nvSpPr>
          <p:cNvPr id="51210" name="TextBox 12"/>
          <p:cNvSpPr txBox="1">
            <a:spLocks noChangeArrowheads="1"/>
          </p:cNvSpPr>
          <p:nvPr/>
        </p:nvSpPr>
        <p:spPr bwMode="auto">
          <a:xfrm>
            <a:off x="762000" y="2971800"/>
            <a:ext cx="632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B. Nein, die Hauptstadt von Norwegen ist [</a:t>
            </a:r>
            <a:r>
              <a:rPr lang="de-DE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Os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lo]</a:t>
            </a:r>
            <a:r>
              <a:rPr lang="de-DE" baseline="-25000">
                <a:latin typeface="Calibri" pitchFamily="4" charset="0"/>
                <a:ea typeface="Calibri" pitchFamily="4" charset="0"/>
                <a:cs typeface="Calibri" pitchFamily="4" charset="0"/>
              </a:rPr>
              <a:t>F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0" y="304800"/>
            <a:ext cx="4724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  <a:sym typeface="Arial" pitchFamily="-100" charset="0"/>
              </a:rPr>
              <a:t>3. Enger Fokus und die Bedeutung</a:t>
            </a:r>
            <a:r>
              <a:rPr lang="de-DE" baseline="30000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  <a:sym typeface="Arial" pitchFamily="-100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77200" y="76201"/>
            <a:ext cx="10668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S. 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6600" y="0"/>
            <a:ext cx="3352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pitchFamily="-100" charset="0"/>
              </a:rPr>
              <a:t>4. </a:t>
            </a:r>
            <a:r>
              <a:rPr lang="de-DE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pitchFamily="-100" charset="0"/>
              </a:rPr>
              <a:t>Deakzentuierung</a:t>
            </a:r>
            <a:endParaRPr lang="de-DE" baseline="300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Arial" pitchFamily="-100" charset="0"/>
            </a:endParaRPr>
          </a:p>
        </p:txBody>
      </p:sp>
      <p:sp>
        <p:nvSpPr>
          <p:cNvPr id="52227" name="TextBox 2"/>
          <p:cNvSpPr txBox="1">
            <a:spLocks noChangeArrowheads="1"/>
          </p:cNvSpPr>
          <p:nvPr/>
        </p:nvSpPr>
        <p:spPr bwMode="auto">
          <a:xfrm>
            <a:off x="304800" y="457200"/>
            <a:ext cx="8839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Deakzentuierung: ein Wort ist deakzentuiert wenn im Vergleich zum entsprechenden breit-fokussierten Kontext, es ohne Akzent produziert wird.</a:t>
            </a:r>
          </a:p>
        </p:txBody>
      </p:sp>
      <p:sp>
        <p:nvSpPr>
          <p:cNvPr id="52228" name="TextBox 3"/>
          <p:cNvSpPr txBox="1">
            <a:spLocks noChangeArrowheads="1"/>
          </p:cNvSpPr>
          <p:nvPr/>
        </p:nvSpPr>
        <p:spPr bwMode="auto">
          <a:xfrm>
            <a:off x="609600" y="1905000"/>
            <a:ext cx="373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Breiter Fokus- Kontext</a:t>
            </a:r>
          </a:p>
        </p:txBody>
      </p:sp>
      <p:sp>
        <p:nvSpPr>
          <p:cNvPr id="52229" name="TextBox 4"/>
          <p:cNvSpPr txBox="1">
            <a:spLocks noChangeArrowheads="1"/>
          </p:cNvSpPr>
          <p:nvPr/>
        </p:nvSpPr>
        <p:spPr bwMode="auto">
          <a:xfrm>
            <a:off x="533400" y="2362200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Was hast Du gesagt? </a:t>
            </a:r>
          </a:p>
        </p:txBody>
      </p:sp>
      <p:sp>
        <p:nvSpPr>
          <p:cNvPr id="52230" name="TextBox 5"/>
          <p:cNvSpPr txBox="1">
            <a:spLocks noChangeArrowheads="1"/>
          </p:cNvSpPr>
          <p:nvPr/>
        </p:nvSpPr>
        <p:spPr bwMode="auto">
          <a:xfrm>
            <a:off x="609600" y="2743200"/>
            <a:ext cx="327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1. Hans mag kein </a:t>
            </a:r>
            <a:r>
              <a:rPr lang="de-DE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Goethe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81000" y="3352800"/>
            <a:ext cx="8001000" cy="2800350"/>
            <a:chOff x="381000" y="3352800"/>
            <a:chExt cx="8001000" cy="2800528"/>
          </a:xfrm>
        </p:grpSpPr>
        <p:sp>
          <p:nvSpPr>
            <p:cNvPr id="52235" name="TextBox 6"/>
            <p:cNvSpPr txBox="1">
              <a:spLocks noChangeArrowheads="1"/>
            </p:cNvSpPr>
            <p:nvPr/>
          </p:nvSpPr>
          <p:spPr bwMode="auto">
            <a:xfrm>
              <a:off x="533400" y="3886200"/>
              <a:ext cx="3352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Hat Hans </a:t>
              </a:r>
              <a:r>
                <a:rPr lang="de-DE">
                  <a:solidFill>
                    <a:srgbClr val="80808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Faust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 gelesen?</a:t>
              </a:r>
            </a:p>
          </p:txBody>
        </p:sp>
        <p:sp>
          <p:nvSpPr>
            <p:cNvPr id="52236" name="TextBox 7"/>
            <p:cNvSpPr txBox="1">
              <a:spLocks noChangeArrowheads="1"/>
            </p:cNvSpPr>
            <p:nvPr/>
          </p:nvSpPr>
          <p:spPr bwMode="auto">
            <a:xfrm>
              <a:off x="533400" y="4267200"/>
              <a:ext cx="3276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2. Hans </a:t>
              </a:r>
              <a:r>
                <a:rPr lang="de-DE">
                  <a:solidFill>
                    <a:srgbClr val="FF000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mag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 kein </a:t>
              </a:r>
              <a:r>
                <a:rPr lang="de-DE">
                  <a:solidFill>
                    <a:srgbClr val="00800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Goethe</a:t>
              </a:r>
            </a:p>
          </p:txBody>
        </p:sp>
        <p:sp>
          <p:nvSpPr>
            <p:cNvPr id="52237" name="TextBox 8"/>
            <p:cNvSpPr txBox="1">
              <a:spLocks noChangeArrowheads="1"/>
            </p:cNvSpPr>
            <p:nvPr/>
          </p:nvSpPr>
          <p:spPr bwMode="auto">
            <a:xfrm>
              <a:off x="533400" y="4953000"/>
              <a:ext cx="7848600" cy="1200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800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Goethe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 ist in 2 deakzentuiert und ein </a:t>
              </a:r>
              <a:r>
                <a:rPr lang="de-DE" b="1">
                  <a:latin typeface="Calibri" pitchFamily="4" charset="0"/>
                  <a:ea typeface="Calibri" pitchFamily="4" charset="0"/>
                  <a:cs typeface="Calibri" pitchFamily="4" charset="0"/>
                </a:rPr>
                <a:t>Anapher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 oder</a:t>
              </a:r>
              <a:r>
                <a:rPr lang="de-DE" b="1">
                  <a:latin typeface="Calibri" pitchFamily="4" charset="0"/>
                  <a:ea typeface="Calibri" pitchFamily="4" charset="0"/>
                  <a:cs typeface="Calibri" pitchFamily="4" charset="0"/>
                </a:rPr>
                <a:t> in einer anaphorischen Beziehung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 zu einem </a:t>
              </a:r>
              <a:r>
                <a:rPr lang="de-DE">
                  <a:solidFill>
                    <a:srgbClr val="80808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davor kommenden Wort/Phrase (</a:t>
              </a:r>
              <a:r>
                <a:rPr lang="de-DE" i="1">
                  <a:solidFill>
                    <a:srgbClr val="80808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Faus</a:t>
              </a:r>
              <a:r>
                <a:rPr lang="de-DE">
                  <a:solidFill>
                    <a:srgbClr val="80808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t)</a:t>
              </a:r>
            </a:p>
          </p:txBody>
        </p:sp>
        <p:sp>
          <p:nvSpPr>
            <p:cNvPr id="52238" name="TextBox 10"/>
            <p:cNvSpPr txBox="1">
              <a:spLocks noChangeArrowheads="1"/>
            </p:cNvSpPr>
            <p:nvPr/>
          </p:nvSpPr>
          <p:spPr bwMode="auto">
            <a:xfrm>
              <a:off x="381000" y="3352800"/>
              <a:ext cx="6172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Enger Fokus-Kontext (counter-presuppositional)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077200" y="76201"/>
            <a:ext cx="10668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S. 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057400" y="152400"/>
            <a:ext cx="46482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11. Intonation im Französischen</a:t>
            </a:r>
          </a:p>
        </p:txBody>
      </p:sp>
      <p:sp>
        <p:nvSpPr>
          <p:cNvPr id="54275" name="TextBox 9"/>
          <p:cNvSpPr txBox="1">
            <a:spLocks noChangeArrowheads="1"/>
          </p:cNvSpPr>
          <p:nvPr/>
        </p:nvSpPr>
        <p:spPr bwMode="auto">
          <a:xfrm>
            <a:off x="685800" y="1981200"/>
            <a:ext cx="7315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 err="1">
                <a:latin typeface="LMUCompatilFact" charset="0"/>
              </a:rPr>
              <a:t>Vorlesung</a:t>
            </a:r>
            <a:r>
              <a:rPr lang="en-US" b="1" dirty="0">
                <a:latin typeface="LMUCompatilFact" charset="0"/>
              </a:rPr>
              <a:t> 11 </a:t>
            </a:r>
            <a:endParaRPr lang="en-US" dirty="0"/>
          </a:p>
          <a:p>
            <a:r>
              <a:rPr lang="en-US" dirty="0" err="1">
                <a:latin typeface="LMUCompatilFact" charset="0"/>
              </a:rPr>
              <a:t>Merkmale</a:t>
            </a:r>
            <a:r>
              <a:rPr lang="en-US" dirty="0">
                <a:latin typeface="LMUCompatilFact" charset="0"/>
              </a:rPr>
              <a:t> der </a:t>
            </a:r>
            <a:r>
              <a:rPr lang="en-US" dirty="0" err="1">
                <a:latin typeface="LMUCompatilFact" charset="0"/>
              </a:rPr>
              <a:t>französischen</a:t>
            </a:r>
            <a:r>
              <a:rPr lang="en-US" dirty="0">
                <a:latin typeface="LMUCompatilFact" charset="0"/>
              </a:rPr>
              <a:t> </a:t>
            </a:r>
            <a:r>
              <a:rPr lang="en-US" dirty="0" err="1">
                <a:latin typeface="LMUCompatilFact" charset="0"/>
              </a:rPr>
              <a:t>Prosodie</a:t>
            </a:r>
            <a:r>
              <a:rPr lang="en-US" dirty="0">
                <a:latin typeface="LMUCompatilFact" charset="0"/>
              </a:rPr>
              <a:t>. S. 2, 3</a:t>
            </a:r>
            <a:br>
              <a:rPr lang="en-US" dirty="0">
                <a:latin typeface="LMUCompatilFact" charset="0"/>
              </a:rPr>
            </a:br>
            <a:endParaRPr lang="en-US" dirty="0">
              <a:latin typeface="LMUCompatilFact" charset="0"/>
            </a:endParaRPr>
          </a:p>
          <a:p>
            <a:endParaRPr lang="en-US" dirty="0">
              <a:latin typeface="LMUCompatilFact" charset="0"/>
            </a:endParaRPr>
          </a:p>
          <a:p>
            <a:r>
              <a:rPr lang="en-US" dirty="0" err="1">
                <a:latin typeface="LMUCompatilFact" charset="0"/>
              </a:rPr>
              <a:t>Akzentuierung</a:t>
            </a:r>
            <a:r>
              <a:rPr lang="en-US" dirty="0">
                <a:latin typeface="LMUCompatilFact" charset="0"/>
              </a:rPr>
              <a:t> </a:t>
            </a:r>
            <a:r>
              <a:rPr lang="en-US" dirty="0" err="1">
                <a:latin typeface="LMUCompatilFact" charset="0"/>
              </a:rPr>
              <a:t>im</a:t>
            </a:r>
            <a:r>
              <a:rPr lang="en-US" dirty="0">
                <a:latin typeface="LMUCompatilFact" charset="0"/>
              </a:rPr>
              <a:t> </a:t>
            </a:r>
            <a:r>
              <a:rPr lang="en-US" dirty="0" err="1">
                <a:latin typeface="LMUCompatilFact" charset="0"/>
              </a:rPr>
              <a:t>Französischen</a:t>
            </a:r>
            <a:r>
              <a:rPr lang="en-US" dirty="0">
                <a:latin typeface="LMUCompatilFact" charset="0"/>
              </a:rPr>
              <a:t> (S.19, 22, 27)</a:t>
            </a:r>
            <a:endParaRPr lang="en-US" dirty="0"/>
          </a:p>
          <a:p>
            <a:endParaRPr lang="de-DE" dirty="0">
              <a:latin typeface="Calibri" pitchFamily="4" charset="0"/>
              <a:ea typeface="Calibri" pitchFamily="4" charset="0"/>
              <a:cs typeface="Calibri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9855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0"/>
            <a:ext cx="7315200" cy="4619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  <a:sym typeface="Arial" pitchFamily="8" charset="0"/>
              </a:rPr>
              <a:t>Einige Eigenschaften der französischen Prosodie</a:t>
            </a:r>
          </a:p>
        </p:txBody>
      </p:sp>
      <p:sp>
        <p:nvSpPr>
          <p:cNvPr id="55299" name="TextBox 2"/>
          <p:cNvSpPr txBox="1">
            <a:spLocks noChangeArrowheads="1"/>
          </p:cNvSpPr>
          <p:nvPr/>
        </p:nvSpPr>
        <p:spPr bwMode="auto">
          <a:xfrm>
            <a:off x="838200" y="31242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</a:rPr>
              <a:t>Rhythmus</a:t>
            </a:r>
          </a:p>
        </p:txBody>
      </p:sp>
      <p:sp>
        <p:nvSpPr>
          <p:cNvPr id="55300" name="TextBox 4"/>
          <p:cNvSpPr txBox="1">
            <a:spLocks noChangeArrowheads="1"/>
          </p:cNvSpPr>
          <p:nvPr/>
        </p:nvSpPr>
        <p:spPr bwMode="auto">
          <a:xfrm>
            <a:off x="838200" y="98425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</a:rPr>
              <a:t>Betonung</a:t>
            </a:r>
          </a:p>
        </p:txBody>
      </p:sp>
      <p:sp>
        <p:nvSpPr>
          <p:cNvPr id="55301" name="TextBox 6"/>
          <p:cNvSpPr txBox="1">
            <a:spLocks noChangeArrowheads="1"/>
          </p:cNvSpPr>
          <p:nvPr/>
        </p:nvSpPr>
        <p:spPr bwMode="auto">
          <a:xfrm>
            <a:off x="838200" y="4646613"/>
            <a:ext cx="4724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</a:rPr>
              <a:t>Prosodische Einheiten</a:t>
            </a:r>
          </a:p>
        </p:txBody>
      </p:sp>
      <p:grpSp>
        <p:nvGrpSpPr>
          <p:cNvPr id="55302" name="Group 9"/>
          <p:cNvGrpSpPr>
            <a:grpSpLocks/>
          </p:cNvGrpSpPr>
          <p:nvPr/>
        </p:nvGrpSpPr>
        <p:grpSpPr bwMode="auto">
          <a:xfrm>
            <a:off x="838200" y="1446213"/>
            <a:ext cx="7391400" cy="4122737"/>
            <a:chOff x="838200" y="1446213"/>
            <a:chExt cx="7391400" cy="4122737"/>
          </a:xfrm>
        </p:grpSpPr>
        <p:sp>
          <p:nvSpPr>
            <p:cNvPr id="55306" name="TextBox 3"/>
            <p:cNvSpPr txBox="1">
              <a:spLocks noChangeArrowheads="1"/>
            </p:cNvSpPr>
            <p:nvPr/>
          </p:nvSpPr>
          <p:spPr bwMode="auto">
            <a:xfrm>
              <a:off x="838200" y="3586163"/>
              <a:ext cx="7391400" cy="833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</a:rPr>
                <a:t>silbenzählend, meistens volle Vokale, geringere Variation in der Vokal- und daher Silbendauer im Vgl. zu Deutsch</a:t>
              </a:r>
            </a:p>
          </p:txBody>
        </p:sp>
        <p:sp>
          <p:nvSpPr>
            <p:cNvPr id="55307" name="TextBox 5"/>
            <p:cNvSpPr txBox="1">
              <a:spLocks noChangeArrowheads="1"/>
            </p:cNvSpPr>
            <p:nvPr/>
          </p:nvSpPr>
          <p:spPr bwMode="auto">
            <a:xfrm>
              <a:off x="838200" y="2057400"/>
              <a:ext cx="5927725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</a:rPr>
                <a:t>vielleicht </a:t>
              </a:r>
              <a:r>
                <a:rPr lang="de-DE" b="1">
                  <a:latin typeface="Calibri" pitchFamily="4" charset="0"/>
                </a:rPr>
                <a:t>keine lexikalische </a:t>
              </a:r>
              <a:r>
                <a:rPr lang="de-DE">
                  <a:latin typeface="Calibri" pitchFamily="4" charset="0"/>
                </a:rPr>
                <a:t>sondern nur </a:t>
              </a:r>
              <a:r>
                <a:rPr lang="de-DE" b="1">
                  <a:latin typeface="Calibri" pitchFamily="4" charset="0"/>
                </a:rPr>
                <a:t>Phrasenbetonung</a:t>
              </a:r>
            </a:p>
          </p:txBody>
        </p:sp>
        <p:sp>
          <p:nvSpPr>
            <p:cNvPr id="55308" name="TextBox 7"/>
            <p:cNvSpPr txBox="1">
              <a:spLocks noChangeArrowheads="1"/>
            </p:cNvSpPr>
            <p:nvPr/>
          </p:nvSpPr>
          <p:spPr bwMode="auto">
            <a:xfrm>
              <a:off x="838200" y="5106988"/>
              <a:ext cx="71628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AU">
                  <a:latin typeface="Calibri" pitchFamily="4" charset="0"/>
                </a:rPr>
                <a:t>Silben, Wörter, Akzentphrasen, Intonationsphrasen</a:t>
              </a:r>
              <a:endParaRPr lang="de-DE">
                <a:latin typeface="Calibri" pitchFamily="4" charset="0"/>
              </a:endParaRPr>
            </a:p>
          </p:txBody>
        </p:sp>
        <p:sp>
          <p:nvSpPr>
            <p:cNvPr id="55309" name="TextBox 9"/>
            <p:cNvSpPr txBox="1">
              <a:spLocks noChangeArrowheads="1"/>
            </p:cNvSpPr>
            <p:nvPr/>
          </p:nvSpPr>
          <p:spPr bwMode="auto">
            <a:xfrm>
              <a:off x="838200" y="1446213"/>
              <a:ext cx="3124200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</a:rPr>
                <a:t>vorhersagbar, wortfinal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153400" y="609600"/>
            <a:ext cx="7620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S. 2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077200" y="76200"/>
            <a:ext cx="7620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S. 3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0984C1ED-5B3D-F74D-B818-EB57B51D5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727075"/>
            <a:ext cx="6934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Die französische Intonation ist vor allem durch </a:t>
            </a:r>
            <a:r>
              <a:rPr lang="de-DE" sz="2400" b="1">
                <a:latin typeface="Calibri" pitchFamily="-100" charset="0"/>
              </a:rPr>
              <a:t>steigende Melodien </a:t>
            </a:r>
            <a:r>
              <a:rPr lang="de-DE" sz="2400">
                <a:latin typeface="Calibri" pitchFamily="-100" charset="0"/>
              </a:rPr>
              <a:t>gekennzeichnet.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1363A2DA-E3BD-D046-94AA-E6F807BFB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480" y="2016125"/>
            <a:ext cx="7391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Die Wahl der Melodie ist von der Phrasierung und von rhythmischen Faktoren zum großen Teil vorhersagbar.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EA584D-48E6-1149-BF77-A1535624077A}"/>
              </a:ext>
            </a:extLst>
          </p:cNvPr>
          <p:cNvSpPr txBox="1"/>
          <p:nvPr/>
        </p:nvSpPr>
        <p:spPr>
          <a:xfrm>
            <a:off x="1082080" y="39464"/>
            <a:ext cx="6553200" cy="460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Einige Eigenschaften der französischen Prosodie</a:t>
            </a:r>
          </a:p>
        </p:txBody>
      </p:sp>
      <p:sp>
        <p:nvSpPr>
          <p:cNvPr id="25" name="TextBox 13">
            <a:extLst>
              <a:ext uri="{FF2B5EF4-FFF2-40B4-BE49-F238E27FC236}">
                <a16:creationId xmlns:a16="http://schemas.microsoft.com/office/drawing/2014/main" id="{CBE0314D-CE0A-744B-87DA-39101E434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3429000"/>
            <a:ext cx="7543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Intonation hat daher </a:t>
            </a:r>
            <a:r>
              <a:rPr lang="de-DE" sz="2400" b="1" dirty="0">
                <a:latin typeface="Calibri" pitchFamily="-100" charset="0"/>
              </a:rPr>
              <a:t>eine geringere </a:t>
            </a:r>
            <a:r>
              <a:rPr lang="de-DE" sz="2400" b="1" dirty="0" err="1">
                <a:latin typeface="Calibri" pitchFamily="-100" charset="0"/>
              </a:rPr>
              <a:t>semantsiche</a:t>
            </a:r>
            <a:r>
              <a:rPr lang="de-DE" sz="2400" b="1" dirty="0">
                <a:latin typeface="Calibri" pitchFamily="-100" charset="0"/>
              </a:rPr>
              <a:t>/pragmatische Funktion</a:t>
            </a:r>
            <a:r>
              <a:rPr lang="de-DE" sz="2400" dirty="0">
                <a:latin typeface="Calibri" pitchFamily="-100" charset="0"/>
              </a:rPr>
              <a:t> im Vgl. zu Deutsch und Englisch.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F501E68-630F-CB4C-8962-763F73F27EB3}"/>
              </a:ext>
            </a:extLst>
          </p:cNvPr>
          <p:cNvSpPr/>
          <p:nvPr/>
        </p:nvSpPr>
        <p:spPr>
          <a:xfrm>
            <a:off x="1158280" y="990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E222DF8-4B74-2946-9613-E9C11911873B}"/>
              </a:ext>
            </a:extLst>
          </p:cNvPr>
          <p:cNvSpPr/>
          <p:nvPr/>
        </p:nvSpPr>
        <p:spPr>
          <a:xfrm>
            <a:off x="1158280" y="2209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E0A9B30-66F9-DB43-9887-21F6B85F1D75}"/>
              </a:ext>
            </a:extLst>
          </p:cNvPr>
          <p:cNvSpPr/>
          <p:nvPr/>
        </p:nvSpPr>
        <p:spPr>
          <a:xfrm>
            <a:off x="1158280" y="3581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TextBox 14">
            <a:extLst>
              <a:ext uri="{FF2B5EF4-FFF2-40B4-BE49-F238E27FC236}">
                <a16:creationId xmlns:a16="http://schemas.microsoft.com/office/drawing/2014/main" id="{C886C47D-5E6E-3C4C-A1A7-FCF38CED9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480" y="4953000"/>
            <a:ext cx="7391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Intonation hat (im Gegensatz zu Deutsch) eine </a:t>
            </a:r>
            <a:r>
              <a:rPr lang="de-DE" sz="2400" b="1" dirty="0">
                <a:latin typeface="Calibri" pitchFamily="-100" charset="0"/>
              </a:rPr>
              <a:t>grenzmarkierende ('</a:t>
            </a:r>
            <a:r>
              <a:rPr lang="de-DE" sz="2400" b="1" dirty="0" err="1">
                <a:latin typeface="Calibri" pitchFamily="-100" charset="0"/>
              </a:rPr>
              <a:t>demarcative</a:t>
            </a:r>
            <a:r>
              <a:rPr lang="de-DE" sz="2400" b="1" dirty="0">
                <a:latin typeface="Calibri" pitchFamily="-100" charset="0"/>
              </a:rPr>
              <a:t>')</a:t>
            </a:r>
            <a:r>
              <a:rPr lang="de-DE" sz="2400" dirty="0">
                <a:latin typeface="Calibri" pitchFamily="-100" charset="0"/>
              </a:rPr>
              <a:t> Funktion = Wörter werden prominent, wenn sie unmittelbar vor einer Grenze auftreten.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21673E0-A8DA-3F4F-BD99-CAE0E05156DB}"/>
              </a:ext>
            </a:extLst>
          </p:cNvPr>
          <p:cNvSpPr/>
          <p:nvPr/>
        </p:nvSpPr>
        <p:spPr>
          <a:xfrm>
            <a:off x="1082080" y="5105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457200"/>
            <a:ext cx="5105400" cy="4619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  <a:sym typeface="Arial" pitchFamily="-100" charset="0"/>
              </a:rPr>
              <a:t>Prominente und fokussierte Wörter</a:t>
            </a:r>
          </a:p>
        </p:txBody>
      </p:sp>
      <p:sp>
        <p:nvSpPr>
          <p:cNvPr id="57347" name="TextBox 3"/>
          <p:cNvSpPr txBox="1">
            <a:spLocks noChangeArrowheads="1"/>
          </p:cNvSpPr>
          <p:nvPr/>
        </p:nvSpPr>
        <p:spPr bwMode="auto">
          <a:xfrm>
            <a:off x="381000" y="1447800"/>
            <a:ext cx="8763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Im Französischen treten prominente oder eng fokussierte Wörter immer unmittelbar vor einer prosodischen Phrasengrenze (IP) auf. </a:t>
            </a:r>
          </a:p>
        </p:txBody>
      </p:sp>
      <p:sp>
        <p:nvSpPr>
          <p:cNvPr id="57348" name="TextBox 4"/>
          <p:cNvSpPr txBox="1">
            <a:spLocks noChangeArrowheads="1"/>
          </p:cNvSpPr>
          <p:nvPr/>
        </p:nvSpPr>
        <p:spPr bwMode="auto">
          <a:xfrm>
            <a:off x="381000" y="2514600"/>
            <a:ext cx="716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Dadurch werden sie länger und/oder lauter.</a:t>
            </a:r>
          </a:p>
        </p:txBody>
      </p:sp>
      <p:sp>
        <p:nvSpPr>
          <p:cNvPr id="57349" name="TextBox 5"/>
          <p:cNvSpPr txBox="1">
            <a:spLocks noChangeArrowheads="1"/>
          </p:cNvSpPr>
          <p:nvPr/>
        </p:nvSpPr>
        <p:spPr bwMode="auto">
          <a:xfrm>
            <a:off x="381000" y="3276600"/>
            <a:ext cx="7543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Das Wort im Französischen wird also prominent </a:t>
            </a:r>
            <a:r>
              <a:rPr lang="de-DE" b="1">
                <a:latin typeface="Calibri" pitchFamily="4" charset="0"/>
              </a:rPr>
              <a:t>wegen der prosodischen Grenze.</a:t>
            </a:r>
          </a:p>
        </p:txBody>
      </p:sp>
      <p:sp>
        <p:nvSpPr>
          <p:cNvPr id="57350" name="TextBox 6"/>
          <p:cNvSpPr txBox="1">
            <a:spLocks noChangeArrowheads="1"/>
          </p:cNvSpPr>
          <p:nvPr/>
        </p:nvSpPr>
        <p:spPr bwMode="auto">
          <a:xfrm>
            <a:off x="381000" y="4419600"/>
            <a:ext cx="7543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Zusätzlich kann das prominent produzierte (und notwendigerweise phrasenfinale) Wort mit einer steigend-fallenden Melodie produziert werden.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24800" y="457200"/>
            <a:ext cx="7620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  <a:latin typeface="Calibri" pitchFamily="-100" charset="0"/>
                <a:ea typeface="Calibri" pitchFamily="-100" charset="0"/>
                <a:cs typeface="Calibri" pitchFamily="-100" charset="0"/>
                <a:sym typeface="Arial" pitchFamily="-100" charset="0"/>
              </a:rPr>
              <a:t>S. 19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981200" y="304800"/>
            <a:ext cx="5105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  <a:sym typeface="Arial" pitchFamily="-100" charset="0"/>
              </a:rPr>
              <a:t>2. Einflüsse auf die Grundfrequenz (f0)</a:t>
            </a:r>
            <a:endParaRPr lang="de-DE">
              <a:solidFill>
                <a:schemeClr val="accent2"/>
              </a:solidFill>
              <a:latin typeface="Calibri" pitchFamily="-100" charset="0"/>
              <a:ea typeface="Calibri" pitchFamily="-100" charset="0"/>
              <a:cs typeface="Calibri" pitchFamily="-100" charset="0"/>
              <a:sym typeface="Arial" pitchFamily="-100" charset="0"/>
            </a:endParaRP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609600" y="1676400"/>
            <a:ext cx="7239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LMUCompatilFact" charset="0"/>
              </a:rPr>
              <a:t>Seite 2, 24</a:t>
            </a:r>
            <a:br>
              <a:rPr lang="en-US">
                <a:latin typeface="LMUCompatilFact" charset="0"/>
              </a:rPr>
            </a:br>
            <a:r>
              <a:rPr lang="en-US">
                <a:latin typeface="LMUCompatilFact" charset="0"/>
              </a:rPr>
              <a:t>Sprecher: Anatomie, Dialekt, Emotionen</a:t>
            </a:r>
            <a:br>
              <a:rPr lang="en-US">
                <a:latin typeface="LMUCompatilFact" charset="0"/>
              </a:rPr>
            </a:br>
            <a:endParaRPr lang="en-US">
              <a:latin typeface="LMUCompatilFact" charset="0"/>
            </a:endParaRPr>
          </a:p>
          <a:p>
            <a:r>
              <a:rPr lang="en-US">
                <a:latin typeface="LMUCompatilFact" charset="0"/>
              </a:rPr>
              <a:t>Mikroprosodie: Einfluss von stimmlosen Segmenten auf f0; Trunkierung </a:t>
            </a:r>
            <a:endParaRPr lang="en-US"/>
          </a:p>
          <a:p>
            <a:endParaRPr lang="de-DE">
              <a:latin typeface="Calibri" pitchFamily="4" charset="0"/>
              <a:ea typeface="Calibri" pitchFamily="4" charset="0"/>
              <a:cs typeface="Calibri" pitchFamily="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/>
          </p:cNvPicPr>
          <p:nvPr/>
        </p:nvPicPr>
        <p:blipFill>
          <a:blip r:embed="rId4"/>
          <a:srcRect b="36818"/>
          <a:stretch>
            <a:fillRect/>
          </a:stretch>
        </p:blipFill>
        <p:spPr bwMode="auto">
          <a:xfrm>
            <a:off x="762000" y="1600200"/>
            <a:ext cx="7759700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extBox 3"/>
          <p:cNvSpPr txBox="1">
            <a:spLocks noChangeArrowheads="1"/>
          </p:cNvSpPr>
          <p:nvPr/>
        </p:nvSpPr>
        <p:spPr bwMode="auto">
          <a:xfrm>
            <a:off x="533400" y="5791200"/>
            <a:ext cx="205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F-TOBI 3.28</a:t>
            </a:r>
          </a:p>
        </p:txBody>
      </p:sp>
      <p:pic>
        <p:nvPicPr>
          <p:cNvPr id="5" name="fig3.28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47663" y="2743200"/>
            <a:ext cx="185737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rot="5400000">
            <a:off x="2630488" y="4076700"/>
            <a:ext cx="114141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5487194" y="3810794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8001794" y="3810794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376" name="TextBox 8"/>
          <p:cNvSpPr txBox="1">
            <a:spLocks noChangeArrowheads="1"/>
          </p:cNvSpPr>
          <p:nvPr/>
        </p:nvSpPr>
        <p:spPr bwMode="auto">
          <a:xfrm>
            <a:off x="1447800" y="3659188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b="1">
                <a:latin typeface="Calibri" pitchFamily="4" charset="0"/>
              </a:rPr>
              <a:t>Pourquoi</a:t>
            </a:r>
          </a:p>
        </p:txBody>
      </p:sp>
      <p:sp>
        <p:nvSpPr>
          <p:cNvPr id="58377" name="TextBox 9"/>
          <p:cNvSpPr txBox="1">
            <a:spLocks noChangeArrowheads="1"/>
          </p:cNvSpPr>
          <p:nvPr/>
        </p:nvSpPr>
        <p:spPr bwMode="auto">
          <a:xfrm>
            <a:off x="3581400" y="3659188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vous ne venez</a:t>
            </a:r>
          </a:p>
        </p:txBody>
      </p:sp>
      <p:sp>
        <p:nvSpPr>
          <p:cNvPr id="58378" name="TextBox 10"/>
          <p:cNvSpPr txBox="1">
            <a:spLocks noChangeArrowheads="1"/>
          </p:cNvSpPr>
          <p:nvPr/>
        </p:nvSpPr>
        <p:spPr bwMode="auto">
          <a:xfrm>
            <a:off x="6553200" y="3659188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b="1">
                <a:latin typeface="Calibri" pitchFamily="4" charset="0"/>
              </a:rPr>
              <a:t>pas</a:t>
            </a:r>
          </a:p>
        </p:txBody>
      </p:sp>
      <p:sp>
        <p:nvSpPr>
          <p:cNvPr id="58379" name="TextBox 11"/>
          <p:cNvSpPr txBox="1">
            <a:spLocks noChangeArrowheads="1"/>
          </p:cNvSpPr>
          <p:nvPr/>
        </p:nvSpPr>
        <p:spPr bwMode="auto">
          <a:xfrm>
            <a:off x="2590800" y="487680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AP-Grenze</a:t>
            </a:r>
          </a:p>
        </p:txBody>
      </p:sp>
      <p:sp>
        <p:nvSpPr>
          <p:cNvPr id="58380" name="TextBox 12"/>
          <p:cNvSpPr txBox="1">
            <a:spLocks noChangeArrowheads="1"/>
          </p:cNvSpPr>
          <p:nvPr/>
        </p:nvSpPr>
        <p:spPr bwMode="auto">
          <a:xfrm>
            <a:off x="7391400" y="433705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IP-Grenze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08938" y="2743200"/>
            <a:ext cx="754062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tx1"/>
                </a:solidFill>
                <a:ea typeface="ＭＳ Ｐゴシック" charset="-128"/>
                <a:cs typeface="ＭＳ Ｐゴシック" charset="-128"/>
                <a:sym typeface="Arial" pitchFamily="-100" charset="0"/>
              </a:rPr>
              <a:t>L%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62000" y="2057400"/>
            <a:ext cx="1828800" cy="11096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668588" y="2057400"/>
            <a:ext cx="1522412" cy="8715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638800" y="2928938"/>
            <a:ext cx="1295400" cy="2381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934200" y="2928938"/>
            <a:ext cx="1522413" cy="4365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28800" y="0"/>
            <a:ext cx="5105400" cy="4619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  <a:sym typeface="Arial" pitchFamily="-100" charset="0"/>
              </a:rPr>
              <a:t>Prominente und fokussierte Wörter</a:t>
            </a:r>
          </a:p>
        </p:txBody>
      </p:sp>
      <p:sp>
        <p:nvSpPr>
          <p:cNvPr id="58387" name="TextBox 19"/>
          <p:cNvSpPr txBox="1">
            <a:spLocks noChangeArrowheads="1"/>
          </p:cNvSpPr>
          <p:nvPr/>
        </p:nvSpPr>
        <p:spPr bwMode="auto">
          <a:xfrm>
            <a:off x="1679575" y="528638"/>
            <a:ext cx="6016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b="1">
                <a:latin typeface="Calibri" pitchFamily="4" charset="0"/>
              </a:rPr>
              <a:t>Warum</a:t>
            </a:r>
            <a:r>
              <a:rPr lang="de-DE">
                <a:latin typeface="Calibri" pitchFamily="4" charset="0"/>
              </a:rPr>
              <a:t> wollen Sie (doch) nicht kommen?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24800" y="457201"/>
            <a:ext cx="9906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S. 22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5"/>
          <p:cNvSpPr txBox="1">
            <a:spLocks noChangeArrowheads="1"/>
          </p:cNvSpPr>
          <p:nvPr/>
        </p:nvSpPr>
        <p:spPr bwMode="auto">
          <a:xfrm>
            <a:off x="685800" y="682625"/>
            <a:ext cx="670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Target:                           [ Jean est arrivé à PARIS hier]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0"/>
            <a:ext cx="5105400" cy="4619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  <a:sym typeface="Arial" pitchFamily="-100" charset="0"/>
              </a:rPr>
              <a:t>Prominente und fokussierte Wörter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90538" y="1144588"/>
            <a:ext cx="8289925" cy="5033962"/>
            <a:chOff x="490538" y="1145381"/>
            <a:chExt cx="8289925" cy="5032872"/>
          </a:xfrm>
        </p:grpSpPr>
        <p:pic>
          <p:nvPicPr>
            <p:cNvPr id="59401" name="Picture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0538" y="2590800"/>
              <a:ext cx="8289925" cy="263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Connector 6"/>
            <p:cNvCxnSpPr/>
            <p:nvPr/>
          </p:nvCxnSpPr>
          <p:spPr>
            <a:xfrm rot="5400000">
              <a:off x="4632379" y="5470381"/>
              <a:ext cx="488844" cy="317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6233372" y="5471175"/>
              <a:ext cx="488844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404" name="TextBox 9"/>
            <p:cNvSpPr txBox="1">
              <a:spLocks noChangeArrowheads="1"/>
            </p:cNvSpPr>
            <p:nvPr/>
          </p:nvSpPr>
          <p:spPr bwMode="auto">
            <a:xfrm>
              <a:off x="5219700" y="5259388"/>
              <a:ext cx="990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</a:rPr>
                <a:t>Paris</a:t>
              </a:r>
            </a:p>
          </p:txBody>
        </p:sp>
        <p:sp>
          <p:nvSpPr>
            <p:cNvPr id="59405" name="TextBox 10"/>
            <p:cNvSpPr txBox="1">
              <a:spLocks noChangeArrowheads="1"/>
            </p:cNvSpPr>
            <p:nvPr/>
          </p:nvSpPr>
          <p:spPr bwMode="auto">
            <a:xfrm>
              <a:off x="685800" y="1163935"/>
              <a:ext cx="25527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</a:rPr>
                <a:t>Produziert als: </a:t>
              </a:r>
            </a:p>
          </p:txBody>
        </p:sp>
        <p:sp>
          <p:nvSpPr>
            <p:cNvPr id="59406" name="TextBox 11"/>
            <p:cNvSpPr txBox="1">
              <a:spLocks noChangeArrowheads="1"/>
            </p:cNvSpPr>
            <p:nvPr/>
          </p:nvSpPr>
          <p:spPr bwMode="auto">
            <a:xfrm>
              <a:off x="3524987" y="1145381"/>
              <a:ext cx="386641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</a:rPr>
                <a:t>[Jean][est arrivé à Paris][hier]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6475413" y="3583253"/>
              <a:ext cx="1066800" cy="1587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409" name="TextBox 14"/>
            <p:cNvSpPr txBox="1">
              <a:spLocks noChangeArrowheads="1"/>
            </p:cNvSpPr>
            <p:nvPr/>
          </p:nvSpPr>
          <p:spPr bwMode="auto">
            <a:xfrm>
              <a:off x="6096000" y="5716588"/>
              <a:ext cx="1676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</a:rPr>
                <a:t>IP-Grenze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924800" y="457201"/>
            <a:ext cx="9906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FF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S. 27</a:t>
            </a:r>
          </a:p>
        </p:txBody>
      </p:sp>
      <p:pic>
        <p:nvPicPr>
          <p:cNvPr id="16" name="12633D20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6" y="1519237"/>
            <a:ext cx="2127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CD19C0E-C7E0-E048-8C20-2F9132BE30A7}"/>
              </a:ext>
            </a:extLst>
          </p:cNvPr>
          <p:cNvSpPr txBox="1"/>
          <p:nvPr/>
        </p:nvSpPr>
        <p:spPr>
          <a:xfrm>
            <a:off x="6220239" y="3044179"/>
            <a:ext cx="1734823" cy="461665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ＭＳ Ｐゴシック" charset="-128"/>
              </a:rPr>
              <a:t>Lange Pause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5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057400" y="152400"/>
            <a:ext cx="46482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13. Intonation im Japanischen</a:t>
            </a:r>
          </a:p>
        </p:txBody>
      </p:sp>
      <p:sp>
        <p:nvSpPr>
          <p:cNvPr id="60419" name="TextBox 3"/>
          <p:cNvSpPr txBox="1">
            <a:spLocks noChangeArrowheads="1"/>
          </p:cNvSpPr>
          <p:nvPr/>
        </p:nvSpPr>
        <p:spPr bwMode="auto">
          <a:xfrm>
            <a:off x="1692275" y="2305050"/>
            <a:ext cx="37274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Lexikalischer Akzent</a:t>
            </a:r>
          </a:p>
        </p:txBody>
      </p:sp>
      <p:sp>
        <p:nvSpPr>
          <p:cNvPr id="60420" name="TextBox 4"/>
          <p:cNvSpPr txBox="1">
            <a:spLocks noChangeArrowheads="1"/>
          </p:cNvSpPr>
          <p:nvPr/>
        </p:nvSpPr>
        <p:spPr bwMode="auto">
          <a:xfrm>
            <a:off x="1692275" y="2765425"/>
            <a:ext cx="3079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Akzentphrasen</a:t>
            </a:r>
          </a:p>
        </p:txBody>
      </p:sp>
      <p:sp>
        <p:nvSpPr>
          <p:cNvPr id="60421" name="TextBox 5"/>
          <p:cNvSpPr txBox="1">
            <a:spLocks noChangeArrowheads="1"/>
          </p:cNvSpPr>
          <p:nvPr/>
        </p:nvSpPr>
        <p:spPr bwMode="auto">
          <a:xfrm>
            <a:off x="1692275" y="3227388"/>
            <a:ext cx="4751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Downstep und Intonationsphrasen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7"/>
          <p:cNvSpPr txBox="1">
            <a:spLocks noChangeArrowheads="1"/>
          </p:cNvSpPr>
          <p:nvPr/>
        </p:nvSpPr>
        <p:spPr bwMode="auto">
          <a:xfrm>
            <a:off x="539750" y="620713"/>
            <a:ext cx="5688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Calibri" pitchFamily="4" charset="0"/>
              </a:rPr>
              <a:t>Lexikalischer Akzent in Japanisch</a:t>
            </a:r>
          </a:p>
        </p:txBody>
      </p:sp>
      <p:sp>
        <p:nvSpPr>
          <p:cNvPr id="61443" name="TextBox 8"/>
          <p:cNvSpPr txBox="1">
            <a:spLocks noChangeArrowheads="1"/>
          </p:cNvSpPr>
          <p:nvPr/>
        </p:nvSpPr>
        <p:spPr bwMode="auto">
          <a:xfrm>
            <a:off x="457200" y="1150938"/>
            <a:ext cx="791051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Der lexikalische Akzent </a:t>
            </a:r>
            <a:r>
              <a:rPr lang="de-DE" b="1">
                <a:latin typeface="Calibri" pitchFamily="4" charset="0"/>
              </a:rPr>
              <a:t>ist Bestandteil des Wortes </a:t>
            </a:r>
            <a:r>
              <a:rPr lang="de-DE">
                <a:latin typeface="Calibri" pitchFamily="4" charset="0"/>
              </a:rPr>
              <a:t>und nicht frei wählbar, und </a:t>
            </a:r>
            <a:r>
              <a:rPr lang="de-DE" b="1">
                <a:latin typeface="Calibri" pitchFamily="4" charset="0"/>
              </a:rPr>
              <a:t>kommt im Wort immer an derselben Mora vor</a:t>
            </a:r>
            <a:r>
              <a:rPr lang="de-DE">
                <a:latin typeface="Calibri" pitchFamily="4" charset="0"/>
              </a:rPr>
              <a:t>. Japanisch hat nur einen lexikalischen Akzent (H*+L). Lexikalischer Akzent trägt nicht zur Semantik/Pragmatik bei.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" y="3624263"/>
            <a:ext cx="77771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Ein Wort in der Äußerung wird prominent durch die fakultative Verknüpfung eines Tonakzentes mit der Silbe des Wortes mit primärer lexikalischen Betonung.  Diese Sprachen haben sehr viele verschiedene Tonakzente (L*, H*, L+H*, usw.), die </a:t>
            </a:r>
            <a:r>
              <a:rPr lang="de-DE" b="1">
                <a:latin typeface="Calibri" pitchFamily="4" charset="0"/>
              </a:rPr>
              <a:t>post-lexikal </a:t>
            </a:r>
            <a:r>
              <a:rPr lang="de-DE">
                <a:latin typeface="Calibri" pitchFamily="4" charset="0"/>
              </a:rPr>
              <a:t>zum Zweck der Semantik/Pragmatik eingesetzt werden.</a:t>
            </a:r>
          </a:p>
        </p:txBody>
      </p:sp>
      <p:sp>
        <p:nvSpPr>
          <p:cNvPr id="61445" name="TextBox 10"/>
          <p:cNvSpPr txBox="1">
            <a:spLocks noChangeArrowheads="1"/>
          </p:cNvSpPr>
          <p:nvPr/>
        </p:nvSpPr>
        <p:spPr bwMode="auto">
          <a:xfrm>
            <a:off x="395288" y="3033713"/>
            <a:ext cx="46815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Calibri" pitchFamily="4" charset="0"/>
              </a:rPr>
              <a:t>Tonakzente in Deutsch, Englisch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262063" y="55563"/>
            <a:ext cx="7056437" cy="461962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kern="0" dirty="0" err="1">
                <a:solidFill>
                  <a:sysClr val="windowText" lastClr="000000"/>
                </a:solidFill>
                <a:latin typeface="Calibri"/>
              </a:rPr>
              <a:t>Lexikalischer</a:t>
            </a:r>
            <a:r>
              <a:rPr lang="en-GB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GB" kern="0" dirty="0" err="1">
                <a:solidFill>
                  <a:sysClr val="windowText" lastClr="000000"/>
                </a:solidFill>
                <a:latin typeface="Calibri"/>
              </a:rPr>
              <a:t>Akzent</a:t>
            </a:r>
            <a:r>
              <a:rPr lang="en-GB" kern="0" dirty="0">
                <a:solidFill>
                  <a:sysClr val="windowText" lastClr="000000"/>
                </a:solidFill>
                <a:latin typeface="Calibri"/>
              </a:rPr>
              <a:t> in </a:t>
            </a:r>
            <a:r>
              <a:rPr lang="en-GB" kern="0" dirty="0" err="1">
                <a:solidFill>
                  <a:sysClr val="windowText" lastClr="000000"/>
                </a:solidFill>
                <a:latin typeface="Calibri"/>
              </a:rPr>
              <a:t>Japanisch</a:t>
            </a:r>
            <a:r>
              <a:rPr lang="en-GB" kern="0" dirty="0">
                <a:solidFill>
                  <a:sysClr val="windowText" lastClr="000000"/>
                </a:solidFill>
                <a:latin typeface="Calibri"/>
              </a:rPr>
              <a:t>, </a:t>
            </a:r>
            <a:r>
              <a:rPr lang="en-GB" kern="0" dirty="0" err="1">
                <a:solidFill>
                  <a:sysClr val="windowText" lastClr="000000"/>
                </a:solidFill>
                <a:latin typeface="Calibri"/>
              </a:rPr>
              <a:t>Tonakzent</a:t>
            </a:r>
            <a:r>
              <a:rPr lang="en-GB" kern="0" dirty="0">
                <a:solidFill>
                  <a:sysClr val="windowText" lastClr="000000"/>
                </a:solidFill>
                <a:latin typeface="Calibri"/>
              </a:rPr>
              <a:t> in Deutsch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01000" y="609600"/>
            <a:ext cx="7620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S. 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46625" y="3095625"/>
            <a:ext cx="4246563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275" y="3213100"/>
            <a:ext cx="4256088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TextBox 6"/>
          <p:cNvSpPr txBox="1">
            <a:spLocks noChangeArrowheads="1"/>
          </p:cNvSpPr>
          <p:nvPr/>
        </p:nvSpPr>
        <p:spPr bwMode="auto">
          <a:xfrm>
            <a:off x="250825" y="6054725"/>
            <a:ext cx="44656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Diejenigen die verhungert werden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484438" y="25400"/>
            <a:ext cx="3959225" cy="461963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 err="1">
                <a:latin typeface="+mj-lt"/>
              </a:rPr>
              <a:t>Lexikalischer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Akzent</a:t>
            </a:r>
            <a:r>
              <a:rPr lang="en-GB" dirty="0">
                <a:latin typeface="+mj-lt"/>
              </a:rPr>
              <a:t> und f0</a:t>
            </a:r>
          </a:p>
        </p:txBody>
      </p:sp>
      <p:sp>
        <p:nvSpPr>
          <p:cNvPr id="62470" name="TextBox 8"/>
          <p:cNvSpPr txBox="1">
            <a:spLocks noChangeArrowheads="1"/>
          </p:cNvSpPr>
          <p:nvPr/>
        </p:nvSpPr>
        <p:spPr bwMode="auto">
          <a:xfrm>
            <a:off x="5292725" y="6018213"/>
            <a:ext cx="2951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Etwas zum Pflanzen</a:t>
            </a:r>
          </a:p>
        </p:txBody>
      </p:sp>
      <p:sp>
        <p:nvSpPr>
          <p:cNvPr id="62471" name="TextBox 9"/>
          <p:cNvSpPr txBox="1">
            <a:spLocks noChangeArrowheads="1"/>
          </p:cNvSpPr>
          <p:nvPr/>
        </p:nvSpPr>
        <p:spPr bwMode="auto">
          <a:xfrm>
            <a:off x="34925" y="5607050"/>
            <a:ext cx="4572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      u    </a:t>
            </a:r>
            <a:r>
              <a:rPr lang="en-US" b="1">
                <a:latin typeface="Calibri" pitchFamily="4" charset="0"/>
              </a:rPr>
              <a:t>e' </a:t>
            </a:r>
            <a:r>
              <a:rPr lang="en-US">
                <a:latin typeface="Calibri" pitchFamily="4" charset="0"/>
              </a:rPr>
              <a:t>   r   u      m    o   n     o  </a:t>
            </a:r>
          </a:p>
        </p:txBody>
      </p:sp>
      <p:sp>
        <p:nvSpPr>
          <p:cNvPr id="62472" name="TextBox 10"/>
          <p:cNvSpPr txBox="1">
            <a:spLocks noChangeArrowheads="1"/>
          </p:cNvSpPr>
          <p:nvPr/>
        </p:nvSpPr>
        <p:spPr bwMode="auto">
          <a:xfrm>
            <a:off x="4572000" y="5607050"/>
            <a:ext cx="4572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      u    e</a:t>
            </a:r>
            <a:r>
              <a:rPr lang="en-US" b="1">
                <a:latin typeface="Calibri" pitchFamily="4" charset="0"/>
              </a:rPr>
              <a:t> </a:t>
            </a:r>
            <a:r>
              <a:rPr lang="en-US">
                <a:latin typeface="Calibri" pitchFamily="4" charset="0"/>
              </a:rPr>
              <a:t>   r   u      m    o   n     o  </a:t>
            </a:r>
          </a:p>
        </p:txBody>
      </p:sp>
      <p:sp>
        <p:nvSpPr>
          <p:cNvPr id="62473" name="TextBox 11"/>
          <p:cNvSpPr txBox="1">
            <a:spLocks noChangeArrowheads="1"/>
          </p:cNvSpPr>
          <p:nvPr/>
        </p:nvSpPr>
        <p:spPr bwMode="auto">
          <a:xfrm>
            <a:off x="42863" y="836613"/>
            <a:ext cx="443706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Wörter mit lexikalischem Akzent (H*+L in JTOBI) haben einen f0 Gipfel und steilen f0-Abstieg an oder in der Nähe der akzentuierten Mora</a:t>
            </a:r>
          </a:p>
        </p:txBody>
      </p:sp>
      <p:sp>
        <p:nvSpPr>
          <p:cNvPr id="62474" name="TextBox 12"/>
          <p:cNvSpPr txBox="1">
            <a:spLocks noChangeArrowheads="1"/>
          </p:cNvSpPr>
          <p:nvPr/>
        </p:nvSpPr>
        <p:spPr bwMode="auto">
          <a:xfrm>
            <a:off x="4859338" y="954088"/>
            <a:ext cx="42497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Akzentlose Wörter:  Der f0-Verlauf wird von Phrasenakzenten bestimmt.</a:t>
            </a:r>
          </a:p>
        </p:txBody>
      </p:sp>
      <p:sp>
        <p:nvSpPr>
          <p:cNvPr id="62475" name="TextBox 13"/>
          <p:cNvSpPr txBox="1">
            <a:spLocks noChangeArrowheads="1"/>
          </p:cNvSpPr>
          <p:nvPr/>
        </p:nvSpPr>
        <p:spPr bwMode="auto">
          <a:xfrm>
            <a:off x="5435600" y="6453188"/>
            <a:ext cx="25209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4" charset="0"/>
              </a:rPr>
              <a:t>Beispiele aus </a:t>
            </a:r>
            <a:r>
              <a:rPr lang="en-US" sz="1600" b="1">
                <a:latin typeface="Calibri" pitchFamily="4" charset="0"/>
              </a:rPr>
              <a:t>venditt05.pdf</a:t>
            </a:r>
          </a:p>
        </p:txBody>
      </p:sp>
      <p:sp>
        <p:nvSpPr>
          <p:cNvPr id="62476" name="TextBox 14"/>
          <p:cNvSpPr txBox="1">
            <a:spLocks noChangeArrowheads="1"/>
          </p:cNvSpPr>
          <p:nvPr/>
        </p:nvSpPr>
        <p:spPr bwMode="auto">
          <a:xfrm>
            <a:off x="250825" y="6386513"/>
            <a:ext cx="48974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4" charset="0"/>
              </a:rPr>
              <a:t>1. zB Venditti &amp; van Santen (2000)</a:t>
            </a:r>
          </a:p>
        </p:txBody>
      </p:sp>
      <p:sp>
        <p:nvSpPr>
          <p:cNvPr id="62477" name="TextBox 15"/>
          <p:cNvSpPr txBox="1">
            <a:spLocks noChangeArrowheads="1"/>
          </p:cNvSpPr>
          <p:nvPr/>
        </p:nvSpPr>
        <p:spPr bwMode="auto">
          <a:xfrm>
            <a:off x="900113" y="2967038"/>
            <a:ext cx="8636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H*+L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24800" y="381000"/>
            <a:ext cx="9906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S. 6</a:t>
            </a:r>
          </a:p>
        </p:txBody>
      </p:sp>
      <p:pic>
        <p:nvPicPr>
          <p:cNvPr id="17" name="Fig7-1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86944" y="3429000"/>
            <a:ext cx="524768" cy="524768"/>
          </a:xfrm>
          <a:prstGeom prst="rect">
            <a:avLst/>
          </a:prstGeom>
        </p:spPr>
      </p:pic>
      <p:pic>
        <p:nvPicPr>
          <p:cNvPr id="18" name="Fig7-1a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52267" y="3284984"/>
            <a:ext cx="465584" cy="4655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1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135188" y="42863"/>
            <a:ext cx="3656012" cy="461962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 err="1">
                <a:latin typeface="+mj-lt"/>
              </a:rPr>
              <a:t>Akzentphrasen</a:t>
            </a:r>
            <a:r>
              <a:rPr lang="en-GB" dirty="0">
                <a:latin typeface="+mj-lt"/>
              </a:rPr>
              <a:t> und f0</a:t>
            </a:r>
          </a:p>
        </p:txBody>
      </p:sp>
      <p:sp>
        <p:nvSpPr>
          <p:cNvPr id="63491" name="TextBox 3"/>
          <p:cNvSpPr txBox="1">
            <a:spLocks noChangeArrowheads="1"/>
          </p:cNvSpPr>
          <p:nvPr/>
        </p:nvSpPr>
        <p:spPr bwMode="auto">
          <a:xfrm>
            <a:off x="539750" y="517525"/>
            <a:ext cx="82804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Der f0-Verlauf in einer Akzentphrase hat typischerweise einen Anstieg zum zweiten Mora und eine allmähliche f0-Senkung zur rechten AP-Grenze. Dies sieht man oft am deutlichsten in akzentlosen Wörtern (hier </a:t>
            </a:r>
            <a:r>
              <a:rPr lang="de-DE" i="1">
                <a:latin typeface="Calibri" pitchFamily="4" charset="0"/>
              </a:rPr>
              <a:t>uerumono</a:t>
            </a:r>
            <a:r>
              <a:rPr lang="de-DE">
                <a:latin typeface="Calibri" pitchFamily="4" charset="0"/>
              </a:rPr>
              <a:t>).</a:t>
            </a:r>
          </a:p>
        </p:txBody>
      </p:sp>
      <p:sp>
        <p:nvSpPr>
          <p:cNvPr id="63492" name="TextBox 5"/>
          <p:cNvSpPr txBox="1">
            <a:spLocks noChangeArrowheads="1"/>
          </p:cNvSpPr>
          <p:nvPr/>
        </p:nvSpPr>
        <p:spPr bwMode="auto">
          <a:xfrm>
            <a:off x="1370013" y="2201863"/>
            <a:ext cx="2952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Etwas zum Pflanzen</a:t>
            </a:r>
          </a:p>
        </p:txBody>
      </p:sp>
      <p:pic>
        <p:nvPicPr>
          <p:cNvPr id="63493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4575" y="2663825"/>
            <a:ext cx="4248150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4" name="TextBox 7"/>
          <p:cNvSpPr txBox="1">
            <a:spLocks noChangeArrowheads="1"/>
          </p:cNvSpPr>
          <p:nvPr/>
        </p:nvSpPr>
        <p:spPr bwMode="auto">
          <a:xfrm>
            <a:off x="901700" y="5214938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      u    e</a:t>
            </a:r>
            <a:r>
              <a:rPr lang="en-US" b="1">
                <a:latin typeface="Calibri" pitchFamily="4" charset="0"/>
              </a:rPr>
              <a:t> </a:t>
            </a:r>
            <a:r>
              <a:rPr lang="en-US">
                <a:latin typeface="Calibri" pitchFamily="4" charset="0"/>
              </a:rPr>
              <a:t>   r   u      m    o   n     o  </a:t>
            </a:r>
          </a:p>
        </p:txBody>
      </p:sp>
      <p:sp>
        <p:nvSpPr>
          <p:cNvPr id="63495" name="TextBox 8"/>
          <p:cNvSpPr txBox="1">
            <a:spLocks noChangeArrowheads="1"/>
          </p:cNvSpPr>
          <p:nvPr/>
        </p:nvSpPr>
        <p:spPr bwMode="auto">
          <a:xfrm>
            <a:off x="2339975" y="6064250"/>
            <a:ext cx="1192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2</a:t>
            </a:r>
            <a:r>
              <a:rPr lang="en-US" baseline="30000">
                <a:latin typeface="Calibri" pitchFamily="4" charset="0"/>
              </a:rPr>
              <a:t>e</a:t>
            </a:r>
            <a:r>
              <a:rPr lang="en-US">
                <a:latin typeface="Calibri" pitchFamily="4" charset="0"/>
              </a:rPr>
              <a:t> Mora</a:t>
            </a:r>
          </a:p>
        </p:txBody>
      </p:sp>
      <p:sp>
        <p:nvSpPr>
          <p:cNvPr id="63496" name="TextBox 9"/>
          <p:cNvSpPr txBox="1">
            <a:spLocks noChangeArrowheads="1"/>
          </p:cNvSpPr>
          <p:nvPr/>
        </p:nvSpPr>
        <p:spPr bwMode="auto">
          <a:xfrm>
            <a:off x="2447925" y="2905125"/>
            <a:ext cx="2779713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Allmähliche Senkung</a:t>
            </a:r>
          </a:p>
        </p:txBody>
      </p:sp>
      <p:sp>
        <p:nvSpPr>
          <p:cNvPr id="63497" name="TextBox 10"/>
          <p:cNvSpPr txBox="1">
            <a:spLocks noChangeArrowheads="1"/>
          </p:cNvSpPr>
          <p:nvPr/>
        </p:nvSpPr>
        <p:spPr bwMode="auto">
          <a:xfrm>
            <a:off x="5930900" y="2852738"/>
            <a:ext cx="27368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In J-TOBI sind die Töne einer AP</a:t>
            </a:r>
          </a:p>
        </p:txBody>
      </p:sp>
      <p:sp>
        <p:nvSpPr>
          <p:cNvPr id="63498" name="TextBox 11"/>
          <p:cNvSpPr txBox="1">
            <a:spLocks noChangeArrowheads="1"/>
          </p:cNvSpPr>
          <p:nvPr/>
        </p:nvSpPr>
        <p:spPr bwMode="auto">
          <a:xfrm>
            <a:off x="6030913" y="3709988"/>
            <a:ext cx="2519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%L  H- L%</a:t>
            </a:r>
          </a:p>
        </p:txBody>
      </p:sp>
      <p:sp>
        <p:nvSpPr>
          <p:cNvPr id="63499" name="TextBox 12"/>
          <p:cNvSpPr txBox="1">
            <a:spLocks noChangeArrowheads="1"/>
          </p:cNvSpPr>
          <p:nvPr/>
        </p:nvSpPr>
        <p:spPr bwMode="auto">
          <a:xfrm>
            <a:off x="1077913" y="4365625"/>
            <a:ext cx="650875" cy="46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%L</a:t>
            </a:r>
          </a:p>
        </p:txBody>
      </p:sp>
      <p:sp>
        <p:nvSpPr>
          <p:cNvPr id="63500" name="TextBox 13"/>
          <p:cNvSpPr txBox="1">
            <a:spLocks noChangeArrowheads="1"/>
          </p:cNvSpPr>
          <p:nvPr/>
        </p:nvSpPr>
        <p:spPr bwMode="auto">
          <a:xfrm>
            <a:off x="2195513" y="3871913"/>
            <a:ext cx="650875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H-</a:t>
            </a:r>
          </a:p>
        </p:txBody>
      </p:sp>
      <p:sp>
        <p:nvSpPr>
          <p:cNvPr id="63501" name="TextBox 14"/>
          <p:cNvSpPr txBox="1">
            <a:spLocks noChangeArrowheads="1"/>
          </p:cNvSpPr>
          <p:nvPr/>
        </p:nvSpPr>
        <p:spPr bwMode="auto">
          <a:xfrm>
            <a:off x="4641850" y="4279900"/>
            <a:ext cx="650875" cy="46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L%</a:t>
            </a:r>
          </a:p>
        </p:txBody>
      </p:sp>
      <p:sp>
        <p:nvSpPr>
          <p:cNvPr id="63502" name="TextBox 15"/>
          <p:cNvSpPr txBox="1">
            <a:spLocks noChangeArrowheads="1"/>
          </p:cNvSpPr>
          <p:nvPr/>
        </p:nvSpPr>
        <p:spPr bwMode="auto">
          <a:xfrm>
            <a:off x="6011863" y="4333875"/>
            <a:ext cx="2952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NB: kein L- im Japanischen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713038" y="5589588"/>
            <a:ext cx="0" cy="488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848600" y="152400"/>
            <a:ext cx="9906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S. 10</a:t>
            </a:r>
          </a:p>
        </p:txBody>
      </p:sp>
      <p:pic>
        <p:nvPicPr>
          <p:cNvPr id="20" name="Fig7-1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2011" y="2181132"/>
            <a:ext cx="465584" cy="4655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8300" y="1570038"/>
            <a:ext cx="5856288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4365625"/>
            <a:ext cx="585628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TextBox 4"/>
          <p:cNvSpPr txBox="1">
            <a:spLocks noChangeArrowheads="1"/>
          </p:cNvSpPr>
          <p:nvPr/>
        </p:nvSpPr>
        <p:spPr bwMode="auto">
          <a:xfrm>
            <a:off x="1462088" y="4594225"/>
            <a:ext cx="461962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H-</a:t>
            </a:r>
          </a:p>
        </p:txBody>
      </p:sp>
      <p:sp>
        <p:nvSpPr>
          <p:cNvPr id="65541" name="TextBox 5"/>
          <p:cNvSpPr txBox="1">
            <a:spLocks noChangeArrowheads="1"/>
          </p:cNvSpPr>
          <p:nvPr/>
        </p:nvSpPr>
        <p:spPr bwMode="auto">
          <a:xfrm>
            <a:off x="922338" y="1562100"/>
            <a:ext cx="841375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H*+L</a:t>
            </a:r>
          </a:p>
        </p:txBody>
      </p:sp>
      <p:sp>
        <p:nvSpPr>
          <p:cNvPr id="65542" name="TextBox 8"/>
          <p:cNvSpPr txBox="1">
            <a:spLocks noChangeArrowheads="1"/>
          </p:cNvSpPr>
          <p:nvPr/>
        </p:nvSpPr>
        <p:spPr bwMode="auto">
          <a:xfrm>
            <a:off x="6402388" y="5248275"/>
            <a:ext cx="2254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Das Haus mit dem roten Dach ist sichtbar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476375" y="0"/>
            <a:ext cx="5673725" cy="461963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 err="1">
                <a:latin typeface="+mj-lt"/>
              </a:rPr>
              <a:t>Intonationsphrasen</a:t>
            </a:r>
            <a:r>
              <a:rPr lang="en-GB" dirty="0">
                <a:latin typeface="+mj-lt"/>
              </a:rPr>
              <a:t> (IP) und </a:t>
            </a:r>
            <a:r>
              <a:rPr lang="en-GB" dirty="0" err="1">
                <a:latin typeface="+mj-lt"/>
              </a:rPr>
              <a:t>Downstep</a:t>
            </a:r>
            <a:endParaRPr lang="en-GB" dirty="0">
              <a:latin typeface="+mj-lt"/>
            </a:endParaRPr>
          </a:p>
        </p:txBody>
      </p:sp>
      <p:sp>
        <p:nvSpPr>
          <p:cNvPr id="65544" name="TextBox 10"/>
          <p:cNvSpPr txBox="1">
            <a:spLocks noChangeArrowheads="1"/>
          </p:cNvSpPr>
          <p:nvPr/>
        </p:nvSpPr>
        <p:spPr bwMode="auto">
          <a:xfrm>
            <a:off x="468313" y="1179513"/>
            <a:ext cx="56165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   </a:t>
            </a:r>
            <a:r>
              <a:rPr lang="de-DE" b="1">
                <a:latin typeface="Calibri" pitchFamily="4" charset="0"/>
              </a:rPr>
              <a:t>ao'</a:t>
            </a:r>
            <a:r>
              <a:rPr lang="de-DE">
                <a:latin typeface="Calibri" pitchFamily="4" charset="0"/>
              </a:rPr>
              <a:t>i     </a:t>
            </a:r>
            <a:r>
              <a:rPr lang="de-DE">
                <a:solidFill>
                  <a:srgbClr val="0000FF"/>
                </a:solidFill>
                <a:latin typeface="Calibri" pitchFamily="4" charset="0"/>
              </a:rPr>
              <a:t>|</a:t>
            </a:r>
            <a:r>
              <a:rPr lang="de-DE">
                <a:latin typeface="Calibri" pitchFamily="4" charset="0"/>
              </a:rPr>
              <a:t>    </a:t>
            </a:r>
            <a:r>
              <a:rPr lang="de-DE" b="1">
                <a:latin typeface="Calibri" pitchFamily="4" charset="0"/>
              </a:rPr>
              <a:t>ya'</a:t>
            </a:r>
            <a:r>
              <a:rPr lang="de-DE">
                <a:latin typeface="Calibri" pitchFamily="4" charset="0"/>
              </a:rPr>
              <a:t>neno      </a:t>
            </a:r>
            <a:r>
              <a:rPr lang="de-DE">
                <a:solidFill>
                  <a:srgbClr val="0000FF"/>
                </a:solidFill>
                <a:latin typeface="Calibri" pitchFamily="4" charset="0"/>
              </a:rPr>
              <a:t>|</a:t>
            </a:r>
            <a:r>
              <a:rPr lang="de-DE">
                <a:latin typeface="Calibri" pitchFamily="4" charset="0"/>
              </a:rPr>
              <a:t> </a:t>
            </a:r>
            <a:r>
              <a:rPr lang="de-DE" b="1">
                <a:latin typeface="Calibri" pitchFamily="4" charset="0"/>
              </a:rPr>
              <a:t>ie'</a:t>
            </a:r>
            <a:r>
              <a:rPr lang="de-DE">
                <a:latin typeface="Calibri" pitchFamily="4" charset="0"/>
              </a:rPr>
              <a:t>-ga     </a:t>
            </a:r>
            <a:r>
              <a:rPr lang="de-DE">
                <a:solidFill>
                  <a:srgbClr val="0000FF"/>
                </a:solidFill>
                <a:latin typeface="Calibri" pitchFamily="4" charset="0"/>
              </a:rPr>
              <a:t>|</a:t>
            </a:r>
            <a:r>
              <a:rPr lang="de-DE">
                <a:latin typeface="Calibri" pitchFamily="4" charset="0"/>
              </a:rPr>
              <a:t> m</a:t>
            </a:r>
            <a:r>
              <a:rPr lang="de-DE" b="1">
                <a:latin typeface="Calibri" pitchFamily="4" charset="0"/>
              </a:rPr>
              <a:t>ie'</a:t>
            </a:r>
            <a:r>
              <a:rPr lang="de-DE">
                <a:latin typeface="Calibri" pitchFamily="4" charset="0"/>
              </a:rPr>
              <a:t>ru</a:t>
            </a:r>
          </a:p>
        </p:txBody>
      </p:sp>
      <p:sp>
        <p:nvSpPr>
          <p:cNvPr id="65545" name="TextBox 11"/>
          <p:cNvSpPr txBox="1">
            <a:spLocks noChangeArrowheads="1"/>
          </p:cNvSpPr>
          <p:nvPr/>
        </p:nvSpPr>
        <p:spPr bwMode="auto">
          <a:xfrm>
            <a:off x="107950" y="509588"/>
            <a:ext cx="87852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Eine IP (drei APs oben, zwei APs unten) daher Downstep in H*+L</a:t>
            </a:r>
          </a:p>
        </p:txBody>
      </p:sp>
      <p:sp>
        <p:nvSpPr>
          <p:cNvPr id="65546" name="TextBox 12"/>
          <p:cNvSpPr txBox="1">
            <a:spLocks noChangeArrowheads="1"/>
          </p:cNvSpPr>
          <p:nvPr/>
        </p:nvSpPr>
        <p:spPr bwMode="auto">
          <a:xfrm>
            <a:off x="2051050" y="2176463"/>
            <a:ext cx="842963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H*+L</a:t>
            </a:r>
          </a:p>
        </p:txBody>
      </p:sp>
      <p:sp>
        <p:nvSpPr>
          <p:cNvPr id="65547" name="TextBox 13"/>
          <p:cNvSpPr txBox="1">
            <a:spLocks noChangeArrowheads="1"/>
          </p:cNvSpPr>
          <p:nvPr/>
        </p:nvSpPr>
        <p:spPr bwMode="auto">
          <a:xfrm>
            <a:off x="3708400" y="2498725"/>
            <a:ext cx="841375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H*+L</a:t>
            </a:r>
          </a:p>
        </p:txBody>
      </p:sp>
      <p:sp>
        <p:nvSpPr>
          <p:cNvPr id="65548" name="TextBox 14"/>
          <p:cNvSpPr txBox="1">
            <a:spLocks noChangeArrowheads="1"/>
          </p:cNvSpPr>
          <p:nvPr/>
        </p:nvSpPr>
        <p:spPr bwMode="auto">
          <a:xfrm>
            <a:off x="4859338" y="2852738"/>
            <a:ext cx="842962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H*+L</a:t>
            </a:r>
          </a:p>
        </p:txBody>
      </p:sp>
      <p:sp>
        <p:nvSpPr>
          <p:cNvPr id="65549" name="TextBox 15"/>
          <p:cNvSpPr txBox="1">
            <a:spLocks noChangeArrowheads="1"/>
          </p:cNvSpPr>
          <p:nvPr/>
        </p:nvSpPr>
        <p:spPr bwMode="auto">
          <a:xfrm>
            <a:off x="1908175" y="1793875"/>
            <a:ext cx="1428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6600"/>
                </a:solidFill>
                <a:latin typeface="Calibri" pitchFamily="4" charset="0"/>
              </a:rPr>
              <a:t>downstep</a:t>
            </a:r>
          </a:p>
        </p:txBody>
      </p:sp>
      <p:sp>
        <p:nvSpPr>
          <p:cNvPr id="65550" name="TextBox 16"/>
          <p:cNvSpPr txBox="1">
            <a:spLocks noChangeArrowheads="1"/>
          </p:cNvSpPr>
          <p:nvPr/>
        </p:nvSpPr>
        <p:spPr bwMode="auto">
          <a:xfrm>
            <a:off x="3352800" y="2146300"/>
            <a:ext cx="1428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6600"/>
                </a:solidFill>
                <a:latin typeface="Calibri" pitchFamily="4" charset="0"/>
              </a:rPr>
              <a:t>downstep</a:t>
            </a:r>
          </a:p>
        </p:txBody>
      </p:sp>
      <p:sp>
        <p:nvSpPr>
          <p:cNvPr id="65551" name="TextBox 17"/>
          <p:cNvSpPr txBox="1">
            <a:spLocks noChangeArrowheads="1"/>
          </p:cNvSpPr>
          <p:nvPr/>
        </p:nvSpPr>
        <p:spPr bwMode="auto">
          <a:xfrm>
            <a:off x="4676775" y="2408238"/>
            <a:ext cx="1428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6600"/>
                </a:solidFill>
                <a:latin typeface="Calibri" pitchFamily="4" charset="0"/>
              </a:rPr>
              <a:t>downstep</a:t>
            </a:r>
          </a:p>
        </p:txBody>
      </p:sp>
      <p:sp>
        <p:nvSpPr>
          <p:cNvPr id="65552" name="TextBox 18"/>
          <p:cNvSpPr txBox="1">
            <a:spLocks noChangeArrowheads="1"/>
          </p:cNvSpPr>
          <p:nvPr/>
        </p:nvSpPr>
        <p:spPr bwMode="auto">
          <a:xfrm>
            <a:off x="6372225" y="2085975"/>
            <a:ext cx="2303463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Das Haus mit dem blauen Dach ist sichtbar</a:t>
            </a:r>
          </a:p>
        </p:txBody>
      </p:sp>
      <p:sp>
        <p:nvSpPr>
          <p:cNvPr id="65553" name="TextBox 19"/>
          <p:cNvSpPr txBox="1">
            <a:spLocks noChangeArrowheads="1"/>
          </p:cNvSpPr>
          <p:nvPr/>
        </p:nvSpPr>
        <p:spPr bwMode="auto">
          <a:xfrm>
            <a:off x="468313" y="3903663"/>
            <a:ext cx="56165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    akai        </a:t>
            </a:r>
            <a:r>
              <a:rPr lang="de-DE" b="1">
                <a:latin typeface="Calibri" pitchFamily="4" charset="0"/>
              </a:rPr>
              <a:t>ya'</a:t>
            </a:r>
            <a:r>
              <a:rPr lang="de-DE">
                <a:latin typeface="Calibri" pitchFamily="4" charset="0"/>
              </a:rPr>
              <a:t>neno         </a:t>
            </a:r>
            <a:r>
              <a:rPr lang="de-DE">
                <a:solidFill>
                  <a:srgbClr val="0000FF"/>
                </a:solidFill>
                <a:latin typeface="Calibri" pitchFamily="4" charset="0"/>
              </a:rPr>
              <a:t>|</a:t>
            </a:r>
            <a:r>
              <a:rPr lang="de-DE">
                <a:latin typeface="Calibri" pitchFamily="4" charset="0"/>
              </a:rPr>
              <a:t> </a:t>
            </a:r>
            <a:r>
              <a:rPr lang="de-DE" b="1">
                <a:latin typeface="Calibri" pitchFamily="4" charset="0"/>
              </a:rPr>
              <a:t>ie'</a:t>
            </a:r>
            <a:r>
              <a:rPr lang="de-DE">
                <a:latin typeface="Calibri" pitchFamily="4" charset="0"/>
              </a:rPr>
              <a:t>-ga      </a:t>
            </a:r>
            <a:r>
              <a:rPr lang="de-DE">
                <a:solidFill>
                  <a:srgbClr val="0000FF"/>
                </a:solidFill>
                <a:latin typeface="Calibri" pitchFamily="4" charset="0"/>
              </a:rPr>
              <a:t>|</a:t>
            </a:r>
            <a:r>
              <a:rPr lang="de-DE">
                <a:latin typeface="Calibri" pitchFamily="4" charset="0"/>
              </a:rPr>
              <a:t>   m</a:t>
            </a:r>
            <a:r>
              <a:rPr lang="de-DE" b="1">
                <a:latin typeface="Calibri" pitchFamily="4" charset="0"/>
              </a:rPr>
              <a:t>ie'</a:t>
            </a:r>
            <a:r>
              <a:rPr lang="de-DE">
                <a:latin typeface="Calibri" pitchFamily="4" charset="0"/>
              </a:rPr>
              <a:t>ru</a:t>
            </a:r>
          </a:p>
        </p:txBody>
      </p:sp>
      <p:sp>
        <p:nvSpPr>
          <p:cNvPr id="65554" name="TextBox 20"/>
          <p:cNvSpPr txBox="1">
            <a:spLocks noChangeArrowheads="1"/>
          </p:cNvSpPr>
          <p:nvPr/>
        </p:nvSpPr>
        <p:spPr bwMode="auto">
          <a:xfrm>
            <a:off x="1487488" y="993775"/>
            <a:ext cx="436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</a:rPr>
              <a:t>AP</a:t>
            </a:r>
          </a:p>
        </p:txBody>
      </p:sp>
      <p:sp>
        <p:nvSpPr>
          <p:cNvPr id="65555" name="TextBox 21"/>
          <p:cNvSpPr txBox="1">
            <a:spLocks noChangeArrowheads="1"/>
          </p:cNvSpPr>
          <p:nvPr/>
        </p:nvSpPr>
        <p:spPr bwMode="auto">
          <a:xfrm>
            <a:off x="3219450" y="993775"/>
            <a:ext cx="438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</a:rPr>
              <a:t>AP</a:t>
            </a:r>
          </a:p>
        </p:txBody>
      </p:sp>
      <p:sp>
        <p:nvSpPr>
          <p:cNvPr id="65556" name="TextBox 22"/>
          <p:cNvSpPr txBox="1">
            <a:spLocks noChangeArrowheads="1"/>
          </p:cNvSpPr>
          <p:nvPr/>
        </p:nvSpPr>
        <p:spPr bwMode="auto">
          <a:xfrm>
            <a:off x="2124075" y="4579938"/>
            <a:ext cx="841375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H*+L</a:t>
            </a:r>
          </a:p>
        </p:txBody>
      </p:sp>
      <p:sp>
        <p:nvSpPr>
          <p:cNvPr id="65557" name="TextBox 23"/>
          <p:cNvSpPr txBox="1">
            <a:spLocks noChangeArrowheads="1"/>
          </p:cNvSpPr>
          <p:nvPr/>
        </p:nvSpPr>
        <p:spPr bwMode="auto">
          <a:xfrm>
            <a:off x="3863975" y="5445125"/>
            <a:ext cx="841375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H*+L</a:t>
            </a:r>
          </a:p>
        </p:txBody>
      </p:sp>
      <p:sp>
        <p:nvSpPr>
          <p:cNvPr id="65558" name="TextBox 24"/>
          <p:cNvSpPr txBox="1">
            <a:spLocks noChangeArrowheads="1"/>
          </p:cNvSpPr>
          <p:nvPr/>
        </p:nvSpPr>
        <p:spPr bwMode="auto">
          <a:xfrm>
            <a:off x="3336925" y="3719513"/>
            <a:ext cx="4365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</a:rPr>
              <a:t>AP</a:t>
            </a:r>
          </a:p>
        </p:txBody>
      </p:sp>
      <p:sp>
        <p:nvSpPr>
          <p:cNvPr id="65559" name="TextBox 25"/>
          <p:cNvSpPr txBox="1">
            <a:spLocks noChangeArrowheads="1"/>
          </p:cNvSpPr>
          <p:nvPr/>
        </p:nvSpPr>
        <p:spPr bwMode="auto">
          <a:xfrm>
            <a:off x="4651375" y="3719513"/>
            <a:ext cx="438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</a:rPr>
              <a:t>AP</a:t>
            </a:r>
          </a:p>
        </p:txBody>
      </p:sp>
      <p:sp>
        <p:nvSpPr>
          <p:cNvPr id="65560" name="TextBox 26"/>
          <p:cNvSpPr txBox="1">
            <a:spLocks noChangeArrowheads="1"/>
          </p:cNvSpPr>
          <p:nvPr/>
        </p:nvSpPr>
        <p:spPr bwMode="auto">
          <a:xfrm>
            <a:off x="5208588" y="5805488"/>
            <a:ext cx="842962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H*+L</a:t>
            </a:r>
          </a:p>
        </p:txBody>
      </p:sp>
      <p:sp>
        <p:nvSpPr>
          <p:cNvPr id="65561" name="TextBox 27"/>
          <p:cNvSpPr txBox="1">
            <a:spLocks noChangeArrowheads="1"/>
          </p:cNvSpPr>
          <p:nvPr/>
        </p:nvSpPr>
        <p:spPr bwMode="auto">
          <a:xfrm>
            <a:off x="5026025" y="5359400"/>
            <a:ext cx="1428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6600"/>
                </a:solidFill>
                <a:latin typeface="Calibri" pitchFamily="4" charset="0"/>
              </a:rPr>
              <a:t>downstep</a:t>
            </a:r>
          </a:p>
        </p:txBody>
      </p:sp>
      <p:sp>
        <p:nvSpPr>
          <p:cNvPr id="65562" name="TextBox 28"/>
          <p:cNvSpPr txBox="1">
            <a:spLocks noChangeArrowheads="1"/>
          </p:cNvSpPr>
          <p:nvPr/>
        </p:nvSpPr>
        <p:spPr bwMode="auto">
          <a:xfrm>
            <a:off x="3635375" y="4983163"/>
            <a:ext cx="1428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6600"/>
                </a:solidFill>
                <a:latin typeface="Calibri" pitchFamily="4" charset="0"/>
              </a:rPr>
              <a:t>downstep</a:t>
            </a:r>
          </a:p>
        </p:txBody>
      </p:sp>
      <p:sp>
        <p:nvSpPr>
          <p:cNvPr id="65563" name="TextBox 29"/>
          <p:cNvSpPr txBox="1">
            <a:spLocks noChangeArrowheads="1"/>
          </p:cNvSpPr>
          <p:nvPr/>
        </p:nvSpPr>
        <p:spPr bwMode="auto">
          <a:xfrm>
            <a:off x="1727200" y="2852738"/>
            <a:ext cx="6492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L%</a:t>
            </a:r>
          </a:p>
        </p:txBody>
      </p:sp>
      <p:sp>
        <p:nvSpPr>
          <p:cNvPr id="65564" name="TextBox 30"/>
          <p:cNvSpPr txBox="1">
            <a:spLocks noChangeArrowheads="1"/>
          </p:cNvSpPr>
          <p:nvPr/>
        </p:nvSpPr>
        <p:spPr bwMode="auto">
          <a:xfrm>
            <a:off x="3125788" y="3257550"/>
            <a:ext cx="647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L%</a:t>
            </a:r>
          </a:p>
        </p:txBody>
      </p:sp>
      <p:sp>
        <p:nvSpPr>
          <p:cNvPr id="65565" name="TextBox 31"/>
          <p:cNvSpPr txBox="1">
            <a:spLocks noChangeArrowheads="1"/>
          </p:cNvSpPr>
          <p:nvPr/>
        </p:nvSpPr>
        <p:spPr bwMode="auto">
          <a:xfrm>
            <a:off x="4327525" y="3344863"/>
            <a:ext cx="6477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L%</a:t>
            </a:r>
          </a:p>
        </p:txBody>
      </p:sp>
      <p:sp>
        <p:nvSpPr>
          <p:cNvPr id="65566" name="TextBox 32"/>
          <p:cNvSpPr txBox="1">
            <a:spLocks noChangeArrowheads="1"/>
          </p:cNvSpPr>
          <p:nvPr/>
        </p:nvSpPr>
        <p:spPr bwMode="auto">
          <a:xfrm>
            <a:off x="5589588" y="3529013"/>
            <a:ext cx="647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L%</a:t>
            </a:r>
          </a:p>
        </p:txBody>
      </p:sp>
      <p:sp>
        <p:nvSpPr>
          <p:cNvPr id="65567" name="TextBox 33"/>
          <p:cNvSpPr txBox="1">
            <a:spLocks noChangeArrowheads="1"/>
          </p:cNvSpPr>
          <p:nvPr/>
        </p:nvSpPr>
        <p:spPr bwMode="auto">
          <a:xfrm>
            <a:off x="107950" y="3314700"/>
            <a:ext cx="8143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%L</a:t>
            </a:r>
          </a:p>
        </p:txBody>
      </p:sp>
      <p:sp>
        <p:nvSpPr>
          <p:cNvPr id="65568" name="TextBox 34"/>
          <p:cNvSpPr txBox="1">
            <a:spLocks noChangeArrowheads="1"/>
          </p:cNvSpPr>
          <p:nvPr/>
        </p:nvSpPr>
        <p:spPr bwMode="auto">
          <a:xfrm>
            <a:off x="131763" y="6218238"/>
            <a:ext cx="8143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%L</a:t>
            </a:r>
          </a:p>
        </p:txBody>
      </p:sp>
      <p:sp>
        <p:nvSpPr>
          <p:cNvPr id="65569" name="TextBox 35"/>
          <p:cNvSpPr txBox="1">
            <a:spLocks noChangeArrowheads="1"/>
          </p:cNvSpPr>
          <p:nvPr/>
        </p:nvSpPr>
        <p:spPr bwMode="auto">
          <a:xfrm>
            <a:off x="3336925" y="6218238"/>
            <a:ext cx="647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L%</a:t>
            </a:r>
          </a:p>
        </p:txBody>
      </p:sp>
      <p:sp>
        <p:nvSpPr>
          <p:cNvPr id="65570" name="TextBox 36"/>
          <p:cNvSpPr txBox="1">
            <a:spLocks noChangeArrowheads="1"/>
          </p:cNvSpPr>
          <p:nvPr/>
        </p:nvSpPr>
        <p:spPr bwMode="auto">
          <a:xfrm>
            <a:off x="4368800" y="6340475"/>
            <a:ext cx="649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L%</a:t>
            </a:r>
          </a:p>
        </p:txBody>
      </p:sp>
      <p:sp>
        <p:nvSpPr>
          <p:cNvPr id="65571" name="TextBox 37"/>
          <p:cNvSpPr txBox="1">
            <a:spLocks noChangeArrowheads="1"/>
          </p:cNvSpPr>
          <p:nvPr/>
        </p:nvSpPr>
        <p:spPr bwMode="auto">
          <a:xfrm>
            <a:off x="5781675" y="6448425"/>
            <a:ext cx="647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L%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848600" y="152400"/>
            <a:ext cx="9906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S. 17</a:t>
            </a:r>
          </a:p>
        </p:txBody>
      </p:sp>
      <p:pic>
        <p:nvPicPr>
          <p:cNvPr id="42" name="VendittiEtalFig4a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81316" y="1597005"/>
            <a:ext cx="445864" cy="445864"/>
          </a:xfrm>
          <a:prstGeom prst="rect">
            <a:avLst/>
          </a:prstGeom>
        </p:spPr>
      </p:pic>
      <p:pic>
        <p:nvPicPr>
          <p:cNvPr id="43" name="VendittiEtalFig4a2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62823" y="4509120"/>
            <a:ext cx="480736" cy="4807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96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2"/>
          <p:cNvSpPr txBox="1">
            <a:spLocks noChangeArrowheads="1"/>
          </p:cNvSpPr>
          <p:nvPr/>
        </p:nvSpPr>
        <p:spPr bwMode="auto">
          <a:xfrm>
            <a:off x="323850" y="512763"/>
            <a:ext cx="66246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Eine IP besteht aus mindestens einer AP.</a:t>
            </a:r>
          </a:p>
        </p:txBody>
      </p:sp>
      <p:sp>
        <p:nvSpPr>
          <p:cNvPr id="64515" name="TextBox 3"/>
          <p:cNvSpPr txBox="1">
            <a:spLocks noChangeArrowheads="1"/>
          </p:cNvSpPr>
          <p:nvPr/>
        </p:nvSpPr>
        <p:spPr bwMode="auto">
          <a:xfrm>
            <a:off x="309563" y="1946275"/>
            <a:ext cx="84391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Der f0-Bereich wird pro IP neu berechnet (f0-Reset nach einer IP-Grenze)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042988" y="4013200"/>
            <a:ext cx="5133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[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[</a:t>
            </a:r>
            <a:r>
              <a:rPr lang="en-US" dirty="0" err="1">
                <a:latin typeface="+mn-lt"/>
              </a:rPr>
              <a:t>s</a:t>
            </a:r>
            <a:r>
              <a:rPr lang="en-US" b="1" dirty="0" err="1">
                <a:latin typeface="+mn-lt"/>
              </a:rPr>
              <a:t>a</a:t>
            </a:r>
            <a:r>
              <a:rPr lang="en-US" dirty="0" err="1">
                <a:latin typeface="+mn-lt"/>
              </a:rPr>
              <a:t>'Nkaku</a:t>
            </a:r>
            <a:r>
              <a:rPr lang="en-US" dirty="0">
                <a:latin typeface="+mn-lt"/>
              </a:rPr>
              <a:t> no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]</a:t>
            </a:r>
            <a:r>
              <a:rPr lang="en-US" baseline="-25000" dirty="0">
                <a:solidFill>
                  <a:srgbClr val="0000FF"/>
                </a:solidFill>
                <a:latin typeface="+mn-lt"/>
              </a:rPr>
              <a:t>AP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[</a:t>
            </a:r>
            <a:r>
              <a:rPr lang="en-US" dirty="0" err="1">
                <a:latin typeface="+mn-lt"/>
              </a:rPr>
              <a:t>y</a:t>
            </a:r>
            <a:r>
              <a:rPr lang="en-US" b="1" dirty="0" err="1">
                <a:latin typeface="+mn-lt"/>
              </a:rPr>
              <a:t>a</a:t>
            </a:r>
            <a:r>
              <a:rPr lang="en-US" dirty="0" err="1">
                <a:latin typeface="+mn-lt"/>
              </a:rPr>
              <a:t>'ne</a:t>
            </a:r>
            <a:r>
              <a:rPr lang="en-US" dirty="0">
                <a:latin typeface="+mn-lt"/>
              </a:rPr>
              <a:t> no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]</a:t>
            </a:r>
            <a:r>
              <a:rPr lang="en-US" baseline="-25000" dirty="0">
                <a:solidFill>
                  <a:srgbClr val="0000FF"/>
                </a:solidFill>
                <a:latin typeface="+mn-lt"/>
              </a:rPr>
              <a:t>AP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]</a:t>
            </a:r>
            <a:r>
              <a:rPr lang="en-US" baseline="-25000" dirty="0">
                <a:solidFill>
                  <a:srgbClr val="FF0000"/>
                </a:solidFill>
                <a:latin typeface="+mn-lt"/>
              </a:rPr>
              <a:t>IP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L%</a:t>
            </a:r>
            <a:endParaRPr lang="en-US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065338" y="-20638"/>
            <a:ext cx="6392862" cy="477838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>
                <a:latin typeface="Calibri"/>
                <a:cs typeface="Calibri"/>
              </a:rPr>
              <a:t>4. </a:t>
            </a:r>
            <a:r>
              <a:rPr lang="en-GB" dirty="0" err="1">
                <a:latin typeface="Calibri"/>
                <a:cs typeface="Calibri"/>
              </a:rPr>
              <a:t>Intonationsphrasen</a:t>
            </a:r>
            <a:r>
              <a:rPr lang="en-GB" dirty="0">
                <a:latin typeface="Calibri"/>
                <a:cs typeface="Calibri"/>
              </a:rPr>
              <a:t> (IP) </a:t>
            </a:r>
            <a:r>
              <a:rPr lang="en-GB" dirty="0" err="1">
                <a:latin typeface="Calibri"/>
                <a:cs typeface="Calibri"/>
              </a:rPr>
              <a:t>im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Japanischen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64518" name="TextBox 6"/>
          <p:cNvSpPr txBox="1">
            <a:spLocks noChangeArrowheads="1"/>
          </p:cNvSpPr>
          <p:nvPr/>
        </p:nvSpPr>
        <p:spPr bwMode="auto">
          <a:xfrm>
            <a:off x="309563" y="1101725"/>
            <a:ext cx="66389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Der prosodische Bruch zwischen 2 IPs ist größer als zwischen zwei APs.</a:t>
            </a:r>
          </a:p>
        </p:txBody>
      </p:sp>
      <p:sp>
        <p:nvSpPr>
          <p:cNvPr id="64519" name="TextBox 7"/>
          <p:cNvSpPr txBox="1">
            <a:spLocks noChangeArrowheads="1"/>
          </p:cNvSpPr>
          <p:nvPr/>
        </p:nvSpPr>
        <p:spPr bwMode="auto">
          <a:xfrm>
            <a:off x="284163" y="2778125"/>
            <a:ext cx="8464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Wenn zwei APs in derselben IP vorkommen, sind akzentuierte Wörter mit Downstep, wenn die erste AP ein akzentuiertes Wort enthält</a:t>
            </a:r>
          </a:p>
        </p:txBody>
      </p:sp>
      <p:sp>
        <p:nvSpPr>
          <p:cNvPr id="64520" name="TextBox 8"/>
          <p:cNvSpPr txBox="1">
            <a:spLocks noChangeArrowheads="1"/>
          </p:cNvSpPr>
          <p:nvPr/>
        </p:nvSpPr>
        <p:spPr bwMode="auto">
          <a:xfrm>
            <a:off x="1187450" y="4581525"/>
            <a:ext cx="936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H*+L</a:t>
            </a:r>
          </a:p>
        </p:txBody>
      </p:sp>
      <p:sp>
        <p:nvSpPr>
          <p:cNvPr id="64521" name="TextBox 9"/>
          <p:cNvSpPr txBox="1">
            <a:spLocks noChangeArrowheads="1"/>
          </p:cNvSpPr>
          <p:nvPr/>
        </p:nvSpPr>
        <p:spPr bwMode="auto">
          <a:xfrm>
            <a:off x="3059113" y="5191125"/>
            <a:ext cx="936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H*+L</a:t>
            </a:r>
          </a:p>
        </p:txBody>
      </p:sp>
      <p:sp>
        <p:nvSpPr>
          <p:cNvPr id="64522" name="TextBox 10"/>
          <p:cNvSpPr txBox="1">
            <a:spLocks noChangeArrowheads="1"/>
          </p:cNvSpPr>
          <p:nvPr/>
        </p:nvSpPr>
        <p:spPr bwMode="auto">
          <a:xfrm>
            <a:off x="2843213" y="5805488"/>
            <a:ext cx="21320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(mit Downstep)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24800" y="457200"/>
            <a:ext cx="9906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S. 15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338" y="1230313"/>
            <a:ext cx="5957887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TextBox 3"/>
          <p:cNvSpPr txBox="1">
            <a:spLocks noChangeArrowheads="1"/>
          </p:cNvSpPr>
          <p:nvPr/>
        </p:nvSpPr>
        <p:spPr bwMode="auto">
          <a:xfrm>
            <a:off x="722313" y="3573463"/>
            <a:ext cx="4659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[</a:t>
            </a:r>
            <a:r>
              <a:rPr lang="en-US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[</a:t>
            </a:r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Y</a:t>
            </a:r>
            <a:r>
              <a:rPr lang="en-US" b="1">
                <a:latin typeface="Calibri" pitchFamily="4" charset="0"/>
                <a:ea typeface="Calibri" pitchFamily="4" charset="0"/>
                <a:cs typeface="Calibri" pitchFamily="4" charset="0"/>
              </a:rPr>
              <a:t>a</a:t>
            </a:r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mano-wa </a:t>
            </a:r>
            <a:r>
              <a:rPr lang="en-US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]</a:t>
            </a:r>
            <a:r>
              <a:rPr lang="en-US" baseline="-25000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AP</a:t>
            </a:r>
            <a:r>
              <a:rPr lang="en-US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]</a:t>
            </a:r>
            <a:r>
              <a:rPr lang="en-US" baseline="-25000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IP</a:t>
            </a:r>
            <a:r>
              <a:rPr lang="en-US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] [</a:t>
            </a:r>
            <a:r>
              <a:rPr lang="en-US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[</a:t>
            </a:r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oy</a:t>
            </a:r>
            <a:r>
              <a:rPr lang="en-US" b="1">
                <a:latin typeface="Calibri" pitchFamily="4" charset="0"/>
                <a:ea typeface="Calibri" pitchFamily="4" charset="0"/>
                <a:cs typeface="Calibri" pitchFamily="4" charset="0"/>
              </a:rPr>
              <a:t>o</a:t>
            </a:r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ideru</a:t>
            </a:r>
            <a:r>
              <a:rPr lang="en-US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]</a:t>
            </a:r>
            <a:r>
              <a:rPr lang="en-US" baseline="-25000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AP</a:t>
            </a:r>
            <a:r>
              <a:rPr lang="en-US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]</a:t>
            </a:r>
            <a:r>
              <a:rPr lang="en-US" baseline="-25000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IP</a:t>
            </a:r>
            <a:endParaRPr lang="en-US">
              <a:latin typeface="Calibri" pitchFamily="4" charset="0"/>
              <a:ea typeface="Calibri" pitchFamily="4" charset="0"/>
              <a:cs typeface="Calibri" pitchFamily="4" charset="0"/>
            </a:endParaRPr>
          </a:p>
        </p:txBody>
      </p:sp>
      <p:sp>
        <p:nvSpPr>
          <p:cNvPr id="66564" name="TextBox 4"/>
          <p:cNvSpPr txBox="1">
            <a:spLocks noChangeArrowheads="1"/>
          </p:cNvSpPr>
          <p:nvPr/>
        </p:nvSpPr>
        <p:spPr bwMode="auto">
          <a:xfrm>
            <a:off x="611188" y="981075"/>
            <a:ext cx="9366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H+L*</a:t>
            </a:r>
          </a:p>
        </p:txBody>
      </p:sp>
      <p:sp>
        <p:nvSpPr>
          <p:cNvPr id="66565" name="TextBox 5"/>
          <p:cNvSpPr txBox="1">
            <a:spLocks noChangeArrowheads="1"/>
          </p:cNvSpPr>
          <p:nvPr/>
        </p:nvSpPr>
        <p:spPr bwMode="auto">
          <a:xfrm>
            <a:off x="3754438" y="1762125"/>
            <a:ext cx="9525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H*+L</a:t>
            </a:r>
          </a:p>
        </p:txBody>
      </p:sp>
      <p:sp>
        <p:nvSpPr>
          <p:cNvPr id="66566" name="TextBox 6"/>
          <p:cNvSpPr txBox="1">
            <a:spLocks noChangeArrowheads="1"/>
          </p:cNvSpPr>
          <p:nvPr/>
        </p:nvSpPr>
        <p:spPr bwMode="auto">
          <a:xfrm>
            <a:off x="-38100" y="2495550"/>
            <a:ext cx="70485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%L</a:t>
            </a:r>
          </a:p>
        </p:txBody>
      </p:sp>
      <p:sp>
        <p:nvSpPr>
          <p:cNvPr id="66567" name="TextBox 7"/>
          <p:cNvSpPr txBox="1">
            <a:spLocks noChangeArrowheads="1"/>
          </p:cNvSpPr>
          <p:nvPr/>
        </p:nvSpPr>
        <p:spPr bwMode="auto">
          <a:xfrm>
            <a:off x="2262188" y="2044700"/>
            <a:ext cx="725487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L%</a:t>
            </a:r>
          </a:p>
        </p:txBody>
      </p:sp>
      <p:sp>
        <p:nvSpPr>
          <p:cNvPr id="66568" name="TextBox 8"/>
          <p:cNvSpPr txBox="1">
            <a:spLocks noChangeArrowheads="1"/>
          </p:cNvSpPr>
          <p:nvPr/>
        </p:nvSpPr>
        <p:spPr bwMode="auto">
          <a:xfrm>
            <a:off x="5546725" y="2297113"/>
            <a:ext cx="681038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L%</a:t>
            </a:r>
          </a:p>
        </p:txBody>
      </p:sp>
      <p:sp>
        <p:nvSpPr>
          <p:cNvPr id="66569" name="TextBox 9"/>
          <p:cNvSpPr txBox="1">
            <a:spLocks noChangeArrowheads="1"/>
          </p:cNvSpPr>
          <p:nvPr/>
        </p:nvSpPr>
        <p:spPr bwMode="auto">
          <a:xfrm>
            <a:off x="6300788" y="862013"/>
            <a:ext cx="2668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Yamano schwimmt</a:t>
            </a:r>
          </a:p>
        </p:txBody>
      </p:sp>
      <p:sp>
        <p:nvSpPr>
          <p:cNvPr id="66570" name="TextBox 10"/>
          <p:cNvSpPr txBox="1">
            <a:spLocks noChangeArrowheads="1"/>
          </p:cNvSpPr>
          <p:nvPr/>
        </p:nvSpPr>
        <p:spPr bwMode="auto">
          <a:xfrm>
            <a:off x="6300788" y="1331913"/>
            <a:ext cx="23034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pitchFamily="4" charset="0"/>
                <a:ea typeface="Calibri" pitchFamily="4" charset="0"/>
                <a:cs typeface="Calibri" pitchFamily="4" charset="0"/>
              </a:rPr>
              <a:t>Eine </a:t>
            </a:r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IP, 2 APs,  daher downstep</a:t>
            </a:r>
          </a:p>
        </p:txBody>
      </p:sp>
      <p:pic>
        <p:nvPicPr>
          <p:cNvPr id="66571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463" y="4508500"/>
            <a:ext cx="5364162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2" name="TextBox 13"/>
          <p:cNvSpPr txBox="1">
            <a:spLocks noChangeArrowheads="1"/>
          </p:cNvSpPr>
          <p:nvPr/>
        </p:nvSpPr>
        <p:spPr bwMode="auto">
          <a:xfrm>
            <a:off x="5991225" y="4724400"/>
            <a:ext cx="2252663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Zwei IPs, 1 AP pro IP, </a:t>
            </a:r>
            <a:r>
              <a:rPr lang="en-US" b="1">
                <a:latin typeface="Calibri" pitchFamily="4" charset="0"/>
                <a:ea typeface="Calibri" pitchFamily="4" charset="0"/>
                <a:cs typeface="Calibri" pitchFamily="4" charset="0"/>
              </a:rPr>
              <a:t>daher kein Downstep</a:t>
            </a:r>
          </a:p>
        </p:txBody>
      </p:sp>
      <p:sp>
        <p:nvSpPr>
          <p:cNvPr id="66573" name="TextBox 15"/>
          <p:cNvSpPr txBox="1">
            <a:spLocks noChangeArrowheads="1"/>
          </p:cNvSpPr>
          <p:nvPr/>
        </p:nvSpPr>
        <p:spPr bwMode="auto">
          <a:xfrm>
            <a:off x="1068388" y="630238"/>
            <a:ext cx="4660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[</a:t>
            </a:r>
            <a:r>
              <a:rPr lang="en-US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[</a:t>
            </a:r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Y</a:t>
            </a:r>
            <a:r>
              <a:rPr lang="en-US" b="1">
                <a:latin typeface="Calibri" pitchFamily="4" charset="0"/>
                <a:ea typeface="Calibri" pitchFamily="4" charset="0"/>
                <a:cs typeface="Calibri" pitchFamily="4" charset="0"/>
              </a:rPr>
              <a:t>a</a:t>
            </a:r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mano-ga </a:t>
            </a:r>
            <a:r>
              <a:rPr lang="en-US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]</a:t>
            </a:r>
            <a:r>
              <a:rPr lang="en-US" baseline="-25000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AP</a:t>
            </a:r>
            <a:r>
              <a:rPr lang="en-US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 [</a:t>
            </a:r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oy</a:t>
            </a:r>
            <a:r>
              <a:rPr lang="en-US" b="1">
                <a:latin typeface="Calibri" pitchFamily="4" charset="0"/>
                <a:ea typeface="Calibri" pitchFamily="4" charset="0"/>
                <a:cs typeface="Calibri" pitchFamily="4" charset="0"/>
              </a:rPr>
              <a:t>o</a:t>
            </a:r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ideru</a:t>
            </a:r>
            <a:r>
              <a:rPr lang="en-US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]</a:t>
            </a:r>
            <a:r>
              <a:rPr lang="en-US" baseline="-25000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AP</a:t>
            </a:r>
            <a:r>
              <a:rPr lang="en-US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]</a:t>
            </a:r>
            <a:r>
              <a:rPr lang="en-US" baseline="-25000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IP</a:t>
            </a:r>
            <a:endParaRPr lang="en-US">
              <a:latin typeface="Calibri" pitchFamily="4" charset="0"/>
              <a:ea typeface="Calibri" pitchFamily="4" charset="0"/>
              <a:cs typeface="Calibri" pitchFamily="4" charset="0"/>
            </a:endParaRPr>
          </a:p>
        </p:txBody>
      </p:sp>
      <p:sp>
        <p:nvSpPr>
          <p:cNvPr id="66574" name="TextBox 16"/>
          <p:cNvSpPr txBox="1">
            <a:spLocks noChangeArrowheads="1"/>
          </p:cNvSpPr>
          <p:nvPr/>
        </p:nvSpPr>
        <p:spPr bwMode="auto">
          <a:xfrm>
            <a:off x="3589338" y="1331913"/>
            <a:ext cx="17922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66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downstep</a:t>
            </a:r>
          </a:p>
        </p:txBody>
      </p:sp>
      <p:sp>
        <p:nvSpPr>
          <p:cNvPr id="66575" name="TextBox 17"/>
          <p:cNvSpPr txBox="1">
            <a:spLocks noChangeArrowheads="1"/>
          </p:cNvSpPr>
          <p:nvPr/>
        </p:nvSpPr>
        <p:spPr bwMode="auto">
          <a:xfrm>
            <a:off x="295275" y="4437063"/>
            <a:ext cx="9366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H+L*</a:t>
            </a:r>
          </a:p>
        </p:txBody>
      </p:sp>
      <p:sp>
        <p:nvSpPr>
          <p:cNvPr id="66576" name="TextBox 18"/>
          <p:cNvSpPr txBox="1">
            <a:spLocks noChangeArrowheads="1"/>
          </p:cNvSpPr>
          <p:nvPr/>
        </p:nvSpPr>
        <p:spPr bwMode="auto">
          <a:xfrm>
            <a:off x="3348038" y="4724400"/>
            <a:ext cx="935037" cy="458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H+L*</a:t>
            </a:r>
          </a:p>
        </p:txBody>
      </p:sp>
      <p:sp>
        <p:nvSpPr>
          <p:cNvPr id="66577" name="TextBox 19"/>
          <p:cNvSpPr txBox="1">
            <a:spLocks noChangeArrowheads="1"/>
          </p:cNvSpPr>
          <p:nvPr/>
        </p:nvSpPr>
        <p:spPr bwMode="auto">
          <a:xfrm>
            <a:off x="3132138" y="4173538"/>
            <a:ext cx="22494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66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KEIN downstep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476375" y="0"/>
            <a:ext cx="5040313" cy="461963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 err="1">
                <a:latin typeface="Calibri"/>
                <a:cs typeface="Calibri"/>
              </a:rPr>
              <a:t>Intonationsphrasen</a:t>
            </a:r>
            <a:r>
              <a:rPr lang="en-GB" dirty="0">
                <a:latin typeface="Calibri"/>
                <a:cs typeface="Calibri"/>
              </a:rPr>
              <a:t> (IP) und </a:t>
            </a:r>
            <a:r>
              <a:rPr lang="en-GB" dirty="0" err="1">
                <a:latin typeface="Calibri"/>
                <a:cs typeface="Calibri"/>
              </a:rPr>
              <a:t>Downstep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66579" name="TextBox 21"/>
          <p:cNvSpPr txBox="1">
            <a:spLocks noChangeArrowheads="1"/>
          </p:cNvSpPr>
          <p:nvPr/>
        </p:nvSpPr>
        <p:spPr bwMode="auto">
          <a:xfrm>
            <a:off x="6443663" y="2162175"/>
            <a:ext cx="25257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-ga: der Satz ist im breiten Fokus</a:t>
            </a:r>
          </a:p>
        </p:txBody>
      </p:sp>
      <p:sp>
        <p:nvSpPr>
          <p:cNvPr id="66580" name="TextBox 22"/>
          <p:cNvSpPr txBox="1">
            <a:spLocks noChangeArrowheads="1"/>
          </p:cNvSpPr>
          <p:nvPr/>
        </p:nvSpPr>
        <p:spPr bwMode="auto">
          <a:xfrm>
            <a:off x="5991225" y="5926138"/>
            <a:ext cx="28765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-wa: </a:t>
            </a:r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oy</a:t>
            </a:r>
            <a:r>
              <a:rPr lang="en-US" b="1">
                <a:latin typeface="Calibri" pitchFamily="4" charset="0"/>
                <a:ea typeface="Calibri" pitchFamily="4" charset="0"/>
                <a:cs typeface="Calibri" pitchFamily="4" charset="0"/>
              </a:rPr>
              <a:t>o</a:t>
            </a:r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ideru ist im engen Fokus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 </a:t>
            </a:r>
          </a:p>
        </p:txBody>
      </p:sp>
      <p:sp>
        <p:nvSpPr>
          <p:cNvPr id="66581" name="TextBox 23"/>
          <p:cNvSpPr txBox="1">
            <a:spLocks noChangeArrowheads="1"/>
          </p:cNvSpPr>
          <p:nvPr/>
        </p:nvSpPr>
        <p:spPr bwMode="auto">
          <a:xfrm>
            <a:off x="-115888" y="5668963"/>
            <a:ext cx="703263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%L</a:t>
            </a:r>
          </a:p>
        </p:txBody>
      </p:sp>
      <p:sp>
        <p:nvSpPr>
          <p:cNvPr id="66582" name="TextBox 24"/>
          <p:cNvSpPr txBox="1">
            <a:spLocks noChangeArrowheads="1"/>
          </p:cNvSpPr>
          <p:nvPr/>
        </p:nvSpPr>
        <p:spPr bwMode="auto">
          <a:xfrm>
            <a:off x="2286000" y="6108700"/>
            <a:ext cx="727075" cy="46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L%</a:t>
            </a:r>
          </a:p>
        </p:txBody>
      </p:sp>
      <p:sp>
        <p:nvSpPr>
          <p:cNvPr id="66583" name="TextBox 25"/>
          <p:cNvSpPr txBox="1">
            <a:spLocks noChangeArrowheads="1"/>
          </p:cNvSpPr>
          <p:nvPr/>
        </p:nvSpPr>
        <p:spPr bwMode="auto">
          <a:xfrm>
            <a:off x="4741863" y="6164263"/>
            <a:ext cx="681037" cy="46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L%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2771775" y="1092200"/>
            <a:ext cx="215900" cy="1069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6563" idx="2"/>
            <a:endCxn id="66582" idx="0"/>
          </p:cNvCxnSpPr>
          <p:nvPr/>
        </p:nvCxnSpPr>
        <p:spPr>
          <a:xfrm flipH="1">
            <a:off x="2649538" y="4035425"/>
            <a:ext cx="403225" cy="2073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848600" y="152400"/>
            <a:ext cx="9906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S. 18</a:t>
            </a:r>
          </a:p>
        </p:txBody>
      </p:sp>
      <p:pic>
        <p:nvPicPr>
          <p:cNvPr id="32" name="VendittiEtalFig1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32240" y="217996"/>
            <a:ext cx="478408" cy="478408"/>
          </a:xfrm>
          <a:prstGeom prst="rect">
            <a:avLst/>
          </a:prstGeom>
        </p:spPr>
      </p:pic>
      <p:pic>
        <p:nvPicPr>
          <p:cNvPr id="33" name="VendittiEtalFig3a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06332" y="4174728"/>
            <a:ext cx="550416" cy="5504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3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DB865223-1B35-3340-AAED-B2B77F75D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792" y="0"/>
            <a:ext cx="3095625" cy="461963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 err="1">
                <a:latin typeface="Calibri"/>
                <a:cs typeface="Calibri"/>
              </a:rPr>
              <a:t>Albanische</a:t>
            </a:r>
            <a:r>
              <a:rPr lang="en-GB" dirty="0">
                <a:latin typeface="Calibri"/>
                <a:cs typeface="Calibri"/>
              </a:rPr>
              <a:t> Intonation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4A5FC8-B62F-2A48-A793-76B0DD200676}"/>
              </a:ext>
            </a:extLst>
          </p:cNvPr>
          <p:cNvSpPr txBox="1"/>
          <p:nvPr/>
        </p:nvSpPr>
        <p:spPr>
          <a:xfrm>
            <a:off x="7848600" y="152400"/>
            <a:ext cx="9906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FF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S. 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A61187-857C-BA4C-9F02-E8BE781B85F6}"/>
              </a:ext>
            </a:extLst>
          </p:cNvPr>
          <p:cNvSpPr txBox="1"/>
          <p:nvPr/>
        </p:nvSpPr>
        <p:spPr>
          <a:xfrm>
            <a:off x="827584" y="1607455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  <a:latin typeface="Calibri" panose="020F0502020204030204"/>
              </a:rPr>
              <a:t>Albanian is a head-and-edge type language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D1F8E4-069A-374B-A184-3E18B45194CE}"/>
              </a:ext>
            </a:extLst>
          </p:cNvPr>
          <p:cNvSpPr txBox="1"/>
          <p:nvPr/>
        </p:nvSpPr>
        <p:spPr>
          <a:xfrm>
            <a:off x="827584" y="2594421"/>
            <a:ext cx="709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  <a:latin typeface="Calibri" panose="020F0502020204030204"/>
              </a:rPr>
              <a:t>pitch accent associated with lexically stressed syllable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ABFF8-B86B-DD48-A002-F1C7776EB189}"/>
              </a:ext>
            </a:extLst>
          </p:cNvPr>
          <p:cNvSpPr txBox="1"/>
          <p:nvPr/>
        </p:nvSpPr>
        <p:spPr>
          <a:xfrm>
            <a:off x="827584" y="3645024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  <a:latin typeface="Calibri" panose="020F0502020204030204"/>
              </a:rPr>
              <a:t>boundary tone associated with the right end of the word/phrase</a:t>
            </a:r>
          </a:p>
        </p:txBody>
      </p:sp>
    </p:spTree>
    <p:extLst>
      <p:ext uri="{BB962C8B-B14F-4D97-AF65-F5344CB8AC3E}">
        <p14:creationId xmlns:p14="http://schemas.microsoft.com/office/powerpoint/2010/main" val="37609948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304800" y="533400"/>
            <a:ext cx="830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Akzentuierung und Intonation (z.B. fallend vs fallend-steigend vs. steigend) sind Abstraktionen vom akustischen Signal, die von verschiedenen Kontexten beeinflusst werden, insbesondere: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0" y="76200"/>
            <a:ext cx="2667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Zusammenfassung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609600" y="2667000"/>
            <a:ext cx="152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Sprecher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4800600" y="2667000"/>
            <a:ext cx="365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Segmenteller Kontext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609600" y="4953000"/>
            <a:ext cx="312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Prosodische Phrase</a:t>
            </a:r>
          </a:p>
        </p:txBody>
      </p:sp>
      <p:sp>
        <p:nvSpPr>
          <p:cNvPr id="36871" name="TextBox 7"/>
          <p:cNvSpPr txBox="1">
            <a:spLocks noChangeArrowheads="1"/>
          </p:cNvSpPr>
          <p:nvPr/>
        </p:nvSpPr>
        <p:spPr bwMode="auto">
          <a:xfrm>
            <a:off x="609600" y="3124200"/>
            <a:ext cx="2743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Anatomie Emotionen </a:t>
            </a:r>
          </a:p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Dialekt</a:t>
            </a:r>
          </a:p>
        </p:txBody>
      </p:sp>
      <p:sp>
        <p:nvSpPr>
          <p:cNvPr id="36872" name="TextBox 8"/>
          <p:cNvSpPr txBox="1">
            <a:spLocks noChangeArrowheads="1"/>
          </p:cNvSpPr>
          <p:nvPr/>
        </p:nvSpPr>
        <p:spPr bwMode="auto">
          <a:xfrm>
            <a:off x="4876800" y="3124200"/>
            <a:ext cx="3886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Vokalhöhe</a:t>
            </a:r>
          </a:p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K-Stimmhaftigkeit</a:t>
            </a:r>
          </a:p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Nachlauf-Länge</a:t>
            </a:r>
          </a:p>
        </p:txBody>
      </p:sp>
      <p:sp>
        <p:nvSpPr>
          <p:cNvPr id="36873" name="TextBox 9"/>
          <p:cNvSpPr txBox="1">
            <a:spLocks noChangeArrowheads="1"/>
          </p:cNvSpPr>
          <p:nvPr/>
        </p:nvSpPr>
        <p:spPr bwMode="auto">
          <a:xfrm>
            <a:off x="609600" y="5334000"/>
            <a:ext cx="8153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Deklination</a:t>
            </a:r>
          </a:p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Phrasenfinale Knarrstimme </a:t>
            </a:r>
          </a:p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Unterschiedliche Gipfel-Synchronisierung phraseninitial vs. final.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77200" y="76201"/>
            <a:ext cx="9144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S. 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  <p:bldP spid="36872" grpId="0"/>
      <p:bldP spid="3687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05">
            <a:hlinkClick r:id="" action="ppaction://media"/>
            <a:extLst>
              <a:ext uri="{FF2B5EF4-FFF2-40B4-BE49-F238E27FC236}">
                <a16:creationId xmlns:a16="http://schemas.microsoft.com/office/drawing/2014/main" id="{0A8ECF50-89E9-CB4D-9FB6-B690AA4C28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00392" y="6021288"/>
            <a:ext cx="724638" cy="724638"/>
          </a:xfrm>
          <a:prstGeom prst="rect">
            <a:avLst/>
          </a:prstGeom>
        </p:spPr>
      </p:pic>
      <p:pic>
        <p:nvPicPr>
          <p:cNvPr id="3" name="figure05">
            <a:hlinkClick r:id="" action="ppaction://media"/>
            <a:extLst>
              <a:ext uri="{FF2B5EF4-FFF2-40B4-BE49-F238E27FC236}">
                <a16:creationId xmlns:a16="http://schemas.microsoft.com/office/drawing/2014/main" id="{45826E86-2E74-6240-8D95-F2FFEA68EC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3271" y="2948889"/>
            <a:ext cx="662940" cy="662940"/>
          </a:xfrm>
          <a:prstGeom prst="rect">
            <a:avLst/>
          </a:prstGeom>
        </p:spPr>
      </p:pic>
      <p:pic>
        <p:nvPicPr>
          <p:cNvPr id="4" name="Picture 3" descr="\\phonetik.uni-muenchen.de\vdata\ERC2\Albania\Prosody\Typology_Paper\post_review\final_figures\figure06.png">
            <a:extLst>
              <a:ext uri="{FF2B5EF4-FFF2-40B4-BE49-F238E27FC236}">
                <a16:creationId xmlns:a16="http://schemas.microsoft.com/office/drawing/2014/main" id="{62A553C4-706E-B042-A538-D1340D0FBAD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84554"/>
            <a:ext cx="8273845" cy="42888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EA95763-2543-F742-AF2C-16640531E135}"/>
              </a:ext>
            </a:extLst>
          </p:cNvPr>
          <p:cNvSpPr/>
          <p:nvPr/>
        </p:nvSpPr>
        <p:spPr>
          <a:xfrm>
            <a:off x="1351491" y="2948889"/>
            <a:ext cx="632460" cy="57912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4EE32B7-B651-FE44-9787-99B580930C38}"/>
              </a:ext>
            </a:extLst>
          </p:cNvPr>
          <p:cNvSpPr/>
          <p:nvPr/>
        </p:nvSpPr>
        <p:spPr>
          <a:xfrm>
            <a:off x="4041351" y="3002229"/>
            <a:ext cx="632460" cy="57912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390C8C-E5AD-DB49-9840-31CCC64A0B4C}"/>
              </a:ext>
            </a:extLst>
          </p:cNvPr>
          <p:cNvSpPr txBox="1"/>
          <p:nvPr/>
        </p:nvSpPr>
        <p:spPr>
          <a:xfrm>
            <a:off x="7834430" y="145226"/>
            <a:ext cx="9906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FF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S. 13</a:t>
            </a:r>
          </a:p>
        </p:txBody>
      </p:sp>
    </p:spTree>
    <p:extLst>
      <p:ext uri="{BB962C8B-B14F-4D97-AF65-F5344CB8AC3E}">
        <p14:creationId xmlns:p14="http://schemas.microsoft.com/office/powerpoint/2010/main" val="3979134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\\phonetik.uni-muenchen.de\vdata\ERC2\Albania\Prosody\Typology_Paper\post_review\final_figures\figure07.png">
            <a:extLst>
              <a:ext uri="{FF2B5EF4-FFF2-40B4-BE49-F238E27FC236}">
                <a16:creationId xmlns:a16="http://schemas.microsoft.com/office/drawing/2014/main" id="{11CB2D77-F66E-0D4E-AC95-F866D98EB6A5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153400" cy="39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4B246E8-49B0-2244-AD4C-439107907C1C}"/>
              </a:ext>
            </a:extLst>
          </p:cNvPr>
          <p:cNvSpPr/>
          <p:nvPr/>
        </p:nvSpPr>
        <p:spPr>
          <a:xfrm rot="7218851">
            <a:off x="4454332" y="2732937"/>
            <a:ext cx="1676400" cy="75438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figure06">
            <a:hlinkClick r:id="" action="ppaction://media"/>
            <a:extLst>
              <a:ext uri="{FF2B5EF4-FFF2-40B4-BE49-F238E27FC236}">
                <a16:creationId xmlns:a16="http://schemas.microsoft.com/office/drawing/2014/main" id="{26F3C04D-C298-514B-B27C-44A02E7168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52320" y="5689797"/>
            <a:ext cx="647700" cy="647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F3319E-06DF-4546-994D-6D65027CD9BA}"/>
              </a:ext>
            </a:extLst>
          </p:cNvPr>
          <p:cNvSpPr txBox="1"/>
          <p:nvPr/>
        </p:nvSpPr>
        <p:spPr>
          <a:xfrm>
            <a:off x="7834430" y="145226"/>
            <a:ext cx="9906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FF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S. 14</a:t>
            </a:r>
          </a:p>
        </p:txBody>
      </p:sp>
    </p:spTree>
    <p:extLst>
      <p:ext uri="{BB962C8B-B14F-4D97-AF65-F5344CB8AC3E}">
        <p14:creationId xmlns:p14="http://schemas.microsoft.com/office/powerpoint/2010/main" val="188210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2590800" y="228600"/>
            <a:ext cx="38100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  <a:sym typeface="Arial" pitchFamily="-100" charset="0"/>
              </a:rPr>
              <a:t>3. Modelle der Intonation</a:t>
            </a:r>
            <a:endParaRPr lang="de-DE">
              <a:solidFill>
                <a:schemeClr val="accent2"/>
              </a:solidFill>
              <a:latin typeface="Calibri" pitchFamily="-100" charset="0"/>
              <a:ea typeface="Calibri" pitchFamily="-100" charset="0"/>
              <a:cs typeface="Calibri" pitchFamily="-100" charset="0"/>
              <a:sym typeface="Arial" pitchFamily="-100" charset="0"/>
            </a:endParaRP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533400" y="1524000"/>
            <a:ext cx="69342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b="1" dirty="0">
                <a:latin typeface="LMUCompatilFact" charset="0"/>
              </a:rPr>
              <a:t>Vorlesung 3 </a:t>
            </a:r>
            <a:endParaRPr lang="de-DE" dirty="0"/>
          </a:p>
          <a:p>
            <a:r>
              <a:rPr lang="de-DE" dirty="0">
                <a:latin typeface="LMUCompatilFact" charset="0"/>
              </a:rPr>
              <a:t>S. 2 Amerikanische Schule, britische Schule, niederländische Schule</a:t>
            </a:r>
          </a:p>
          <a:p>
            <a:endParaRPr lang="de-DE" dirty="0">
              <a:latin typeface="LMUCompatilFact" charset="0"/>
            </a:endParaRPr>
          </a:p>
          <a:p>
            <a:r>
              <a:rPr lang="de-DE" dirty="0">
                <a:latin typeface="LMUCompatilFact" charset="0"/>
              </a:rPr>
              <a:t>S. 6 Unterschiede amerikanische vs. britische Schule</a:t>
            </a:r>
            <a:br>
              <a:rPr lang="de-DE" dirty="0">
                <a:latin typeface="LMUCompatilFact" charset="0"/>
              </a:rPr>
            </a:br>
            <a:r>
              <a:rPr lang="de-DE" dirty="0">
                <a:latin typeface="LMUCompatilFact" charset="0"/>
              </a:rPr>
              <a:t>S. 12, 18 Innovation der niederländischen Schule</a:t>
            </a:r>
            <a:br>
              <a:rPr lang="de-DE" dirty="0">
                <a:latin typeface="LMUCompatilFact" charset="0"/>
              </a:rPr>
            </a:br>
            <a:endParaRPr lang="de-DE" dirty="0">
              <a:latin typeface="LMUCompatilFact" charset="0"/>
            </a:endParaRPr>
          </a:p>
          <a:p>
            <a:endParaRPr lang="de-DE" dirty="0">
              <a:latin typeface="Calibri" pitchFamily="4" charset="0"/>
              <a:ea typeface="Calibri" pitchFamily="4" charset="0"/>
              <a:cs typeface="Calibri" pitchFamily="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3048000" y="838200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Funktion</a:t>
            </a: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3200400" y="2971800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Form</a:t>
            </a: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3124200" y="5562600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Signal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981200" y="1828800"/>
            <a:ext cx="5562600" cy="1820863"/>
            <a:chOff x="1981200" y="1828800"/>
            <a:chExt cx="5562600" cy="1821597"/>
          </a:xfrm>
        </p:grpSpPr>
        <p:sp>
          <p:nvSpPr>
            <p:cNvPr id="21518" name="TextBox 5"/>
            <p:cNvSpPr txBox="1">
              <a:spLocks noChangeArrowheads="1"/>
            </p:cNvSpPr>
            <p:nvPr/>
          </p:nvSpPr>
          <p:spPr bwMode="auto">
            <a:xfrm>
              <a:off x="4572000" y="2819400"/>
              <a:ext cx="29718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Die amerikanische Schule (1945-1960)</a:t>
              </a:r>
            </a:p>
          </p:txBody>
        </p:sp>
        <p:sp>
          <p:nvSpPr>
            <p:cNvPr id="21519" name="TextBox 9"/>
            <p:cNvSpPr txBox="1">
              <a:spLocks noChangeArrowheads="1"/>
            </p:cNvSpPr>
            <p:nvPr/>
          </p:nvSpPr>
          <p:spPr bwMode="auto">
            <a:xfrm>
              <a:off x="1981200" y="1828800"/>
              <a:ext cx="4343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Die britische Schule (1950-1970)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209800" y="3962400"/>
            <a:ext cx="5334000" cy="842963"/>
            <a:chOff x="2209800" y="3962401"/>
            <a:chExt cx="5334000" cy="842664"/>
          </a:xfrm>
        </p:grpSpPr>
        <p:sp>
          <p:nvSpPr>
            <p:cNvPr id="21516" name="TextBox 8"/>
            <p:cNvSpPr txBox="1">
              <a:spLocks noChangeArrowheads="1"/>
            </p:cNvSpPr>
            <p:nvPr/>
          </p:nvSpPr>
          <p:spPr bwMode="auto">
            <a:xfrm>
              <a:off x="2209800" y="3962401"/>
              <a:ext cx="533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Die niederländische Schule (1965-1990)</a:t>
              </a:r>
            </a:p>
          </p:txBody>
        </p:sp>
        <p:sp>
          <p:nvSpPr>
            <p:cNvPr id="21517" name="TextBox 10"/>
            <p:cNvSpPr txBox="1">
              <a:spLocks noChangeArrowheads="1"/>
            </p:cNvSpPr>
            <p:nvPr/>
          </p:nvSpPr>
          <p:spPr bwMode="auto">
            <a:xfrm>
              <a:off x="2209800" y="4343400"/>
              <a:ext cx="4724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Superpositions-Modelle (seit 1980)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57400" y="76200"/>
            <a:ext cx="40386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Intonationsmodelle seit 1945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00200" y="4724400"/>
            <a:ext cx="670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Autosegmentelle-metrische Modelle (seit 1980)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77200" y="76200"/>
            <a:ext cx="7620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S.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0"/>
            <a:ext cx="2743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Die Britische Schule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152400" y="381000"/>
            <a:ext cx="8763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200">
                <a:latin typeface="Calibri" pitchFamily="4" charset="0"/>
                <a:ea typeface="Calibri" pitchFamily="4" charset="0"/>
                <a:cs typeface="Calibri" pitchFamily="4" charset="0"/>
              </a:rPr>
              <a:t>Crystal (1969), Halliday (1967), Kingdon (1958), O'Connor &amp; Arnold (1961)</a:t>
            </a:r>
          </a:p>
        </p:txBody>
      </p:sp>
      <p:sp>
        <p:nvSpPr>
          <p:cNvPr id="22532" name="TextBox 13"/>
          <p:cNvSpPr txBox="1">
            <a:spLocks noChangeArrowheads="1"/>
          </p:cNvSpPr>
          <p:nvPr/>
        </p:nvSpPr>
        <p:spPr bwMode="auto">
          <a:xfrm>
            <a:off x="152400" y="762000"/>
            <a:ext cx="342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Amerikanische Schule</a:t>
            </a:r>
          </a:p>
        </p:txBody>
      </p:sp>
      <p:sp>
        <p:nvSpPr>
          <p:cNvPr id="22533" name="Rectangle 14"/>
          <p:cNvSpPr>
            <a:spLocks noChangeArrowheads="1"/>
          </p:cNvSpPr>
          <p:nvPr/>
        </p:nvSpPr>
        <p:spPr bwMode="auto">
          <a:xfrm>
            <a:off x="5334000" y="762000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Britische Schule</a:t>
            </a:r>
            <a:endParaRPr lang="de-DE">
              <a:solidFill>
                <a:srgbClr val="0000FF"/>
              </a:solidFill>
            </a:endParaRPr>
          </a:p>
        </p:txBody>
      </p:sp>
      <p:sp>
        <p:nvSpPr>
          <p:cNvPr id="22534" name="TextBox 21"/>
          <p:cNvSpPr txBox="1">
            <a:spLocks noChangeArrowheads="1"/>
          </p:cNvSpPr>
          <p:nvPr/>
        </p:nvSpPr>
        <p:spPr bwMode="auto">
          <a:xfrm>
            <a:off x="4953000" y="1295400"/>
            <a:ext cx="3810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Analyse der Bedeutung von Intonationsmelodien</a:t>
            </a:r>
          </a:p>
        </p:txBody>
      </p:sp>
      <p:sp>
        <p:nvSpPr>
          <p:cNvPr id="22535" name="TextBox 22"/>
          <p:cNvSpPr txBox="1">
            <a:spLocks noChangeArrowheads="1"/>
          </p:cNvSpPr>
          <p:nvPr/>
        </p:nvSpPr>
        <p:spPr bwMode="auto">
          <a:xfrm>
            <a:off x="76200" y="1295400"/>
            <a:ext cx="3657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Die Bedeutung wird kaum berücksichtigt</a:t>
            </a: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0" y="2133600"/>
            <a:ext cx="9144000" cy="1144588"/>
            <a:chOff x="0" y="2133600"/>
            <a:chExt cx="9144000" cy="114458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57200" y="2667000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90600" y="3276600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559" name="TextBox 11"/>
            <p:cNvSpPr txBox="1">
              <a:spLocks noChangeArrowheads="1"/>
            </p:cNvSpPr>
            <p:nvPr/>
          </p:nvSpPr>
          <p:spPr bwMode="auto">
            <a:xfrm>
              <a:off x="5486400" y="2362200"/>
              <a:ext cx="152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Konturen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447800" y="2895600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5981700" y="2857500"/>
              <a:ext cx="2286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6134100" y="2857500"/>
              <a:ext cx="2286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563" name="TextBox 23"/>
            <p:cNvSpPr txBox="1">
              <a:spLocks noChangeArrowheads="1"/>
            </p:cNvSpPr>
            <p:nvPr/>
          </p:nvSpPr>
          <p:spPr bwMode="auto">
            <a:xfrm>
              <a:off x="457200" y="2209800"/>
              <a:ext cx="1447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Stufen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0" y="2133600"/>
              <a:ext cx="9144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0" y="3352800"/>
            <a:ext cx="9144000" cy="830263"/>
            <a:chOff x="0" y="3352800"/>
            <a:chExt cx="9144000" cy="830997"/>
          </a:xfrm>
        </p:grpSpPr>
        <p:sp>
          <p:nvSpPr>
            <p:cNvPr id="22554" name="TextBox 18"/>
            <p:cNvSpPr txBox="1">
              <a:spLocks noChangeArrowheads="1"/>
            </p:cNvSpPr>
            <p:nvPr/>
          </p:nvSpPr>
          <p:spPr bwMode="auto">
            <a:xfrm>
              <a:off x="0" y="3352800"/>
              <a:ext cx="37338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Scharfe Trennung zwischen Betonung und Intonation</a:t>
              </a:r>
            </a:p>
          </p:txBody>
        </p:sp>
        <p:sp>
          <p:nvSpPr>
            <p:cNvPr id="22555" name="TextBox 20"/>
            <p:cNvSpPr txBox="1">
              <a:spLocks noChangeArrowheads="1"/>
            </p:cNvSpPr>
            <p:nvPr/>
          </p:nvSpPr>
          <p:spPr bwMode="auto">
            <a:xfrm>
              <a:off x="4572000" y="3352800"/>
              <a:ext cx="45720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Gewisse Wörter werden prominent </a:t>
              </a:r>
              <a:r>
                <a:rPr lang="de-DE" b="1">
                  <a:latin typeface="Calibri" pitchFamily="4" charset="0"/>
                  <a:ea typeface="Calibri" pitchFamily="4" charset="0"/>
                  <a:cs typeface="Calibri" pitchFamily="4" charset="0"/>
                </a:rPr>
                <a:t>aufgrund der Intonation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0" y="3429067"/>
              <a:ext cx="9144000" cy="15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0" y="4191000"/>
            <a:ext cx="9144000" cy="461963"/>
            <a:chOff x="0" y="4191000"/>
            <a:chExt cx="9144000" cy="461665"/>
          </a:xfrm>
        </p:grpSpPr>
        <p:sp>
          <p:nvSpPr>
            <p:cNvPr id="22551" name="TextBox 24"/>
            <p:cNvSpPr txBox="1">
              <a:spLocks noChangeArrowheads="1"/>
            </p:cNvSpPr>
            <p:nvPr/>
          </p:nvSpPr>
          <p:spPr bwMode="auto">
            <a:xfrm>
              <a:off x="457200" y="4191000"/>
              <a:ext cx="1600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Grenztöne</a:t>
              </a:r>
            </a:p>
          </p:txBody>
        </p:sp>
        <p:sp>
          <p:nvSpPr>
            <p:cNvPr id="22552" name="TextBox 25"/>
            <p:cNvSpPr txBox="1">
              <a:spLocks noChangeArrowheads="1"/>
            </p:cNvSpPr>
            <p:nvPr/>
          </p:nvSpPr>
          <p:spPr bwMode="auto">
            <a:xfrm>
              <a:off x="5334000" y="4191000"/>
              <a:ext cx="2362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Keine Grenztöne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0" y="4267151"/>
              <a:ext cx="9144000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0" y="4724400"/>
            <a:ext cx="9144000" cy="830263"/>
            <a:chOff x="0" y="4724400"/>
            <a:chExt cx="9144000" cy="830997"/>
          </a:xfrm>
        </p:grpSpPr>
        <p:sp>
          <p:nvSpPr>
            <p:cNvPr id="22548" name="TextBox 34"/>
            <p:cNvSpPr txBox="1">
              <a:spLocks noChangeArrowheads="1"/>
            </p:cNvSpPr>
            <p:nvPr/>
          </p:nvSpPr>
          <p:spPr bwMode="auto">
            <a:xfrm>
              <a:off x="5029200" y="4724400"/>
              <a:ext cx="38862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Trennung zwischen nukleare- und prenukleare Töne</a:t>
              </a:r>
            </a:p>
          </p:txBody>
        </p:sp>
        <p:sp>
          <p:nvSpPr>
            <p:cNvPr id="22549" name="TextBox 35"/>
            <p:cNvSpPr txBox="1">
              <a:spLocks noChangeArrowheads="1"/>
            </p:cNvSpPr>
            <p:nvPr/>
          </p:nvSpPr>
          <p:spPr bwMode="auto">
            <a:xfrm>
              <a:off x="228600" y="4876800"/>
              <a:ext cx="3733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Keine solche Trennung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0" y="4800667"/>
              <a:ext cx="9144000" cy="15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0" y="5638800"/>
            <a:ext cx="9144000" cy="1219200"/>
            <a:chOff x="0" y="5638800"/>
            <a:chExt cx="9144000" cy="1219200"/>
          </a:xfrm>
        </p:grpSpPr>
        <p:sp>
          <p:nvSpPr>
            <p:cNvPr id="22544" name="TextBox 28"/>
            <p:cNvSpPr txBox="1">
              <a:spLocks noChangeArrowheads="1"/>
            </p:cNvSpPr>
            <p:nvPr/>
          </p:nvSpPr>
          <p:spPr bwMode="auto">
            <a:xfrm>
              <a:off x="5257800" y="5638800"/>
              <a:ext cx="3657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Keine solche Kombinatorik</a:t>
              </a:r>
            </a:p>
          </p:txBody>
        </p:sp>
        <p:sp>
          <p:nvSpPr>
            <p:cNvPr id="22545" name="TextBox 32"/>
            <p:cNvSpPr txBox="1">
              <a:spLocks noChangeArrowheads="1"/>
            </p:cNvSpPr>
            <p:nvPr/>
          </p:nvSpPr>
          <p:spPr bwMode="auto">
            <a:xfrm>
              <a:off x="0" y="5646003"/>
              <a:ext cx="4419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Eine phonologische Kombinatorik</a:t>
              </a:r>
            </a:p>
          </p:txBody>
        </p:sp>
        <p:sp>
          <p:nvSpPr>
            <p:cNvPr id="22546" name="TextBox 33"/>
            <p:cNvSpPr txBox="1">
              <a:spLocks noChangeArrowheads="1"/>
            </p:cNvSpPr>
            <p:nvPr/>
          </p:nvSpPr>
          <p:spPr bwMode="auto">
            <a:xfrm>
              <a:off x="76200" y="6027003"/>
              <a:ext cx="41148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3 1 = Ton fällt; 1 3 = Ton steigt (die selben Bausteine)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0" y="5638800"/>
              <a:ext cx="9144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8077200" y="76200"/>
            <a:ext cx="7620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S.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2438400" y="0"/>
            <a:ext cx="33528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  <a:sym typeface="Arial" pitchFamily="8" charset="0"/>
              </a:rPr>
              <a:t>IPO: viele Innovationen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457200" y="457200"/>
            <a:ext cx="373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Resynthese und Perzeption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457200" y="914400"/>
            <a:ext cx="7620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Empirische Festlegung,  dass nicht alle Teile der Kontur für die Perzeption der Intonation relevant sind</a:t>
            </a: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609600" y="2209800"/>
            <a:ext cx="8458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Festlegung, dass die zeitliche Synchronisierung zwischen intonatorischen Einheiten und Vokal für die Perzeption der Intonation wichtig ist.</a:t>
            </a:r>
          </a:p>
        </p:txBody>
      </p:sp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609600" y="3505200"/>
            <a:ext cx="807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Verwendung einer logarithmischen f0-Skala</a:t>
            </a:r>
          </a:p>
        </p:txBody>
      </p:sp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609600" y="4038600"/>
            <a:ext cx="822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Der Begriff 'Deklination'</a:t>
            </a:r>
            <a:r>
              <a:rPr lang="de-DE" baseline="30000">
                <a:latin typeface="Calibri" pitchFamily="4" charset="0"/>
                <a:ea typeface="Calibri" pitchFamily="4" charset="0"/>
                <a:cs typeface="Calibri" pitchFamily="4" charset="0"/>
              </a:rPr>
              <a:t>1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 sowie einige der ersten </a:t>
            </a:r>
            <a:r>
              <a:rPr lang="de-DE" i="1">
                <a:latin typeface="Calibri" pitchFamily="4" charset="0"/>
                <a:ea typeface="Calibri" pitchFamily="4" charset="0"/>
                <a:cs typeface="Calibri" pitchFamily="4" charset="0"/>
              </a:rPr>
              <a:t>physiologischen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 Untersuchungen</a:t>
            </a:r>
            <a:r>
              <a:rPr lang="de-DE" baseline="30000">
                <a:latin typeface="Calibri" pitchFamily="4" charset="0"/>
                <a:ea typeface="Calibri" pitchFamily="4" charset="0"/>
                <a:cs typeface="Calibri" pitchFamily="4" charset="0"/>
              </a:rPr>
              <a:t>2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 dazu stammen aus dieser Schule.</a:t>
            </a:r>
          </a:p>
        </p:txBody>
      </p:sp>
      <p:sp>
        <p:nvSpPr>
          <p:cNvPr id="23560" name="TextBox 3"/>
          <p:cNvSpPr txBox="1">
            <a:spLocks noChangeArrowheads="1"/>
          </p:cNvSpPr>
          <p:nvPr/>
        </p:nvSpPr>
        <p:spPr bwMode="auto">
          <a:xfrm>
            <a:off x="533400" y="1676400"/>
            <a:ext cx="693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Intonatorische Einheiten durch Empirie untermauert.</a:t>
            </a:r>
          </a:p>
        </p:txBody>
      </p:sp>
      <p:sp>
        <p:nvSpPr>
          <p:cNvPr id="10" name="Oval 9"/>
          <p:cNvSpPr/>
          <p:nvPr/>
        </p:nvSpPr>
        <p:spPr>
          <a:xfrm>
            <a:off x="228600" y="609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ym typeface="Arial" pitchFamily="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8600" y="1066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ym typeface="Arial" pitchFamily="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8600" y="1828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ym typeface="Arial" pitchFamily="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8600" y="23622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ym typeface="Arial" pitchFamily="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28600" y="3581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ym typeface="Arial" pitchFamily="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8600" y="4191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ym typeface="Arial" pitchFamily="8" charset="0"/>
            </a:endParaRPr>
          </a:p>
        </p:txBody>
      </p:sp>
      <p:sp>
        <p:nvSpPr>
          <p:cNvPr id="23567" name="TextBox 15"/>
          <p:cNvSpPr txBox="1">
            <a:spLocks noChangeArrowheads="1"/>
          </p:cNvSpPr>
          <p:nvPr/>
        </p:nvSpPr>
        <p:spPr bwMode="auto">
          <a:xfrm>
            <a:off x="381000" y="6096000"/>
            <a:ext cx="4114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4" charset="0"/>
                <a:ea typeface="Calibri" pitchFamily="4" charset="0"/>
                <a:cs typeface="Calibri" pitchFamily="4" charset="0"/>
              </a:rPr>
              <a:t>1. Cohen &amp; 't Hart (1967), </a:t>
            </a:r>
            <a:r>
              <a:rPr lang="de-DE" sz="1600" i="1">
                <a:latin typeface="Calibri" pitchFamily="4" charset="0"/>
                <a:ea typeface="Calibri" pitchFamily="4" charset="0"/>
                <a:cs typeface="Calibri" pitchFamily="4" charset="0"/>
              </a:rPr>
              <a:t>Lingua</a:t>
            </a:r>
            <a:r>
              <a:rPr lang="de-DE" sz="1600">
                <a:latin typeface="Calibri" pitchFamily="4" charset="0"/>
                <a:ea typeface="Calibri" pitchFamily="4" charset="0"/>
                <a:cs typeface="Calibri" pitchFamily="4" charset="0"/>
              </a:rPr>
              <a:t>, 19, 177-192</a:t>
            </a:r>
          </a:p>
        </p:txBody>
      </p:sp>
      <p:sp>
        <p:nvSpPr>
          <p:cNvPr id="23568" name="TextBox 16"/>
          <p:cNvSpPr txBox="1">
            <a:spLocks noChangeArrowheads="1"/>
          </p:cNvSpPr>
          <p:nvPr/>
        </p:nvSpPr>
        <p:spPr bwMode="auto">
          <a:xfrm>
            <a:off x="457200" y="6400800"/>
            <a:ext cx="4114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4" charset="0"/>
                <a:ea typeface="Calibri" pitchFamily="4" charset="0"/>
                <a:cs typeface="Calibri" pitchFamily="4" charset="0"/>
              </a:rPr>
              <a:t>2. Collier (1975), </a:t>
            </a:r>
            <a:r>
              <a:rPr lang="de-DE" sz="1600" i="1">
                <a:latin typeface="Calibri" pitchFamily="4" charset="0"/>
                <a:ea typeface="Calibri" pitchFamily="4" charset="0"/>
                <a:cs typeface="Calibri" pitchFamily="4" charset="0"/>
              </a:rPr>
              <a:t>JASA</a:t>
            </a:r>
            <a:r>
              <a:rPr lang="de-DE" sz="1600">
                <a:latin typeface="Calibri" pitchFamily="4" charset="0"/>
                <a:ea typeface="Calibri" pitchFamily="4" charset="0"/>
                <a:cs typeface="Calibri" pitchFamily="4" charset="0"/>
              </a:rPr>
              <a:t>, 58, 249-255.</a:t>
            </a:r>
          </a:p>
        </p:txBody>
      </p:sp>
      <p:sp>
        <p:nvSpPr>
          <p:cNvPr id="23569" name="TextBox 17"/>
          <p:cNvSpPr txBox="1">
            <a:spLocks noChangeArrowheads="1"/>
          </p:cNvSpPr>
          <p:nvPr/>
        </p:nvSpPr>
        <p:spPr bwMode="auto">
          <a:xfrm>
            <a:off x="609600" y="5029200"/>
            <a:ext cx="723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4" charset="0"/>
                <a:ea typeface="Calibri" pitchFamily="4" charset="0"/>
                <a:cs typeface="Calibri" pitchFamily="4" charset="0"/>
              </a:rPr>
              <a:t>Einsatz der IPO-Methode für viele Sprachen: englisch, Deutsch, Russisch, Französisch, Indonesich</a:t>
            </a:r>
            <a:r>
              <a:rPr lang="de-DE" baseline="30000" dirty="0">
                <a:latin typeface="Calibri" pitchFamily="4" charset="0"/>
                <a:ea typeface="Calibri" pitchFamily="4" charset="0"/>
                <a:cs typeface="Calibri" pitchFamily="4" charset="0"/>
              </a:rPr>
              <a:t>3</a:t>
            </a:r>
          </a:p>
        </p:txBody>
      </p:sp>
      <p:sp>
        <p:nvSpPr>
          <p:cNvPr id="23570" name="TextBox 18"/>
          <p:cNvSpPr txBox="1">
            <a:spLocks noChangeArrowheads="1"/>
          </p:cNvSpPr>
          <p:nvPr/>
        </p:nvSpPr>
        <p:spPr bwMode="auto">
          <a:xfrm>
            <a:off x="4648200" y="6172200"/>
            <a:ext cx="3657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4" charset="0"/>
                <a:ea typeface="Calibri" pitchFamily="4" charset="0"/>
                <a:cs typeface="Calibri" pitchFamily="4" charset="0"/>
              </a:rPr>
              <a:t>3 Siehe Ladd (2008, S. 12), phonbib: Ladd 3.2, a)</a:t>
            </a:r>
          </a:p>
        </p:txBody>
      </p:sp>
      <p:sp>
        <p:nvSpPr>
          <p:cNvPr id="20" name="Oval 19"/>
          <p:cNvSpPr/>
          <p:nvPr/>
        </p:nvSpPr>
        <p:spPr>
          <a:xfrm>
            <a:off x="228600" y="5181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ym typeface="Arial" pitchFamily="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77200" y="76201"/>
            <a:ext cx="9144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S. 18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noFill/>
          <a:miter lim="800000"/>
          <a:headEnd/>
          <a:tailEnd/>
        </a:ln>
      </a:spPr>
      <a:bodyPr lIns="0" tIns="0" rIns="40639" bIns="0">
        <a:prstTxWarp prst="textNoShape">
          <a:avLst/>
        </a:prstTxWarp>
      </a:bodyPr>
      <a:lstStyle>
        <a:defPPr marL="39688">
          <a:defRPr dirty="0" smtClean="0">
            <a:solidFill>
              <a:schemeClr val="tx1"/>
            </a:solidFill>
            <a:latin typeface="Calibri"/>
            <a:ea typeface="Arial" charset="0"/>
            <a:cs typeface="Calibr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Calibri"/>
            <a:cs typeface="Calibri"/>
          </a:defRPr>
        </a:defPPr>
      </a:lstStyle>
    </a:tx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Pages>0</Pages>
  <Words>3463</Words>
  <Characters>0</Characters>
  <Application>Microsoft Macintosh PowerPoint</Application>
  <PresentationFormat>On-screen Show (4:3)</PresentationFormat>
  <Lines>0</Lines>
  <Paragraphs>522</Paragraphs>
  <Slides>51</Slides>
  <Notes>2</Notes>
  <HiddenSlides>0</HiddenSlides>
  <MMClips>19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LMUCompatilFact</vt:lpstr>
      <vt:lpstr>Times New Roman</vt:lpstr>
      <vt:lpstr>Title &amp; Bullets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Slide 1</dc:title>
  <dc:subject/>
  <dc:creator>jmh</dc:creator>
  <cp:keywords/>
  <dc:description/>
  <cp:lastModifiedBy>Microsoft Office User</cp:lastModifiedBy>
  <cp:revision>91</cp:revision>
  <dcterms:created xsi:type="dcterms:W3CDTF">2018-01-31T05:48:15Z</dcterms:created>
  <dcterms:modified xsi:type="dcterms:W3CDTF">2022-02-02T06:38:22Z</dcterms:modified>
  <cp:category/>
</cp:coreProperties>
</file>