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3" r:id="rId2"/>
    <p:sldId id="300" r:id="rId3"/>
    <p:sldId id="294" r:id="rId4"/>
    <p:sldId id="267" r:id="rId5"/>
    <p:sldId id="264" r:id="rId6"/>
    <p:sldId id="279" r:id="rId7"/>
    <p:sldId id="266" r:id="rId8"/>
    <p:sldId id="281" r:id="rId9"/>
    <p:sldId id="280" r:id="rId10"/>
    <p:sldId id="282" r:id="rId11"/>
    <p:sldId id="291" r:id="rId12"/>
    <p:sldId id="269" r:id="rId13"/>
    <p:sldId id="283" r:id="rId14"/>
    <p:sldId id="284" r:id="rId15"/>
    <p:sldId id="265" r:id="rId16"/>
    <p:sldId id="296" r:id="rId17"/>
    <p:sldId id="273" r:id="rId18"/>
    <p:sldId id="285" r:id="rId19"/>
    <p:sldId id="286" r:id="rId20"/>
    <p:sldId id="275" r:id="rId21"/>
    <p:sldId id="287" r:id="rId22"/>
    <p:sldId id="277" r:id="rId23"/>
    <p:sldId id="290" r:id="rId24"/>
    <p:sldId id="289" r:id="rId25"/>
    <p:sldId id="288" r:id="rId26"/>
    <p:sldId id="278" r:id="rId27"/>
    <p:sldId id="297" r:id="rId28"/>
    <p:sldId id="298" r:id="rId29"/>
    <p:sldId id="299" r:id="rId30"/>
    <p:sldId id="30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9"/>
    <p:restoredTop sz="96281"/>
  </p:normalViewPr>
  <p:slideViewPr>
    <p:cSldViewPr snapToGrid="0">
      <p:cViewPr varScale="1">
        <p:scale>
          <a:sx n="102" d="100"/>
          <a:sy n="102" d="100"/>
        </p:scale>
        <p:origin x="19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11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0.png"/><Relationship Id="rId5" Type="http://schemas.microsoft.com/office/2007/relationships/media" Target="../media/media7.wav"/><Relationship Id="rId10" Type="http://schemas.openxmlformats.org/officeDocument/2006/relationships/image" Target="../media/image9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av"/><Relationship Id="rId7" Type="http://schemas.openxmlformats.org/officeDocument/2006/relationships/image" Target="../media/image1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av"/><Relationship Id="rId7" Type="http://schemas.openxmlformats.org/officeDocument/2006/relationships/image" Target="../media/image2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onetik.uni-muenchen.de/personen/phd_studenten/liao_sishi/index.html" TargetMode="External"/><Relationship Id="rId3" Type="http://schemas.microsoft.com/office/2007/relationships/media" Target="../media/media16.wav"/><Relationship Id="rId7" Type="http://schemas.openxmlformats.org/officeDocument/2006/relationships/image" Target="../media/image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9068600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FDC76-52F3-C5C1-216D-8CD9B53D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8" y="147876"/>
            <a:ext cx="7934325" cy="1325563"/>
          </a:xfrm>
        </p:spPr>
        <p:txBody>
          <a:bodyPr/>
          <a:lstStyle/>
          <a:p>
            <a:r>
              <a:rPr lang="en-GB" dirty="0"/>
              <a:t>Ton und Intonation in Mandarin: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Einführung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491BC-3058-5B98-9C49-0453AF29DA4F}"/>
              </a:ext>
            </a:extLst>
          </p:cNvPr>
          <p:cNvSpPr txBox="1"/>
          <p:nvPr/>
        </p:nvSpPr>
        <p:spPr>
          <a:xfrm>
            <a:off x="3681413" y="2339294"/>
            <a:ext cx="3171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Jonathan Harrington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265E9-8B3E-1ED4-0226-980C9B49E312}"/>
              </a:ext>
            </a:extLst>
          </p:cNvPr>
          <p:cNvSpPr txBox="1"/>
          <p:nvPr/>
        </p:nvSpPr>
        <p:spPr>
          <a:xfrm>
            <a:off x="1395413" y="5919788"/>
            <a:ext cx="406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Mit</a:t>
            </a:r>
            <a:r>
              <a:rPr lang="en-GB" sz="2800" dirty="0"/>
              <a:t> Dank an </a:t>
            </a:r>
            <a:r>
              <a:rPr lang="en-GB" sz="2800" dirty="0" err="1"/>
              <a:t>Sishi</a:t>
            </a:r>
            <a:r>
              <a:rPr lang="en-GB" sz="2800" dirty="0"/>
              <a:t> Liao, IPS.</a:t>
            </a:r>
          </a:p>
        </p:txBody>
      </p:sp>
    </p:spTree>
    <p:extLst>
      <p:ext uri="{BB962C8B-B14F-4D97-AF65-F5344CB8AC3E}">
        <p14:creationId xmlns:p14="http://schemas.microsoft.com/office/powerpoint/2010/main" val="367739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7BA6-2AEE-B448-0A7B-3870885E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87" y="-79047"/>
            <a:ext cx="4299857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51F9C-D7A4-2D6B-FEF3-4C8E6687D16A}"/>
              </a:ext>
            </a:extLst>
          </p:cNvPr>
          <p:cNvSpPr txBox="1"/>
          <p:nvPr/>
        </p:nvSpPr>
        <p:spPr>
          <a:xfrm>
            <a:off x="3752113" y="984906"/>
            <a:ext cx="409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Nie</a:t>
            </a:r>
            <a:r>
              <a:rPr lang="en-GB" sz="2800" dirty="0"/>
              <a:t> initial, </a:t>
            </a:r>
            <a:r>
              <a:rPr lang="en-GB" sz="2800" dirty="0" err="1"/>
              <a:t>schwache</a:t>
            </a:r>
            <a:r>
              <a:rPr lang="en-GB" sz="2800" dirty="0"/>
              <a:t> </a:t>
            </a:r>
            <a:r>
              <a:rPr lang="en-GB" sz="2800" dirty="0" err="1"/>
              <a:t>Silbe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1A137-2784-4A8C-003A-482FEDFB5C04}"/>
              </a:ext>
            </a:extLst>
          </p:cNvPr>
          <p:cNvSpPr txBox="1"/>
          <p:nvPr/>
        </p:nvSpPr>
        <p:spPr>
          <a:xfrm>
            <a:off x="838200" y="1690688"/>
            <a:ext cx="84017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Einige</a:t>
            </a:r>
            <a:r>
              <a:rPr lang="en-GB" sz="2800" dirty="0"/>
              <a:t> </a:t>
            </a:r>
            <a:r>
              <a:rPr lang="en-GB" sz="2800" dirty="0" err="1"/>
              <a:t>nominalisierte</a:t>
            </a:r>
            <a:r>
              <a:rPr lang="en-GB" sz="2800" dirty="0"/>
              <a:t> </a:t>
            </a:r>
            <a:r>
              <a:rPr lang="en-GB" sz="2800" dirty="0" err="1"/>
              <a:t>Wörter</a:t>
            </a:r>
            <a:endParaRPr lang="en-GB" sz="2800" dirty="0"/>
          </a:p>
          <a:p>
            <a:pPr algn="l"/>
            <a:r>
              <a:rPr lang="en-GB" sz="2800" dirty="0"/>
              <a:t>(a) </a:t>
            </a:r>
            <a:r>
              <a:rPr lang="en-GB" sz="2800" dirty="0" err="1"/>
              <a:t>là</a:t>
            </a:r>
            <a:r>
              <a:rPr lang="en-GB" sz="2800" dirty="0" err="1">
                <a:solidFill>
                  <a:srgbClr val="0432FF"/>
                </a:solidFill>
              </a:rPr>
              <a:t>de</a:t>
            </a:r>
            <a:r>
              <a:rPr lang="en-GB" sz="2800" dirty="0"/>
              <a:t> 			</a:t>
            </a:r>
            <a:r>
              <a:rPr lang="ja-JP" altLang="en-US" sz="2800"/>
              <a:t>辣的	</a:t>
            </a:r>
            <a:r>
              <a:rPr lang="en-AU" altLang="ja-JP" sz="2800" dirty="0"/>
              <a:t>		</a:t>
            </a:r>
            <a:r>
              <a:rPr lang="en-GB" sz="2800" dirty="0" err="1"/>
              <a:t>scharf</a:t>
            </a:r>
            <a:r>
              <a:rPr lang="en-GB" sz="2800" dirty="0"/>
              <a:t> (Essen)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 err="1"/>
              <a:t>einige</a:t>
            </a:r>
            <a:r>
              <a:rPr lang="en-GB" sz="2800" dirty="0"/>
              <a:t> </a:t>
            </a:r>
            <a:r>
              <a:rPr lang="en-GB" sz="2800" dirty="0" err="1"/>
              <a:t>monomorphemische</a:t>
            </a:r>
            <a:r>
              <a:rPr lang="en-GB" sz="2800" dirty="0"/>
              <a:t> </a:t>
            </a:r>
            <a:r>
              <a:rPr lang="en-GB" sz="2800" dirty="0" err="1"/>
              <a:t>Wörter</a:t>
            </a:r>
            <a:endParaRPr lang="en-GB" sz="2800" dirty="0"/>
          </a:p>
          <a:p>
            <a:pPr algn="l"/>
            <a:r>
              <a:rPr lang="en-GB" sz="2800" dirty="0"/>
              <a:t>(b) </a:t>
            </a:r>
            <a:r>
              <a:rPr lang="en-GB" sz="2800" dirty="0" err="1"/>
              <a:t>bō</a:t>
            </a:r>
            <a:r>
              <a:rPr lang="en-GB" sz="2800" dirty="0" err="1">
                <a:solidFill>
                  <a:srgbClr val="0432FF"/>
                </a:solidFill>
              </a:rPr>
              <a:t>li</a:t>
            </a:r>
            <a:r>
              <a:rPr lang="en-GB" sz="2800" dirty="0"/>
              <a:t>			</a:t>
            </a:r>
            <a:r>
              <a:rPr lang="ja-JP" altLang="en-US" sz="2800"/>
              <a:t>玻璃	</a:t>
            </a:r>
            <a:r>
              <a:rPr lang="en-AU" altLang="ja-JP" sz="2800" dirty="0"/>
              <a:t>		</a:t>
            </a:r>
            <a:r>
              <a:rPr lang="en-GB" sz="2800" dirty="0" err="1"/>
              <a:t>Glas</a:t>
            </a:r>
            <a:endParaRPr lang="en-GB" sz="2800" dirty="0"/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Diminutive </a:t>
            </a:r>
            <a:r>
              <a:rPr lang="en-GB" sz="2800" dirty="0" err="1"/>
              <a:t>Ausdrücke</a:t>
            </a:r>
            <a:r>
              <a:rPr lang="en-GB" sz="2800" dirty="0"/>
              <a:t>	</a:t>
            </a:r>
          </a:p>
          <a:p>
            <a:pPr algn="l"/>
            <a:r>
              <a:rPr lang="en-GB" sz="2800" dirty="0"/>
              <a:t>(c) </a:t>
            </a:r>
            <a:r>
              <a:rPr lang="en-GB" sz="2800" dirty="0" err="1"/>
              <a:t>mèi</a:t>
            </a:r>
            <a:r>
              <a:rPr lang="en-GB" sz="2800" dirty="0" err="1">
                <a:solidFill>
                  <a:srgbClr val="0432FF"/>
                </a:solidFill>
              </a:rPr>
              <a:t>mei</a:t>
            </a:r>
            <a:r>
              <a:rPr lang="en-GB" sz="2800" dirty="0"/>
              <a:t>		</a:t>
            </a:r>
            <a:r>
              <a:rPr lang="ja-JP" altLang="en-US" sz="2800"/>
              <a:t>妹妹	</a:t>
            </a:r>
            <a:r>
              <a:rPr lang="en-AU" altLang="ja-JP" sz="2800" dirty="0"/>
              <a:t>		</a:t>
            </a:r>
            <a:r>
              <a:rPr lang="en-GB" sz="2800" dirty="0" err="1"/>
              <a:t>Schwesterchen</a:t>
            </a:r>
            <a:endParaRPr lang="en-GB" sz="2800" dirty="0"/>
          </a:p>
          <a:p>
            <a:pPr algn="l"/>
            <a:endParaRPr lang="en-GB" sz="2800" dirty="0"/>
          </a:p>
          <a:p>
            <a:pPr algn="l"/>
            <a:r>
              <a:rPr lang="en-GB" sz="2800" dirty="0" err="1"/>
              <a:t>Verdoppelung</a:t>
            </a:r>
            <a:endParaRPr lang="en-GB" sz="2800" dirty="0"/>
          </a:p>
          <a:p>
            <a:pPr algn="l"/>
            <a:r>
              <a:rPr lang="en-GB" sz="2800" dirty="0"/>
              <a:t>(d) </a:t>
            </a:r>
            <a:r>
              <a:rPr lang="en-GB" sz="2800" dirty="0" err="1"/>
              <a:t>xiáng</a:t>
            </a:r>
            <a:r>
              <a:rPr lang="en-GB" sz="2800" dirty="0" err="1">
                <a:solidFill>
                  <a:srgbClr val="0432FF"/>
                </a:solidFill>
              </a:rPr>
              <a:t>xiang</a:t>
            </a:r>
            <a:r>
              <a:rPr lang="en-GB" sz="2800" dirty="0"/>
              <a:t>	</a:t>
            </a:r>
            <a:r>
              <a:rPr lang="ja-JP" altLang="en-US" sz="2800"/>
              <a:t>想想	</a:t>
            </a:r>
            <a:r>
              <a:rPr lang="en-AU" altLang="ja-JP" sz="2800" dirty="0"/>
              <a:t>		</a:t>
            </a:r>
            <a:r>
              <a:rPr lang="en-GB" sz="2800" dirty="0" err="1"/>
              <a:t>sich</a:t>
            </a:r>
            <a:r>
              <a:rPr lang="en-GB" sz="2800" dirty="0"/>
              <a:t> </a:t>
            </a:r>
            <a:r>
              <a:rPr lang="en-GB" sz="2800" dirty="0" err="1"/>
              <a:t>etwas</a:t>
            </a:r>
            <a:r>
              <a:rPr lang="en-GB" sz="2800" dirty="0"/>
              <a:t> </a:t>
            </a:r>
            <a:r>
              <a:rPr lang="en-GB" sz="2800" dirty="0" err="1"/>
              <a:t>überlegen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83C48-131F-E041-077A-E01B86A2E103}"/>
              </a:ext>
            </a:extLst>
          </p:cNvPr>
          <p:cNvSpPr txBox="1"/>
          <p:nvPr/>
        </p:nvSpPr>
        <p:spPr>
          <a:xfrm>
            <a:off x="9239923" y="6305232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</p:spTree>
    <p:extLst>
      <p:ext uri="{BB962C8B-B14F-4D97-AF65-F5344CB8AC3E}">
        <p14:creationId xmlns:p14="http://schemas.microsoft.com/office/powerpoint/2010/main" val="355928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604EEC-2D3E-40D5-3995-EA9CB668D688}"/>
              </a:ext>
            </a:extLst>
          </p:cNvPr>
          <p:cNvSpPr txBox="1"/>
          <p:nvPr/>
        </p:nvSpPr>
        <p:spPr>
          <a:xfrm>
            <a:off x="7830110" y="1053500"/>
            <a:ext cx="358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effectLst/>
                <a:latin typeface="TimesNewRomanPSMT"/>
              </a:rPr>
              <a:t>练</a:t>
            </a:r>
            <a:r>
              <a:rPr lang="en-US" altLang="ja-JP" sz="2800" dirty="0">
                <a:effectLst/>
                <a:latin typeface="TimesNewRomanPSMT"/>
              </a:rPr>
              <a:t>             </a:t>
            </a:r>
            <a:r>
              <a:rPr lang="ja-JP" altLang="en-US" sz="2800">
                <a:effectLst/>
                <a:latin typeface="TimesNewRomanPSMT"/>
              </a:rPr>
              <a:t>不</a:t>
            </a:r>
            <a:r>
              <a:rPr lang="en-US" altLang="ja-JP" sz="2800" dirty="0">
                <a:effectLst/>
                <a:latin typeface="TimesNewRomanPSMT"/>
              </a:rPr>
              <a:t>    </a:t>
            </a:r>
            <a:r>
              <a:rPr lang="ja-JP" altLang="en-US" sz="2800">
                <a:effectLst/>
                <a:latin typeface="TimesNewRomanPSMT"/>
              </a:rPr>
              <a:t>练</a:t>
            </a:r>
            <a:endParaRPr lang="en-GB" sz="2800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B05A8-6E2A-EC3B-CD2A-26BE1E5AD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463" y="2675863"/>
            <a:ext cx="5964238" cy="379002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1CA37B-CD4A-FE3C-74B0-F50BB65EB00F}"/>
              </a:ext>
            </a:extLst>
          </p:cNvPr>
          <p:cNvCxnSpPr/>
          <p:nvPr/>
        </p:nvCxnSpPr>
        <p:spPr>
          <a:xfrm>
            <a:off x="6615113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7B2E4F-E6C6-3A35-6093-E991929918BF}"/>
              </a:ext>
            </a:extLst>
          </p:cNvPr>
          <p:cNvCxnSpPr/>
          <p:nvPr/>
        </p:nvCxnSpPr>
        <p:spPr>
          <a:xfrm>
            <a:off x="9196388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747916-E214-56AF-7A8D-9B5F215C734A}"/>
              </a:ext>
            </a:extLst>
          </p:cNvPr>
          <p:cNvCxnSpPr/>
          <p:nvPr/>
        </p:nvCxnSpPr>
        <p:spPr>
          <a:xfrm>
            <a:off x="10891838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82DD45-24A1-8569-3826-3534416C786C}"/>
              </a:ext>
            </a:extLst>
          </p:cNvPr>
          <p:cNvSpPr txBox="1"/>
          <p:nvPr/>
        </p:nvSpPr>
        <p:spPr>
          <a:xfrm>
            <a:off x="5726042" y="2033983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ni3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2846D-1FCE-0BF9-DE4C-9C52A5EE6FAA}"/>
              </a:ext>
            </a:extLst>
          </p:cNvPr>
          <p:cNvSpPr txBox="1"/>
          <p:nvPr/>
        </p:nvSpPr>
        <p:spPr>
          <a:xfrm>
            <a:off x="7521646" y="2028825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lian4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168B4-960F-BEF7-DBD4-BFBB58FD9708}"/>
              </a:ext>
            </a:extLst>
          </p:cNvPr>
          <p:cNvSpPr txBox="1"/>
          <p:nvPr/>
        </p:nvSpPr>
        <p:spPr>
          <a:xfrm>
            <a:off x="9382365" y="2014538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bu4lian4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C89166-2031-0397-6972-E2342D681B30}"/>
              </a:ext>
            </a:extLst>
          </p:cNvPr>
          <p:cNvSpPr txBox="1"/>
          <p:nvPr/>
        </p:nvSpPr>
        <p:spPr>
          <a:xfrm>
            <a:off x="7521646" y="1485900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üben</a:t>
            </a:r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65CF8-9028-4FC2-5FF8-27B4A47E2C71}"/>
              </a:ext>
            </a:extLst>
          </p:cNvPr>
          <p:cNvSpPr txBox="1"/>
          <p:nvPr/>
        </p:nvSpPr>
        <p:spPr>
          <a:xfrm>
            <a:off x="9114050" y="1557662"/>
            <a:ext cx="174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nicht</a:t>
            </a:r>
            <a:r>
              <a:rPr lang="en-GB" sz="2800" dirty="0"/>
              <a:t> </a:t>
            </a:r>
            <a:r>
              <a:rPr lang="en-GB" sz="2800" dirty="0" err="1"/>
              <a:t>üben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F4EDB-7F77-742E-D0E2-154F17A88159}"/>
              </a:ext>
            </a:extLst>
          </p:cNvPr>
          <p:cNvSpPr txBox="1"/>
          <p:nvPr/>
        </p:nvSpPr>
        <p:spPr>
          <a:xfrm>
            <a:off x="1443039" y="3319795"/>
            <a:ext cx="161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X </a:t>
            </a:r>
            <a:r>
              <a:rPr lang="en-GB" sz="2800" dirty="0" err="1">
                <a:solidFill>
                  <a:srgbClr val="0432FF"/>
                </a:solidFill>
              </a:rPr>
              <a:t>nicht</a:t>
            </a:r>
            <a:r>
              <a:rPr lang="en-GB" sz="2800" dirty="0">
                <a:solidFill>
                  <a:srgbClr val="0432FF"/>
                </a:solidFill>
              </a:rPr>
              <a:t> X</a:t>
            </a:r>
            <a:r>
              <a:rPr lang="en-GB" sz="2800" dirty="0"/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E9163-26F1-767E-6198-D96F5C8DAEF9}"/>
              </a:ext>
            </a:extLst>
          </p:cNvPr>
          <p:cNvSpPr txBox="1"/>
          <p:nvPr/>
        </p:nvSpPr>
        <p:spPr>
          <a:xfrm>
            <a:off x="1705226" y="3714427"/>
            <a:ext cx="109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tonlos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386FBE-A14B-599F-C31D-7E1510B18253}"/>
              </a:ext>
            </a:extLst>
          </p:cNvPr>
          <p:cNvSpPr txBox="1"/>
          <p:nvPr/>
        </p:nvSpPr>
        <p:spPr>
          <a:xfrm>
            <a:off x="7890285" y="354072"/>
            <a:ext cx="244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Wirst</a:t>
            </a:r>
            <a:r>
              <a:rPr lang="en-GB" sz="2800" dirty="0"/>
              <a:t> Du </a:t>
            </a:r>
            <a:r>
              <a:rPr lang="en-GB" sz="2800" dirty="0" err="1"/>
              <a:t>üben</a:t>
            </a:r>
            <a:r>
              <a:rPr lang="en-GB" sz="2800" dirty="0"/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95176-34EE-5B73-9376-7C6E65FBD7B7}"/>
              </a:ext>
            </a:extLst>
          </p:cNvPr>
          <p:cNvSpPr txBox="1"/>
          <p:nvPr/>
        </p:nvSpPr>
        <p:spPr>
          <a:xfrm>
            <a:off x="589946" y="668779"/>
            <a:ext cx="3964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 err="1"/>
              <a:t>Neutraler</a:t>
            </a:r>
            <a:r>
              <a:rPr lang="en-GB" sz="4400" dirty="0"/>
              <a:t> Ton</a:t>
            </a:r>
          </a:p>
        </p:txBody>
      </p:sp>
      <p:pic>
        <p:nvPicPr>
          <p:cNvPr id="21" name="lian_bu_lian">
            <a:hlinkClick r:id="" action="ppaction://media"/>
            <a:extLst>
              <a:ext uri="{FF2B5EF4-FFF2-40B4-BE49-F238E27FC236}">
                <a16:creationId xmlns:a16="http://schemas.microsoft.com/office/drawing/2014/main" id="{3A8E6C85-77AB-D020-8C19-C0912455A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6710" y="1723231"/>
            <a:ext cx="812800" cy="812800"/>
          </a:xfrm>
          <a:prstGeom prst="rect">
            <a:avLst/>
          </a:prstGeom>
        </p:spPr>
      </p:pic>
      <p:pic>
        <p:nvPicPr>
          <p:cNvPr id="22" name="bu_lian">
            <a:hlinkClick r:id="" action="ppaction://media"/>
            <a:extLst>
              <a:ext uri="{FF2B5EF4-FFF2-40B4-BE49-F238E27FC236}">
                <a16:creationId xmlns:a16="http://schemas.microsoft.com/office/drawing/2014/main" id="{ECB5747E-944B-F0FD-3AA4-C409968009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2907" y="2768605"/>
            <a:ext cx="812800" cy="812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0BCD2C-8164-CA05-9720-E8EDBCFBB398}"/>
              </a:ext>
            </a:extLst>
          </p:cNvPr>
          <p:cNvSpPr txBox="1"/>
          <p:nvPr/>
        </p:nvSpPr>
        <p:spPr>
          <a:xfrm>
            <a:off x="1443039" y="6235054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peng2005.pdf</a:t>
            </a:r>
          </a:p>
        </p:txBody>
      </p:sp>
    </p:spTree>
    <p:extLst>
      <p:ext uri="{BB962C8B-B14F-4D97-AF65-F5344CB8AC3E}">
        <p14:creationId xmlns:p14="http://schemas.microsoft.com/office/powerpoint/2010/main" val="6571093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1FA1-EEEF-3651-71DC-858789A4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83" y="54434"/>
            <a:ext cx="11074101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Ton, </a:t>
            </a:r>
            <a:r>
              <a:rPr lang="en-GB" dirty="0" err="1"/>
              <a:t>lexikalischer</a:t>
            </a:r>
            <a:r>
              <a:rPr lang="en-GB" dirty="0"/>
              <a:t> </a:t>
            </a:r>
            <a:r>
              <a:rPr lang="en-GB" dirty="0" err="1"/>
              <a:t>Betonung</a:t>
            </a:r>
            <a:r>
              <a:rPr lang="en-GB" dirty="0"/>
              <a:t>, </a:t>
            </a:r>
            <a:r>
              <a:rPr lang="en-GB" dirty="0" err="1"/>
              <a:t>Fuß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432DC-8E48-7DBB-719C-3CF74B917034}"/>
              </a:ext>
            </a:extLst>
          </p:cNvPr>
          <p:cNvSpPr txBox="1"/>
          <p:nvPr/>
        </p:nvSpPr>
        <p:spPr>
          <a:xfrm>
            <a:off x="623944" y="1379997"/>
            <a:ext cx="9907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In </a:t>
            </a:r>
            <a:r>
              <a:rPr lang="en-GB" sz="2800" dirty="0" err="1"/>
              <a:t>manchen</a:t>
            </a:r>
            <a:r>
              <a:rPr lang="en-GB" sz="2800" dirty="0"/>
              <a:t> </a:t>
            </a:r>
            <a:r>
              <a:rPr lang="en-GB" sz="2800" dirty="0" err="1"/>
              <a:t>phonologischen</a:t>
            </a:r>
            <a:r>
              <a:rPr lang="en-GB" sz="2800" dirty="0"/>
              <a:t> </a:t>
            </a:r>
            <a:r>
              <a:rPr lang="en-GB" sz="2800" dirty="0" err="1"/>
              <a:t>Analysen</a:t>
            </a:r>
            <a:r>
              <a:rPr lang="en-GB" sz="2800" dirty="0"/>
              <a:t> </a:t>
            </a:r>
            <a:r>
              <a:rPr lang="en-GB" sz="2800" dirty="0" err="1"/>
              <a:t>wird</a:t>
            </a:r>
            <a:r>
              <a:rPr lang="en-GB" sz="2800" dirty="0"/>
              <a:t> </a:t>
            </a:r>
            <a:r>
              <a:rPr lang="en-GB" sz="2800" dirty="0" err="1"/>
              <a:t>ein</a:t>
            </a:r>
            <a:r>
              <a:rPr lang="en-GB" sz="2800" dirty="0"/>
              <a:t> </a:t>
            </a:r>
            <a:r>
              <a:rPr lang="en-GB" sz="2800" dirty="0" err="1"/>
              <a:t>neutraler</a:t>
            </a:r>
            <a:r>
              <a:rPr lang="en-GB" sz="2800" dirty="0"/>
              <a:t> Ton </a:t>
            </a:r>
            <a:r>
              <a:rPr lang="en-GB" sz="2800" dirty="0" err="1"/>
              <a:t>mit</a:t>
            </a:r>
            <a:r>
              <a:rPr lang="en-GB" sz="2800" dirty="0"/>
              <a:t> </a:t>
            </a:r>
            <a:r>
              <a:rPr lang="en-GB" sz="2800" dirty="0" err="1"/>
              <a:t>dem</a:t>
            </a:r>
            <a:r>
              <a:rPr lang="en-GB" sz="2800" dirty="0"/>
              <a:t> </a:t>
            </a:r>
            <a:r>
              <a:rPr lang="en-GB" sz="2800" dirty="0" err="1"/>
              <a:t>davor</a:t>
            </a:r>
            <a:r>
              <a:rPr lang="en-GB" sz="2800" dirty="0"/>
              <a:t> </a:t>
            </a:r>
            <a:r>
              <a:rPr lang="en-GB" sz="2800" dirty="0" err="1"/>
              <a:t>kommenden</a:t>
            </a:r>
            <a:r>
              <a:rPr lang="en-GB" sz="2800" dirty="0"/>
              <a:t> Ton in </a:t>
            </a:r>
            <a:r>
              <a:rPr lang="en-GB" sz="2800" dirty="0" err="1"/>
              <a:t>einem</a:t>
            </a:r>
            <a:r>
              <a:rPr lang="en-GB" sz="2800" dirty="0"/>
              <a:t> </a:t>
            </a:r>
            <a:r>
              <a:rPr lang="en-GB" sz="2800" dirty="0" err="1"/>
              <a:t>Stressfuß</a:t>
            </a:r>
            <a:r>
              <a:rPr lang="en-GB" sz="2800" dirty="0"/>
              <a:t> (</a:t>
            </a:r>
            <a:r>
              <a:rPr lang="en-GB" sz="2800" dirty="0" err="1"/>
              <a:t>mit</a:t>
            </a:r>
            <a:r>
              <a:rPr lang="en-GB" sz="2800" dirty="0"/>
              <a:t> </a:t>
            </a:r>
            <a:r>
              <a:rPr lang="en-GB" sz="2800" dirty="0" err="1"/>
              <a:t>lexikalischer</a:t>
            </a:r>
            <a:r>
              <a:rPr lang="en-GB" sz="2800" dirty="0"/>
              <a:t> </a:t>
            </a:r>
            <a:r>
              <a:rPr lang="en-GB" sz="2800" dirty="0" err="1"/>
              <a:t>Betonung</a:t>
            </a:r>
            <a:r>
              <a:rPr lang="en-GB" sz="2800" dirty="0"/>
              <a:t> stark-</a:t>
            </a:r>
            <a:r>
              <a:rPr lang="en-GB" sz="2800" dirty="0" err="1"/>
              <a:t>schwach</a:t>
            </a:r>
            <a:r>
              <a:rPr lang="en-GB" sz="2800" dirty="0"/>
              <a:t>) </a:t>
            </a:r>
            <a:r>
              <a:rPr lang="en-GB" sz="2800" dirty="0" err="1"/>
              <a:t>gruppiert</a:t>
            </a:r>
            <a:r>
              <a:rPr lang="en-GB" sz="28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527B9-2CD7-FE54-536A-90DA3742E71F}"/>
              </a:ext>
            </a:extLst>
          </p:cNvPr>
          <p:cNvSpPr txBox="1"/>
          <p:nvPr/>
        </p:nvSpPr>
        <p:spPr>
          <a:xfrm>
            <a:off x="5075131" y="5135090"/>
            <a:ext cx="897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stark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B25A7-9BEA-CF0E-6DEA-CE9765C150C9}"/>
              </a:ext>
            </a:extLst>
          </p:cNvPr>
          <p:cNvSpPr txBox="1"/>
          <p:nvPr/>
        </p:nvSpPr>
        <p:spPr>
          <a:xfrm>
            <a:off x="6099872" y="5130684"/>
            <a:ext cx="1430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schwach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38AFD-549C-A229-06F6-8FBB2F74FEE9}"/>
              </a:ext>
            </a:extLst>
          </p:cNvPr>
          <p:cNvSpPr txBox="1"/>
          <p:nvPr/>
        </p:nvSpPr>
        <p:spPr>
          <a:xfrm>
            <a:off x="3312329" y="5130684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Silbe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37A77-1C4C-E294-C437-7F607B9D94C7}"/>
              </a:ext>
            </a:extLst>
          </p:cNvPr>
          <p:cNvSpPr txBox="1"/>
          <p:nvPr/>
        </p:nvSpPr>
        <p:spPr>
          <a:xfrm>
            <a:off x="3464614" y="3555213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Fuß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33B68-3828-2340-D3FA-F110EFD141A7}"/>
              </a:ext>
            </a:extLst>
          </p:cNvPr>
          <p:cNvSpPr txBox="1"/>
          <p:nvPr/>
        </p:nvSpPr>
        <p:spPr>
          <a:xfrm>
            <a:off x="5193463" y="5668480"/>
            <a:ext cx="2082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/>
              <a:t>bō</a:t>
            </a:r>
            <a:r>
              <a:rPr lang="en-GB" sz="2800" dirty="0"/>
              <a:t>            </a:t>
            </a:r>
            <a:r>
              <a:rPr lang="en-GB" sz="2800" dirty="0">
                <a:solidFill>
                  <a:srgbClr val="0432FF"/>
                </a:solidFill>
              </a:rPr>
              <a:t>li</a:t>
            </a:r>
            <a:endParaRPr lang="en-GB" sz="2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2BFD27-47F5-4AA6-6B71-C411A1C8F4C9}"/>
              </a:ext>
            </a:extLst>
          </p:cNvPr>
          <p:cNvCxnSpPr/>
          <p:nvPr/>
        </p:nvCxnSpPr>
        <p:spPr>
          <a:xfrm>
            <a:off x="5771476" y="4093009"/>
            <a:ext cx="0" cy="866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3360F4-2EE5-FA9F-E77E-1DD731A34530}"/>
              </a:ext>
            </a:extLst>
          </p:cNvPr>
          <p:cNvCxnSpPr>
            <a:cxnSpLocks/>
          </p:cNvCxnSpPr>
          <p:nvPr/>
        </p:nvCxnSpPr>
        <p:spPr>
          <a:xfrm>
            <a:off x="5771476" y="4093009"/>
            <a:ext cx="916193" cy="866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54F0C1-B5AD-E312-40A2-3F0927606749}"/>
              </a:ext>
            </a:extLst>
          </p:cNvPr>
          <p:cNvSpPr txBox="1"/>
          <p:nvPr/>
        </p:nvSpPr>
        <p:spPr>
          <a:xfrm>
            <a:off x="5320213" y="3145372"/>
            <a:ext cx="10152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/>
              <a:t>玻璃</a:t>
            </a:r>
            <a:r>
              <a:rPr lang="en-US" altLang="ja-JP" sz="2800" dirty="0"/>
              <a:t> </a:t>
            </a:r>
          </a:p>
          <a:p>
            <a:r>
              <a:rPr lang="en-US" altLang="ja-JP" sz="2800" dirty="0" err="1"/>
              <a:t>Glas</a:t>
            </a:r>
            <a:endParaRPr lang="en-GB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18703-9F7C-40B2-CEDA-DD2C58D65F03}"/>
              </a:ext>
            </a:extLst>
          </p:cNvPr>
          <p:cNvSpPr txBox="1"/>
          <p:nvPr/>
        </p:nvSpPr>
        <p:spPr>
          <a:xfrm>
            <a:off x="8171542" y="6203302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peng2005.pdf</a:t>
            </a:r>
          </a:p>
        </p:txBody>
      </p:sp>
    </p:spTree>
    <p:extLst>
      <p:ext uri="{BB962C8B-B14F-4D97-AF65-F5344CB8AC3E}">
        <p14:creationId xmlns:p14="http://schemas.microsoft.com/office/powerpoint/2010/main" val="305425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DC12A-DBD4-C8D0-47FF-81F0DB82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483" y="2180746"/>
            <a:ext cx="8251902" cy="260486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- </a:t>
            </a:r>
            <a:r>
              <a:rPr lang="en-GB" dirty="0" err="1"/>
              <a:t>zeigt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größere</a:t>
            </a:r>
            <a:r>
              <a:rPr lang="en-GB" dirty="0"/>
              <a:t>  </a:t>
            </a:r>
            <a:r>
              <a:rPr lang="en-GB" dirty="0" err="1"/>
              <a:t>Variabilität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Vergleich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Silben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Tönen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-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hauptsächlich</a:t>
            </a:r>
            <a:r>
              <a:rPr lang="en-GB" dirty="0"/>
              <a:t> </a:t>
            </a:r>
            <a:r>
              <a:rPr lang="en-GB" dirty="0" err="1"/>
              <a:t>vom</a:t>
            </a:r>
            <a:r>
              <a:rPr lang="en-GB" dirty="0"/>
              <a:t> Ton der </a:t>
            </a:r>
            <a:r>
              <a:rPr lang="en-GB" dirty="0" err="1"/>
              <a:t>davor</a:t>
            </a:r>
            <a:r>
              <a:rPr lang="en-GB" dirty="0"/>
              <a:t> </a:t>
            </a:r>
            <a:r>
              <a:rPr lang="en-GB" dirty="0" err="1"/>
              <a:t>kommenden</a:t>
            </a:r>
            <a:r>
              <a:rPr lang="en-GB" dirty="0"/>
              <a:t> </a:t>
            </a:r>
            <a:r>
              <a:rPr lang="en-GB" dirty="0" err="1"/>
              <a:t>Silbe</a:t>
            </a:r>
            <a:r>
              <a:rPr lang="en-GB" dirty="0"/>
              <a:t> </a:t>
            </a:r>
            <a:r>
              <a:rPr lang="en-GB" dirty="0" err="1"/>
              <a:t>beeinflusst</a:t>
            </a:r>
            <a:r>
              <a:rPr lang="en-GB" dirty="0"/>
              <a:t> (Chao, 1968, Cheng, 1973)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878520-7317-D84E-6848-25480708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611"/>
            <a:ext cx="10515600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 und f0 (</a:t>
            </a:r>
            <a:r>
              <a:rPr lang="en-GB" dirty="0" err="1"/>
              <a:t>Grundfrequenz</a:t>
            </a:r>
            <a:r>
              <a:rPr lang="en-GB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88CBE-7438-B49E-B9B1-4F5AA0294DB1}"/>
              </a:ext>
            </a:extLst>
          </p:cNvPr>
          <p:cNvSpPr txBox="1"/>
          <p:nvPr/>
        </p:nvSpPr>
        <p:spPr>
          <a:xfrm>
            <a:off x="1981200" y="1549174"/>
            <a:ext cx="276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Ein neutraler Ton: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860F0-A665-0EC8-FC51-AE28B61C323F}"/>
              </a:ext>
            </a:extLst>
          </p:cNvPr>
          <p:cNvSpPr txBox="1"/>
          <p:nvPr/>
        </p:nvSpPr>
        <p:spPr>
          <a:xfrm>
            <a:off x="1219200" y="5290457"/>
            <a:ext cx="869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</a:rPr>
              <a:t>Chao, Y. (1968). </a:t>
            </a:r>
            <a:r>
              <a:rPr lang="en-GB" sz="1800" i="1" dirty="0">
                <a:effectLst/>
              </a:rPr>
              <a:t>A Grammar of Spoken Chinese</a:t>
            </a:r>
            <a:r>
              <a:rPr lang="en-GB" sz="1800" dirty="0">
                <a:effectLst/>
              </a:rPr>
              <a:t>. University of California Press:  Berkeley.</a:t>
            </a:r>
          </a:p>
          <a:p>
            <a:r>
              <a:rPr lang="en-GB" sz="1800" dirty="0">
                <a:effectLst/>
              </a:rPr>
              <a:t>Cheng, C. (1973) </a:t>
            </a:r>
            <a:r>
              <a:rPr lang="en-GB" sz="1800" i="1" dirty="0">
                <a:effectLst/>
              </a:rPr>
              <a:t>A Synchronic Phonology of Mandarin Chinese</a:t>
            </a:r>
            <a:r>
              <a:rPr lang="en-GB" sz="1800" dirty="0">
                <a:effectLst/>
              </a:rPr>
              <a:t>. Mouton: Paris.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38539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D5E7E48-E196-76F4-8125-AB1B8EFC3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766" y="662700"/>
            <a:ext cx="2853608" cy="26465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B5E8C1-27AB-BA55-73CA-3B0458DA8B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9806" y="623146"/>
            <a:ext cx="2637562" cy="2862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03D8FA-D10E-0743-4959-164B9F0E9D6B}"/>
              </a:ext>
            </a:extLst>
          </p:cNvPr>
          <p:cNvSpPr txBox="1"/>
          <p:nvPr/>
        </p:nvSpPr>
        <p:spPr>
          <a:xfrm>
            <a:off x="814388" y="0"/>
            <a:ext cx="364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弯了</a:t>
            </a:r>
            <a:r>
              <a:rPr lang="en-AU" altLang="ja-JP" sz="2800" dirty="0"/>
              <a:t>, </a:t>
            </a:r>
            <a:r>
              <a:rPr lang="en-GB" sz="2800" dirty="0" err="1"/>
              <a:t>Wānle</a:t>
            </a:r>
            <a:r>
              <a:rPr lang="en-GB" sz="2800" dirty="0"/>
              <a:t> (</a:t>
            </a:r>
            <a:r>
              <a:rPr lang="en-GB" sz="2800" dirty="0" err="1"/>
              <a:t>gebogen</a:t>
            </a:r>
            <a:r>
              <a:rPr lang="en-GB" sz="2800" dirty="0"/>
              <a:t>)</a:t>
            </a:r>
          </a:p>
        </p:txBody>
      </p:sp>
      <p:pic>
        <p:nvPicPr>
          <p:cNvPr id="7" name="Fig9-2a">
            <a:hlinkClick r:id="" action="ppaction://media"/>
            <a:extLst>
              <a:ext uri="{FF2B5EF4-FFF2-40B4-BE49-F238E27FC236}">
                <a16:creationId xmlns:a16="http://schemas.microsoft.com/office/drawing/2014/main" id="{CB843C0D-03A3-2C12-4DD4-348A6A7D8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1C93C-C061-6DB0-1F73-64FD8BF009B5}"/>
              </a:ext>
            </a:extLst>
          </p:cNvPr>
          <p:cNvSpPr txBox="1"/>
          <p:nvPr/>
        </p:nvSpPr>
        <p:spPr>
          <a:xfrm>
            <a:off x="7203582" y="146378"/>
            <a:ext cx="472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完了</a:t>
            </a:r>
            <a:r>
              <a:rPr lang="en-AU" altLang="ja-JP" sz="2800" dirty="0"/>
              <a:t> </a:t>
            </a:r>
            <a:r>
              <a:rPr lang="en-GB" sz="2800" dirty="0" err="1"/>
              <a:t>Wánle</a:t>
            </a:r>
            <a:r>
              <a:rPr lang="en-GB" sz="2800" dirty="0"/>
              <a:t> (</a:t>
            </a:r>
            <a:r>
              <a:rPr lang="en-GB" sz="2800" dirty="0" err="1"/>
              <a:t>abgeschlossen</a:t>
            </a:r>
            <a:r>
              <a:rPr lang="en-GB" sz="2800" dirty="0"/>
              <a:t>)</a:t>
            </a:r>
          </a:p>
        </p:txBody>
      </p:sp>
      <p:pic>
        <p:nvPicPr>
          <p:cNvPr id="11" name="Fig9-2b">
            <a:hlinkClick r:id="" action="ppaction://media"/>
            <a:extLst>
              <a:ext uri="{FF2B5EF4-FFF2-40B4-BE49-F238E27FC236}">
                <a16:creationId xmlns:a16="http://schemas.microsoft.com/office/drawing/2014/main" id="{1CD106F5-C634-041E-E79E-0245E66F84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2976" y="56477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BFF53-971E-5344-25E9-6B1DCE53A9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0509" y="4086780"/>
            <a:ext cx="3015643" cy="2754587"/>
          </a:xfrm>
          <a:prstGeom prst="rect">
            <a:avLst/>
          </a:prstGeom>
        </p:spPr>
      </p:pic>
      <p:pic>
        <p:nvPicPr>
          <p:cNvPr id="14" name="Fig9-2c">
            <a:hlinkClick r:id="" action="ppaction://media"/>
            <a:extLst>
              <a:ext uri="{FF2B5EF4-FFF2-40B4-BE49-F238E27FC236}">
                <a16:creationId xmlns:a16="http://schemas.microsoft.com/office/drawing/2014/main" id="{81986D92-CA9C-D949-4988-C41DE255E0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168" y="442567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E0E3A0-FE60-E06D-79BF-EE2D8E486B36}"/>
              </a:ext>
            </a:extLst>
          </p:cNvPr>
          <p:cNvSpPr txBox="1"/>
          <p:nvPr/>
        </p:nvSpPr>
        <p:spPr>
          <a:xfrm>
            <a:off x="814388" y="3620914"/>
            <a:ext cx="364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晚了</a:t>
            </a:r>
            <a:r>
              <a:rPr lang="en-GB" sz="2800" dirty="0" err="1"/>
              <a:t>Wǎnle</a:t>
            </a:r>
            <a:r>
              <a:rPr lang="en-GB" sz="2800" dirty="0"/>
              <a:t> (</a:t>
            </a:r>
            <a:r>
              <a:rPr lang="en-GB" sz="2800" dirty="0" err="1"/>
              <a:t>verspätet</a:t>
            </a:r>
            <a:r>
              <a:rPr lang="en-GB" sz="2800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7ED061-DFC3-61DD-725C-D1EA3B2BD6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4708" y="3950359"/>
            <a:ext cx="2979635" cy="2817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D23AC4-473D-E0F4-599F-8F26A7440211}"/>
              </a:ext>
            </a:extLst>
          </p:cNvPr>
          <p:cNvSpPr txBox="1"/>
          <p:nvPr/>
        </p:nvSpPr>
        <p:spPr>
          <a:xfrm>
            <a:off x="7872766" y="3485756"/>
            <a:ext cx="3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慢了</a:t>
            </a:r>
            <a:r>
              <a:rPr lang="en-US" altLang="ja-JP" sz="2800" dirty="0"/>
              <a:t> </a:t>
            </a:r>
            <a:r>
              <a:rPr lang="en-GB" sz="2800" dirty="0" err="1"/>
              <a:t>Mànle</a:t>
            </a:r>
            <a:r>
              <a:rPr lang="en-GB" sz="2800" dirty="0"/>
              <a:t> (</a:t>
            </a:r>
            <a:r>
              <a:rPr lang="en-GB" sz="2800" dirty="0" err="1"/>
              <a:t>langsam</a:t>
            </a:r>
            <a:r>
              <a:rPr lang="en-GB" sz="2800" dirty="0"/>
              <a:t>)</a:t>
            </a:r>
          </a:p>
        </p:txBody>
      </p:sp>
      <p:pic>
        <p:nvPicPr>
          <p:cNvPr id="19" name="Fig9-2d">
            <a:hlinkClick r:id="" action="ppaction://media"/>
            <a:extLst>
              <a:ext uri="{FF2B5EF4-FFF2-40B4-BE49-F238E27FC236}">
                <a16:creationId xmlns:a16="http://schemas.microsoft.com/office/drawing/2014/main" id="{5A0C8BBA-657D-7A71-BEF5-58731B49CF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5671" y="3360892"/>
            <a:ext cx="812800" cy="812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05F9A5-59C9-5CDA-03EB-9949F027F383}"/>
              </a:ext>
            </a:extLst>
          </p:cNvPr>
          <p:cNvSpPr txBox="1"/>
          <p:nvPr/>
        </p:nvSpPr>
        <p:spPr>
          <a:xfrm>
            <a:off x="2095495" y="794357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T1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22016E-E1E9-EC87-B7A8-D30BF412B7F1}"/>
              </a:ext>
            </a:extLst>
          </p:cNvPr>
          <p:cNvSpPr txBox="1"/>
          <p:nvPr/>
        </p:nvSpPr>
        <p:spPr>
          <a:xfrm>
            <a:off x="9126528" y="764221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C68FEB-EC98-9A2F-CEF1-79758186AD11}"/>
              </a:ext>
            </a:extLst>
          </p:cNvPr>
          <p:cNvSpPr txBox="1"/>
          <p:nvPr/>
        </p:nvSpPr>
        <p:spPr>
          <a:xfrm>
            <a:off x="1939070" y="4209693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T3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EC281-1012-046F-91FA-5736C4AB3760}"/>
              </a:ext>
            </a:extLst>
          </p:cNvPr>
          <p:cNvSpPr txBox="1"/>
          <p:nvPr/>
        </p:nvSpPr>
        <p:spPr>
          <a:xfrm>
            <a:off x="8970103" y="4179557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C75D4-3A0E-1A7A-87B0-D85CD436D7B9}"/>
              </a:ext>
            </a:extLst>
          </p:cNvPr>
          <p:cNvSpPr txBox="1"/>
          <p:nvPr/>
        </p:nvSpPr>
        <p:spPr>
          <a:xfrm>
            <a:off x="5422788" y="2118037"/>
            <a:ext cx="4443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E83A3C-E38C-60AE-CF2D-6C4ADAFFEC7E}"/>
              </a:ext>
            </a:extLst>
          </p:cNvPr>
          <p:cNvGrpSpPr/>
          <p:nvPr/>
        </p:nvGrpSpPr>
        <p:grpSpPr>
          <a:xfrm>
            <a:off x="1927841" y="1702538"/>
            <a:ext cx="4995895" cy="4405122"/>
            <a:chOff x="1927841" y="1702538"/>
            <a:chExt cx="4995895" cy="44051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3CB35E-DF0D-F685-D2A4-1AE187F7D6FA}"/>
                </a:ext>
              </a:extLst>
            </p:cNvPr>
            <p:cNvSpPr txBox="1"/>
            <p:nvPr/>
          </p:nvSpPr>
          <p:spPr>
            <a:xfrm>
              <a:off x="4499483" y="3334911"/>
              <a:ext cx="2424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>
                  <a:solidFill>
                    <a:srgbClr val="FF0000"/>
                  </a:solidFill>
                </a:rPr>
                <a:t>X: </a:t>
              </a:r>
              <a:r>
                <a:rPr lang="en-GB" sz="2800" dirty="0" err="1">
                  <a:solidFill>
                    <a:srgbClr val="FF0000"/>
                  </a:solidFill>
                </a:rPr>
                <a:t>Knarrstimme</a:t>
              </a:r>
              <a:endParaRPr lang="en-GB" sz="28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701C88-1614-2343-0569-F862A1174781}"/>
                </a:ext>
              </a:extLst>
            </p:cNvPr>
            <p:cNvSpPr txBox="1"/>
            <p:nvPr/>
          </p:nvSpPr>
          <p:spPr>
            <a:xfrm>
              <a:off x="3060662" y="1702538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3C7011-8089-3017-E57B-783F2DE19BE8}"/>
                </a:ext>
              </a:extLst>
            </p:cNvPr>
            <p:cNvSpPr txBox="1"/>
            <p:nvPr/>
          </p:nvSpPr>
          <p:spPr>
            <a:xfrm>
              <a:off x="1927841" y="5000402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CDD1BF-0ACA-5258-AD2B-13A535EEAA80}"/>
                </a:ext>
              </a:extLst>
            </p:cNvPr>
            <p:cNvSpPr txBox="1"/>
            <p:nvPr/>
          </p:nvSpPr>
          <p:spPr>
            <a:xfrm>
              <a:off x="2346419" y="4956142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EC9049-16C1-ED7C-291C-F24AA2A88F4F}"/>
                </a:ext>
              </a:extLst>
            </p:cNvPr>
            <p:cNvSpPr txBox="1"/>
            <p:nvPr/>
          </p:nvSpPr>
          <p:spPr>
            <a:xfrm>
              <a:off x="2476203" y="5276663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0543B1-A9F8-4777-090F-CB0BF3F02F65}"/>
              </a:ext>
            </a:extLst>
          </p:cNvPr>
          <p:cNvCxnSpPr>
            <a:cxnSpLocks/>
          </p:cNvCxnSpPr>
          <p:nvPr/>
        </p:nvCxnSpPr>
        <p:spPr>
          <a:xfrm>
            <a:off x="2839910" y="941240"/>
            <a:ext cx="493756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9CAD88C-303C-C6CC-35AA-C07961BA7400}"/>
              </a:ext>
            </a:extLst>
          </p:cNvPr>
          <p:cNvCxnSpPr>
            <a:cxnSpLocks/>
          </p:cNvCxnSpPr>
          <p:nvPr/>
        </p:nvCxnSpPr>
        <p:spPr>
          <a:xfrm>
            <a:off x="2720816" y="4731091"/>
            <a:ext cx="909847" cy="1822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FA8AFC-3577-E467-34E6-26B707D7BCD9}"/>
              </a:ext>
            </a:extLst>
          </p:cNvPr>
          <p:cNvCxnSpPr>
            <a:cxnSpLocks/>
          </p:cNvCxnSpPr>
          <p:nvPr/>
        </p:nvCxnSpPr>
        <p:spPr>
          <a:xfrm flipV="1">
            <a:off x="9668664" y="1402168"/>
            <a:ext cx="769468" cy="186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5950F3C-8D4B-8DF0-6606-2D6084EA4E56}"/>
              </a:ext>
            </a:extLst>
          </p:cNvPr>
          <p:cNvCxnSpPr>
            <a:cxnSpLocks/>
          </p:cNvCxnSpPr>
          <p:nvPr/>
        </p:nvCxnSpPr>
        <p:spPr>
          <a:xfrm>
            <a:off x="10157245" y="4815682"/>
            <a:ext cx="667143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84B20C-B0BD-CD31-3203-A285395E6366}"/>
              </a:ext>
            </a:extLst>
          </p:cNvPr>
          <p:cNvCxnSpPr>
            <a:cxnSpLocks/>
          </p:cNvCxnSpPr>
          <p:nvPr/>
        </p:nvCxnSpPr>
        <p:spPr>
          <a:xfrm>
            <a:off x="5371109" y="2633943"/>
            <a:ext cx="493756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2491211-6D39-27F0-1ACA-9B30C4491609}"/>
              </a:ext>
            </a:extLst>
          </p:cNvPr>
          <p:cNvSpPr txBox="1"/>
          <p:nvPr/>
        </p:nvSpPr>
        <p:spPr>
          <a:xfrm>
            <a:off x="4822338" y="217965"/>
            <a:ext cx="23788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400" dirty="0" err="1"/>
              <a:t>Neutraler</a:t>
            </a:r>
            <a:endParaRPr lang="en-GB" sz="4400" dirty="0"/>
          </a:p>
          <a:p>
            <a:pPr algn="l"/>
            <a:r>
              <a:rPr lang="en-GB" sz="4400" dirty="0"/>
              <a:t>Ton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EB0817-A4A0-0B77-4C2B-ADB9BE061149}"/>
              </a:ext>
            </a:extLst>
          </p:cNvPr>
          <p:cNvSpPr txBox="1"/>
          <p:nvPr/>
        </p:nvSpPr>
        <p:spPr>
          <a:xfrm>
            <a:off x="4943475" y="6243638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peng05.pdf</a:t>
            </a:r>
          </a:p>
        </p:txBody>
      </p:sp>
    </p:spTree>
    <p:extLst>
      <p:ext uri="{BB962C8B-B14F-4D97-AF65-F5344CB8AC3E}">
        <p14:creationId xmlns:p14="http://schemas.microsoft.com/office/powerpoint/2010/main" val="14860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153EA53-F60B-9528-0866-A98E7C90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50" y="-219278"/>
            <a:ext cx="9093339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 und </a:t>
            </a:r>
            <a:r>
              <a:rPr lang="en-GB" dirty="0" err="1"/>
              <a:t>empirische</a:t>
            </a:r>
            <a:r>
              <a:rPr lang="en-GB" dirty="0"/>
              <a:t> </a:t>
            </a:r>
            <a:r>
              <a:rPr lang="en-GB" dirty="0" err="1"/>
              <a:t>Analysen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EB2BC-F628-1E39-012D-CD97957E4B8D}"/>
              </a:ext>
            </a:extLst>
          </p:cNvPr>
          <p:cNvSpPr txBox="1"/>
          <p:nvPr/>
        </p:nvSpPr>
        <p:spPr>
          <a:xfrm>
            <a:off x="1366448" y="767983"/>
            <a:ext cx="10221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Um </a:t>
            </a:r>
            <a:r>
              <a:rPr lang="en-GB" sz="2800" dirty="0" err="1"/>
              <a:t>festzustellen</a:t>
            </a:r>
            <a:r>
              <a:rPr lang="en-GB" sz="2800" dirty="0"/>
              <a:t>, </a:t>
            </a:r>
            <a:r>
              <a:rPr lang="en-GB" sz="2800" dirty="0" err="1"/>
              <a:t>ob</a:t>
            </a:r>
            <a:r>
              <a:rPr lang="en-GB" sz="2800" dirty="0"/>
              <a:t> der </a:t>
            </a:r>
            <a:r>
              <a:rPr lang="en-GB" sz="2800" dirty="0" err="1"/>
              <a:t>neutrale</a:t>
            </a:r>
            <a:r>
              <a:rPr lang="en-GB" sz="2800" dirty="0"/>
              <a:t> Ton </a:t>
            </a:r>
            <a:r>
              <a:rPr lang="en-GB" sz="2800" dirty="0" err="1"/>
              <a:t>doch</a:t>
            </a:r>
            <a:r>
              <a:rPr lang="en-GB" sz="2800" dirty="0"/>
              <a:t> </a:t>
            </a:r>
            <a:r>
              <a:rPr lang="en-GB" sz="2800" dirty="0" err="1"/>
              <a:t>einen</a:t>
            </a:r>
            <a:r>
              <a:rPr lang="en-GB" sz="2800" dirty="0"/>
              <a:t> Target hat, </a:t>
            </a:r>
            <a:r>
              <a:rPr lang="en-GB" sz="2800" dirty="0" err="1"/>
              <a:t>untersuchten</a:t>
            </a:r>
            <a:r>
              <a:rPr lang="en-GB" sz="2800" dirty="0"/>
              <a:t> Chen &amp; Xu (2014) </a:t>
            </a:r>
            <a:r>
              <a:rPr lang="en-GB" sz="2800" dirty="0" err="1"/>
              <a:t>Sätze</a:t>
            </a:r>
            <a:r>
              <a:rPr lang="en-GB" sz="2800" dirty="0"/>
              <a:t> </a:t>
            </a:r>
            <a:r>
              <a:rPr lang="en-GB" sz="2800" dirty="0" err="1"/>
              <a:t>wie</a:t>
            </a:r>
            <a:r>
              <a:rPr lang="en-GB" sz="28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F7D83-28AE-D2CB-B42C-A5240C157A81}"/>
              </a:ext>
            </a:extLst>
          </p:cNvPr>
          <p:cNvSpPr txBox="1"/>
          <p:nvPr/>
        </p:nvSpPr>
        <p:spPr>
          <a:xfrm>
            <a:off x="798286" y="3817257"/>
            <a:ext cx="314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chen06b.pdf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98B93-FD1F-24D5-8F13-8E69F8BA9813}"/>
              </a:ext>
            </a:extLst>
          </p:cNvPr>
          <p:cNvSpPr txBox="1"/>
          <p:nvPr/>
        </p:nvSpPr>
        <p:spPr>
          <a:xfrm>
            <a:off x="8276492" y="3421537"/>
            <a:ext cx="346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他说</a:t>
            </a:r>
            <a:r>
              <a:rPr lang="ja-JP" altLang="en-US" sz="2800" b="1" i="0" u="sng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慢</a:t>
            </a:r>
            <a:r>
              <a:rPr lang="en-US" altLang="ja-JP" sz="2800" b="0" i="0" u="none" strike="noStrike" dirty="0">
                <a:solidFill>
                  <a:srgbClr val="000000"/>
                </a:solidFill>
                <a:effectLst/>
                <a:latin typeface="ArialMT"/>
              </a:rPr>
              <a:t>/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美多了。</a:t>
            </a:r>
            <a:endParaRPr lang="en-GB" sz="28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08C3D-AB64-2A82-546C-41B24ACF94E8}"/>
              </a:ext>
            </a:extLst>
          </p:cNvPr>
          <p:cNvSpPr txBox="1"/>
          <p:nvPr/>
        </p:nvSpPr>
        <p:spPr>
          <a:xfrm>
            <a:off x="8574314" y="4122556"/>
            <a:ext cx="4060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他说</a:t>
            </a:r>
            <a:r>
              <a:rPr lang="ja-JP" altLang="en-US" sz="2800" b="1" i="0" u="sng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432FF"/>
                </a:solidFill>
                <a:effectLst/>
                <a:latin typeface="ArialMT"/>
              </a:rPr>
              <a:t>妈们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慢</a:t>
            </a:r>
            <a:r>
              <a:rPr lang="en-US" altLang="ja-JP" sz="2800" b="0" i="0" u="none" strike="noStrike" dirty="0">
                <a:solidFill>
                  <a:srgbClr val="000000"/>
                </a:solidFill>
                <a:effectLst/>
                <a:latin typeface="ArialMT"/>
              </a:rPr>
              <a:t>/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美多了。</a:t>
            </a:r>
            <a:endParaRPr lang="en-GB" sz="2800" dirty="0" err="1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B8D9117-B5D0-52F5-FDD7-C356730DA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779229"/>
              </p:ext>
            </p:extLst>
          </p:nvPr>
        </p:nvGraphicFramePr>
        <p:xfrm>
          <a:off x="0" y="2698941"/>
          <a:ext cx="1201102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663">
                  <a:extLst>
                    <a:ext uri="{9D8B030D-6E8A-4147-A177-3AD203B41FA5}">
                      <a16:colId xmlns:a16="http://schemas.microsoft.com/office/drawing/2014/main" val="3448061959"/>
                    </a:ext>
                  </a:extLst>
                </a:gridCol>
                <a:gridCol w="4013795">
                  <a:extLst>
                    <a:ext uri="{9D8B030D-6E8A-4147-A177-3AD203B41FA5}">
                      <a16:colId xmlns:a16="http://schemas.microsoft.com/office/drawing/2014/main" val="262142702"/>
                    </a:ext>
                  </a:extLst>
                </a:gridCol>
                <a:gridCol w="1949470">
                  <a:extLst>
                    <a:ext uri="{9D8B030D-6E8A-4147-A177-3AD203B41FA5}">
                      <a16:colId xmlns:a16="http://schemas.microsoft.com/office/drawing/2014/main" val="1899637761"/>
                    </a:ext>
                  </a:extLst>
                </a:gridCol>
                <a:gridCol w="1890098">
                  <a:extLst>
                    <a:ext uri="{9D8B030D-6E8A-4147-A177-3AD203B41FA5}">
                      <a16:colId xmlns:a16="http://schemas.microsoft.com/office/drawing/2014/main" val="1502549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Kontext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neutrale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Töne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1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Mutter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sng" dirty="0" err="1"/>
                        <a:t>mā</a:t>
                      </a:r>
                      <a:endParaRPr lang="en-GB" sz="2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none" dirty="0" err="1"/>
                        <a:t>keine</a:t>
                      </a:r>
                      <a:endParaRPr lang="en-GB" sz="2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659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Mutter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einer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381466"/>
                  </a:ext>
                </a:extLst>
              </a:tr>
              <a:tr h="513259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</a:t>
                      </a:r>
                      <a:r>
                        <a:rPr lang="en-GB" sz="2400" dirty="0" err="1"/>
                        <a:t>Mütter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sind</a:t>
                      </a:r>
                      <a:r>
                        <a:rPr lang="en-GB" sz="2400" dirty="0"/>
                        <a:t> 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妈们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zwei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651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was die </a:t>
                      </a:r>
                      <a:r>
                        <a:rPr lang="en-GB" sz="2400" dirty="0" err="1"/>
                        <a:t>Mütter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haben</a:t>
                      </a:r>
                      <a:r>
                        <a:rPr lang="en-GB" sz="2400" dirty="0"/>
                        <a:t>,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妈们的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mamama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  <a:p>
                      <a:pPr algn="l"/>
                      <a:endParaRPr lang="en-GB" sz="24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/>
                        <a:t>drei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43148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716CBCF-8F62-7470-4508-4ECE07556D54}"/>
              </a:ext>
            </a:extLst>
          </p:cNvPr>
          <p:cNvSpPr txBox="1"/>
          <p:nvPr/>
        </p:nvSpPr>
        <p:spPr>
          <a:xfrm>
            <a:off x="2772034" y="1771934"/>
            <a:ext cx="6047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tā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/>
              <a:t>mā</a:t>
            </a:r>
            <a:r>
              <a:rPr lang="en-GB" sz="2800" dirty="0"/>
              <a:t> (</a:t>
            </a:r>
            <a:r>
              <a:rPr lang="en-GB" sz="2800" dirty="0">
                <a:solidFill>
                  <a:srgbClr val="0432FF"/>
                </a:solidFill>
              </a:rPr>
              <a:t>ma ma ma</a:t>
            </a:r>
            <a:r>
              <a:rPr lang="en-GB" sz="2800" dirty="0"/>
              <a:t>) </a:t>
            </a:r>
            <a:r>
              <a:rPr lang="en-GB" sz="2800" dirty="0" err="1"/>
              <a:t>màn</a:t>
            </a:r>
            <a:r>
              <a:rPr lang="en-GB" sz="2800" dirty="0"/>
              <a:t>/</a:t>
            </a:r>
            <a:r>
              <a:rPr lang="en-GB" sz="2800" dirty="0" err="1"/>
              <a:t>měi</a:t>
            </a:r>
            <a:r>
              <a:rPr lang="en-GB" sz="2800" dirty="0"/>
              <a:t> </a:t>
            </a:r>
            <a:r>
              <a:rPr lang="en-GB" sz="2800" dirty="0" err="1"/>
              <a:t>duō</a:t>
            </a:r>
            <a:r>
              <a:rPr lang="en-GB" sz="2800" dirty="0"/>
              <a:t> </a:t>
            </a:r>
            <a:r>
              <a:rPr lang="en-GB" sz="2800" dirty="0" err="1"/>
              <a:t>lē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FCF3-9294-D3D2-EAA9-B7C2E123D18B}"/>
              </a:ext>
            </a:extLst>
          </p:cNvPr>
          <p:cNvSpPr txBox="1"/>
          <p:nvPr/>
        </p:nvSpPr>
        <p:spPr>
          <a:xfrm>
            <a:off x="9217218" y="2248987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E21BD-DB3B-4764-37C3-AC4CCE356840}"/>
              </a:ext>
            </a:extLst>
          </p:cNvPr>
          <p:cNvSpPr txBox="1"/>
          <p:nvPr/>
        </p:nvSpPr>
        <p:spPr>
          <a:xfrm>
            <a:off x="3947886" y="2150798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nǎi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BDB5E-79D0-6FC4-AD74-D5E0B4DF9093}"/>
              </a:ext>
            </a:extLst>
          </p:cNvPr>
          <p:cNvSpPr txBox="1"/>
          <p:nvPr/>
        </p:nvSpPr>
        <p:spPr>
          <a:xfrm>
            <a:off x="4494299" y="2175721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>
                <a:solidFill>
                  <a:srgbClr val="0432FF"/>
                </a:solidFill>
              </a:rPr>
              <a:t>nai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EE4F4-0F86-244C-A561-AB0820F185D3}"/>
              </a:ext>
            </a:extLst>
          </p:cNvPr>
          <p:cNvSpPr txBox="1"/>
          <p:nvPr/>
        </p:nvSpPr>
        <p:spPr>
          <a:xfrm>
            <a:off x="5118516" y="2163259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men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27791-315B-3019-F9E2-9EDC4E54CFE9}"/>
              </a:ext>
            </a:extLst>
          </p:cNvPr>
          <p:cNvSpPr txBox="1"/>
          <p:nvPr/>
        </p:nvSpPr>
        <p:spPr>
          <a:xfrm>
            <a:off x="5797625" y="2175721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de</a:t>
            </a:r>
            <a:r>
              <a:rPr lang="en-GB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45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D5634-9F28-1A5F-97F2-76A63B1BF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2"/>
          <a:stretch/>
        </p:blipFill>
        <p:spPr>
          <a:xfrm>
            <a:off x="780067" y="3188016"/>
            <a:ext cx="4852288" cy="2932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9F81E-5CF4-BF21-B252-DA132C418F10}"/>
              </a:ext>
            </a:extLst>
          </p:cNvPr>
          <p:cNvSpPr txBox="1"/>
          <p:nvPr/>
        </p:nvSpPr>
        <p:spPr>
          <a:xfrm>
            <a:off x="1979518" y="3562668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mā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ma  ma 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D1C5E7-8F05-4649-EE7B-8F4142EEB990}"/>
              </a:ext>
            </a:extLst>
          </p:cNvPr>
          <p:cNvSpPr txBox="1"/>
          <p:nvPr/>
        </p:nvSpPr>
        <p:spPr>
          <a:xfrm>
            <a:off x="5422806" y="4768235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màn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7BE62-289D-2324-AA4B-85941CD5AF60}"/>
              </a:ext>
            </a:extLst>
          </p:cNvPr>
          <p:cNvSpPr txBox="1"/>
          <p:nvPr/>
        </p:nvSpPr>
        <p:spPr>
          <a:xfrm>
            <a:off x="5422806" y="5291455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měi</a:t>
            </a:r>
            <a:endParaRPr lang="en-GB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5429CA-B79C-1E2C-32F5-B69CA92B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92" y="-60579"/>
            <a:ext cx="6936461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Ton: </a:t>
            </a:r>
            <a:r>
              <a:rPr lang="en-GB" dirty="0" err="1"/>
              <a:t>Ergebnisse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D07EE0-BAB0-ECB1-1EB9-98E71FF86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30" y="3158964"/>
            <a:ext cx="4718937" cy="29902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4BB857-EC2F-9AF7-4F49-EE574752E409}"/>
              </a:ext>
            </a:extLst>
          </p:cNvPr>
          <p:cNvSpPr txBox="1"/>
          <p:nvPr/>
        </p:nvSpPr>
        <p:spPr>
          <a:xfrm>
            <a:off x="7137305" y="39682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nǎi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6A0A6-770A-8B0B-8FC2-4821D7390DF6}"/>
              </a:ext>
            </a:extLst>
          </p:cNvPr>
          <p:cNvSpPr txBox="1"/>
          <p:nvPr/>
        </p:nvSpPr>
        <p:spPr>
          <a:xfrm>
            <a:off x="8097775" y="3968272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nai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33A0A-0243-A54F-ABBD-4F6B1BCFCD0B}"/>
              </a:ext>
            </a:extLst>
          </p:cNvPr>
          <p:cNvSpPr txBox="1"/>
          <p:nvPr/>
        </p:nvSpPr>
        <p:spPr>
          <a:xfrm>
            <a:off x="8773651" y="3968272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men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C68B94-E038-7388-EBA3-172CAFF45628}"/>
              </a:ext>
            </a:extLst>
          </p:cNvPr>
          <p:cNvSpPr txBox="1"/>
          <p:nvPr/>
        </p:nvSpPr>
        <p:spPr>
          <a:xfrm>
            <a:off x="9574778" y="3968271"/>
            <a:ext cx="55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186279-A95F-50BC-B114-2F7D5B5A2819}"/>
              </a:ext>
            </a:extLst>
          </p:cNvPr>
          <p:cNvSpPr txBox="1"/>
          <p:nvPr/>
        </p:nvSpPr>
        <p:spPr>
          <a:xfrm>
            <a:off x="7999398" y="6051859"/>
            <a:ext cx="3989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/>
              <a:t>tā</a:t>
            </a:r>
            <a:r>
              <a:rPr lang="en-GB" sz="2400" dirty="0"/>
              <a:t> </a:t>
            </a:r>
            <a:r>
              <a:rPr lang="en-GB" sz="2400" dirty="0" err="1"/>
              <a:t>shuō</a:t>
            </a:r>
            <a:r>
              <a:rPr lang="en-GB" sz="2400" dirty="0"/>
              <a:t> </a:t>
            </a:r>
            <a:r>
              <a:rPr lang="en-GB" sz="2400" dirty="0" err="1"/>
              <a:t>nǎi</a:t>
            </a:r>
            <a:r>
              <a:rPr lang="en-GB" sz="2400" dirty="0" err="1">
                <a:solidFill>
                  <a:srgbClr val="0432FF"/>
                </a:solidFill>
              </a:rPr>
              <a:t>naimende</a:t>
            </a:r>
            <a:endParaRPr lang="en-GB" sz="2400" dirty="0">
              <a:solidFill>
                <a:srgbClr val="0432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51F2D1-F8A8-6C67-8A26-E27085FB394E}"/>
              </a:ext>
            </a:extLst>
          </p:cNvPr>
          <p:cNvSpPr txBox="1"/>
          <p:nvPr/>
        </p:nvSpPr>
        <p:spPr>
          <a:xfrm>
            <a:off x="431092" y="6363193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B5E0D8-EAAA-92ED-F361-B5554D32FA66}"/>
              </a:ext>
            </a:extLst>
          </p:cNvPr>
          <p:cNvSpPr txBox="1"/>
          <p:nvPr/>
        </p:nvSpPr>
        <p:spPr>
          <a:xfrm>
            <a:off x="1440789" y="1612489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wird vom davor kommenden Ton beeinflusst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D1436-4920-55C8-E3C6-4018499D41A7}"/>
              </a:ext>
            </a:extLst>
          </p:cNvPr>
          <p:cNvSpPr txBox="1"/>
          <p:nvPr/>
        </p:nvSpPr>
        <p:spPr>
          <a:xfrm>
            <a:off x="857713" y="1159785"/>
            <a:ext cx="276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Ein neutraler Ton: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9CD35-7FFB-3BCD-9A7E-3B14BB0B65D5}"/>
              </a:ext>
            </a:extLst>
          </p:cNvPr>
          <p:cNvSpPr txBox="1"/>
          <p:nvPr/>
        </p:nvSpPr>
        <p:spPr>
          <a:xfrm>
            <a:off x="1512663" y="2100318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hat einen 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E79E5-F6E8-57CA-08AD-8854B3A65F7E}"/>
              </a:ext>
            </a:extLst>
          </p:cNvPr>
          <p:cNvSpPr txBox="1"/>
          <p:nvPr/>
        </p:nvSpPr>
        <p:spPr>
          <a:xfrm>
            <a:off x="1053883" y="1592548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1.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1C1EEB-D9F0-B41A-7033-74834BFF86C1}"/>
              </a:ext>
            </a:extLst>
          </p:cNvPr>
          <p:cNvSpPr txBox="1"/>
          <p:nvPr/>
        </p:nvSpPr>
        <p:spPr>
          <a:xfrm>
            <a:off x="1044734" y="211505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2.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8575D0-4FB1-BEAE-9446-0AF11B4E65DF}"/>
              </a:ext>
            </a:extLst>
          </p:cNvPr>
          <p:cNvSpPr txBox="1"/>
          <p:nvPr/>
        </p:nvSpPr>
        <p:spPr>
          <a:xfrm>
            <a:off x="3203466" y="4285974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5F4DBD-6042-1E16-808C-3ABE1E73022C}"/>
              </a:ext>
            </a:extLst>
          </p:cNvPr>
          <p:cNvSpPr txBox="1"/>
          <p:nvPr/>
        </p:nvSpPr>
        <p:spPr>
          <a:xfrm>
            <a:off x="8963606" y="4836104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2.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5D7BDA-B83A-8453-674B-4C76209B3C11}"/>
              </a:ext>
            </a:extLst>
          </p:cNvPr>
          <p:cNvSpPr txBox="1"/>
          <p:nvPr/>
        </p:nvSpPr>
        <p:spPr>
          <a:xfrm>
            <a:off x="1043033" y="2442728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02B5E0-FEC2-1372-8DCD-E4B81B7FD77F}"/>
              </a:ext>
            </a:extLst>
          </p:cNvPr>
          <p:cNvSpPr txBox="1"/>
          <p:nvPr/>
        </p:nvSpPr>
        <p:spPr>
          <a:xfrm>
            <a:off x="1521812" y="2447865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ist sehr variabel (Vergleich: links mit rechts)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40C91-28FE-DAD1-F45B-4B41A8C68DA5}"/>
              </a:ext>
            </a:extLst>
          </p:cNvPr>
          <p:cNvSpPr txBox="1"/>
          <p:nvPr/>
        </p:nvSpPr>
        <p:spPr>
          <a:xfrm>
            <a:off x="11096520" y="4659152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màn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392ED-4DE3-3B5E-C6FA-4EE8D774FF6B}"/>
              </a:ext>
            </a:extLst>
          </p:cNvPr>
          <p:cNvSpPr txBox="1"/>
          <p:nvPr/>
        </p:nvSpPr>
        <p:spPr>
          <a:xfrm>
            <a:off x="11096520" y="5182372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měi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0244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5DFA3-FAC5-51A0-576F-8611654FB397}"/>
              </a:ext>
            </a:extLst>
          </p:cNvPr>
          <p:cNvSpPr txBox="1"/>
          <p:nvPr/>
        </p:nvSpPr>
        <p:spPr>
          <a:xfrm>
            <a:off x="1593087" y="5003868"/>
            <a:ext cx="37011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0" i="0" u="none" strike="noStrike" dirty="0">
                <a:solidFill>
                  <a:srgbClr val="0432FF"/>
                </a:solidFill>
                <a:effectLst/>
              </a:rPr>
              <a:t>读</a:t>
            </a:r>
            <a:r>
              <a:rPr lang="zh-CN" altLang="en-US" sz="2800" b="0" i="0" u="none" strike="noStrike" dirty="0">
                <a:solidFill>
                  <a:srgbClr val="FF0000"/>
                </a:solidFill>
                <a:effectLst/>
              </a:rPr>
              <a:t>九</a:t>
            </a:r>
            <a:r>
              <a:rPr lang="zh-CN" altLang="en-US" sz="2800" b="0" i="0" u="none" strike="noStrike" dirty="0">
                <a:solidFill>
                  <a:srgbClr val="202124"/>
                </a:solidFill>
                <a:effectLst/>
              </a:rPr>
              <a:t>天</a:t>
            </a:r>
          </a:p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</a:rPr>
              <a:t> </a:t>
            </a:r>
            <a:r>
              <a:rPr lang="en-GB" sz="2800" b="0" i="0" u="none" strike="noStrike" dirty="0" err="1">
                <a:solidFill>
                  <a:srgbClr val="FF0000"/>
                </a:solidFill>
                <a:effectLst/>
              </a:rPr>
              <a:t>jiǔ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</a:rPr>
              <a:t>tiān</a:t>
            </a:r>
            <a:endParaRPr lang="en-GB" sz="2800" b="0" i="0" u="none" strike="noStrike" dirty="0">
              <a:solidFill>
                <a:srgbClr val="202124"/>
              </a:solidFill>
              <a:effectLst/>
            </a:endParaRPr>
          </a:p>
          <a:p>
            <a:pPr algn="l"/>
            <a:r>
              <a:rPr lang="en-GB" sz="2800" dirty="0" err="1">
                <a:solidFill>
                  <a:srgbClr val="202124"/>
                </a:solidFill>
              </a:rPr>
              <a:t>lesen</a:t>
            </a:r>
            <a:r>
              <a:rPr lang="en-GB" sz="2800" dirty="0">
                <a:solidFill>
                  <a:srgbClr val="202124"/>
                </a:solidFill>
              </a:rPr>
              <a:t> </a:t>
            </a:r>
            <a:r>
              <a:rPr lang="en-GB" sz="2800" dirty="0" err="1">
                <a:solidFill>
                  <a:srgbClr val="202124"/>
                </a:solidFill>
              </a:rPr>
              <a:t>neun</a:t>
            </a:r>
            <a:r>
              <a:rPr lang="en-GB" sz="2800" dirty="0">
                <a:solidFill>
                  <a:srgbClr val="202124"/>
                </a:solidFill>
              </a:rPr>
              <a:t> </a:t>
            </a:r>
            <a:r>
              <a:rPr lang="en-GB" sz="2800" dirty="0" err="1">
                <a:solidFill>
                  <a:srgbClr val="202124"/>
                </a:solidFill>
              </a:rPr>
              <a:t>Tage</a:t>
            </a:r>
            <a:r>
              <a:rPr lang="en-GB" sz="2800" dirty="0">
                <a:solidFill>
                  <a:srgbClr val="202124"/>
                </a:solidFill>
              </a:rPr>
              <a:t> lang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A99A9-2126-8160-B5AA-DC58B86B7E3C}"/>
              </a:ext>
            </a:extLst>
          </p:cNvPr>
          <p:cNvSpPr txBox="1"/>
          <p:nvPr/>
        </p:nvSpPr>
        <p:spPr>
          <a:xfrm>
            <a:off x="6947684" y="5003868"/>
            <a:ext cx="3672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>
                <a:solidFill>
                  <a:srgbClr val="FF0000"/>
                </a:solidFill>
              </a:rPr>
              <a:t>赌九</a:t>
            </a:r>
            <a:r>
              <a:rPr lang="zh-CN" sz="2800" dirty="0"/>
              <a:t>天</a:t>
            </a:r>
            <a:endParaRPr lang="en-AU" altLang="zh-CN" sz="2800" dirty="0"/>
          </a:p>
          <a:p>
            <a:pPr algn="l"/>
            <a:r>
              <a:rPr lang="en-GB" sz="2800" b="0" i="0" u="none" strike="noStrike" dirty="0">
                <a:solidFill>
                  <a:srgbClr val="0432FF"/>
                </a:solidFill>
                <a:effectLst/>
              </a:rPr>
              <a:t> </a:t>
            </a:r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dirty="0"/>
              <a:t>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 err="1"/>
              <a:t>tiān</a:t>
            </a:r>
            <a:endParaRPr lang="en-GB" sz="2800" dirty="0"/>
          </a:p>
          <a:p>
            <a:pPr algn="l"/>
            <a:r>
              <a:rPr lang="en-GB" sz="2800" dirty="0" err="1"/>
              <a:t>wetten</a:t>
            </a:r>
            <a:r>
              <a:rPr lang="en-GB" sz="2800" dirty="0"/>
              <a:t> </a:t>
            </a:r>
            <a:r>
              <a:rPr lang="en-GB" sz="2800" dirty="0" err="1"/>
              <a:t>neun</a:t>
            </a:r>
            <a:r>
              <a:rPr lang="en-GB" sz="2800" dirty="0"/>
              <a:t> </a:t>
            </a:r>
            <a:r>
              <a:rPr lang="en-GB" sz="2800" dirty="0" err="1"/>
              <a:t>Tage</a:t>
            </a:r>
            <a:r>
              <a:rPr lang="en-GB" sz="2800" dirty="0"/>
              <a:t> lang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78C8C-46B2-BC4E-BF87-187D28F2E4AF}"/>
              </a:ext>
            </a:extLst>
          </p:cNvPr>
          <p:cNvSpPr txBox="1"/>
          <p:nvPr/>
        </p:nvSpPr>
        <p:spPr>
          <a:xfrm>
            <a:off x="1593087" y="2085662"/>
            <a:ext cx="207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T2 (</a:t>
            </a:r>
            <a:r>
              <a:rPr lang="en-GB" sz="2800" dirty="0" err="1">
                <a:solidFill>
                  <a:srgbClr val="0432FF"/>
                </a:solidFill>
              </a:rPr>
              <a:t>steigend</a:t>
            </a:r>
            <a:r>
              <a:rPr lang="en-GB" sz="2800" dirty="0">
                <a:solidFill>
                  <a:srgbClr val="0432FF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FE3D2-E96F-8CAB-4E92-DE2B7EBC9358}"/>
              </a:ext>
            </a:extLst>
          </p:cNvPr>
          <p:cNvSpPr txBox="1"/>
          <p:nvPr/>
        </p:nvSpPr>
        <p:spPr>
          <a:xfrm>
            <a:off x="6986588" y="2073726"/>
            <a:ext cx="396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 (</a:t>
            </a:r>
            <a:r>
              <a:rPr lang="en-GB" sz="2800" dirty="0" err="1">
                <a:solidFill>
                  <a:srgbClr val="FF0000"/>
                </a:solidFill>
              </a:rPr>
              <a:t>tief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fallend</a:t>
            </a:r>
            <a:r>
              <a:rPr lang="en-GB" sz="2800" dirty="0">
                <a:solidFill>
                  <a:srgbClr val="FF0000"/>
                </a:solidFill>
              </a:rPr>
              <a:t>—</a:t>
            </a:r>
            <a:r>
              <a:rPr lang="en-GB" sz="2800" dirty="0" err="1">
                <a:solidFill>
                  <a:srgbClr val="FF0000"/>
                </a:solidFill>
              </a:rPr>
              <a:t>steigend</a:t>
            </a:r>
            <a:r>
              <a:rPr lang="en-GB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4AFC4-6FA7-6AFD-6076-CDC1B9BB89D4}"/>
              </a:ext>
            </a:extLst>
          </p:cNvPr>
          <p:cNvSpPr txBox="1"/>
          <p:nvPr/>
        </p:nvSpPr>
        <p:spPr>
          <a:xfrm>
            <a:off x="6986588" y="3399253"/>
            <a:ext cx="249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  <a:r>
              <a:rPr lang="en-GB" sz="2800" dirty="0" err="1"/>
              <a:t>vor</a:t>
            </a:r>
            <a:r>
              <a:rPr lang="en-GB" sz="2800" dirty="0"/>
              <a:t>  T3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B9D57-E71A-6341-C7E0-8BACFCCD16A7}"/>
              </a:ext>
            </a:extLst>
          </p:cNvPr>
          <p:cNvSpPr txBox="1"/>
          <p:nvPr/>
        </p:nvSpPr>
        <p:spPr>
          <a:xfrm>
            <a:off x="1593087" y="2669411"/>
            <a:ext cx="332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b="0" i="0" u="none" strike="noStrike" dirty="0">
                <a:solidFill>
                  <a:srgbClr val="0432FF"/>
                </a:solidFill>
                <a:effectLst/>
              </a:rPr>
              <a:t>  </a:t>
            </a:r>
            <a:r>
              <a:rPr lang="en-GB" sz="2800" b="0" i="0" u="none" strike="noStrike" dirty="0">
                <a:effectLst/>
              </a:rPr>
              <a:t>(</a:t>
            </a:r>
            <a:r>
              <a:rPr lang="zh-CN" altLang="en-US" sz="2800" b="0" i="0" u="none" strike="noStrike" dirty="0">
                <a:effectLst/>
              </a:rPr>
              <a:t>读</a:t>
            </a:r>
            <a:r>
              <a:rPr lang="en-AU" altLang="zh-CN" sz="2800" b="0" i="0" u="none" strike="noStrike" dirty="0">
                <a:effectLst/>
              </a:rPr>
              <a:t>, </a:t>
            </a:r>
            <a:r>
              <a:rPr lang="en-AU" altLang="zh-CN" sz="2800" b="0" i="0" u="none" strike="noStrike" dirty="0" err="1">
                <a:effectLst/>
              </a:rPr>
              <a:t>lesen</a:t>
            </a:r>
            <a:r>
              <a:rPr lang="en-AU" altLang="zh-CN" sz="2800" b="0" i="0" u="none" strike="noStrike" dirty="0">
                <a:effectLst/>
              </a:rPr>
              <a:t>)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4AA8E-BEEF-14C2-E0FD-BA805BF32505}"/>
              </a:ext>
            </a:extLst>
          </p:cNvPr>
          <p:cNvSpPr txBox="1"/>
          <p:nvPr/>
        </p:nvSpPr>
        <p:spPr>
          <a:xfrm>
            <a:off x="6986588" y="2589884"/>
            <a:ext cx="310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>
                <a:solidFill>
                  <a:srgbClr val="FF0000"/>
                </a:solidFill>
              </a:rPr>
              <a:t>dǔ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/>
              <a:t>(</a:t>
            </a:r>
            <a:r>
              <a:rPr lang="zh-CN" sz="2800" dirty="0"/>
              <a:t>赌</a:t>
            </a:r>
            <a:r>
              <a:rPr lang="en-AU" altLang="zh-CN" sz="2800" dirty="0"/>
              <a:t>, </a:t>
            </a:r>
            <a:r>
              <a:rPr lang="en-AU" altLang="zh-CN" sz="2800" dirty="0" err="1"/>
              <a:t>wetten</a:t>
            </a:r>
            <a:r>
              <a:rPr lang="en-AU" altLang="zh-CN" sz="2800" dirty="0"/>
              <a:t>)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1239F-D296-D91C-6902-A0077CB004EF}"/>
              </a:ext>
            </a:extLst>
          </p:cNvPr>
          <p:cNvSpPr txBox="1"/>
          <p:nvPr/>
        </p:nvSpPr>
        <p:spPr>
          <a:xfrm>
            <a:off x="4300538" y="4143375"/>
            <a:ext cx="2429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Neutralisierung</a:t>
            </a:r>
            <a:endParaRPr lang="en-GB" sz="28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5F555E5-F09A-0D58-A098-2A3DA7E0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09"/>
            <a:ext cx="10515600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</p:spTree>
    <p:extLst>
      <p:ext uri="{BB962C8B-B14F-4D97-AF65-F5344CB8AC3E}">
        <p14:creationId xmlns:p14="http://schemas.microsoft.com/office/powerpoint/2010/main" val="344106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312D04-58AD-E7CA-44B9-6182CF6CB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0" y="1422400"/>
            <a:ext cx="7378700" cy="401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D35F1A-8112-3E3F-7550-8FBAC80BD28C}"/>
              </a:ext>
            </a:extLst>
          </p:cNvPr>
          <p:cNvSpPr txBox="1"/>
          <p:nvPr/>
        </p:nvSpPr>
        <p:spPr>
          <a:xfrm>
            <a:off x="3889829" y="838591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FF0000"/>
                </a:solidFill>
              </a:rPr>
              <a:t>dǔ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9421C-053E-6BDB-0941-D94DD7D9F1E5}"/>
              </a:ext>
            </a:extLst>
          </p:cNvPr>
          <p:cNvSpPr txBox="1"/>
          <p:nvPr/>
        </p:nvSpPr>
        <p:spPr>
          <a:xfrm>
            <a:off x="4876800" y="838591"/>
            <a:ext cx="184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jiǔ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tiān</a:t>
            </a:r>
            <a:endParaRPr lang="en-GB" sz="2800" b="0" i="0" u="none" strike="noStrike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B284D-B67C-B3A0-A6C2-F1E0176273C7}"/>
              </a:ext>
            </a:extLst>
          </p:cNvPr>
          <p:cNvSpPr txBox="1"/>
          <p:nvPr/>
        </p:nvSpPr>
        <p:spPr>
          <a:xfrm>
            <a:off x="7492093" y="315371"/>
            <a:ext cx="2775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FF0000"/>
                </a:solidFill>
              </a:rPr>
              <a:t>dǔ</a:t>
            </a:r>
            <a:r>
              <a:rPr lang="en-GB" sz="2800" dirty="0"/>
              <a:t>  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>
                <a:solidFill>
                  <a:srgbClr val="FF0000"/>
                </a:solidFill>
              </a:rPr>
              <a:t>  </a:t>
            </a:r>
            <a:r>
              <a:rPr lang="en-GB" sz="2800" dirty="0" err="1"/>
              <a:t>tiān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80A08-D9AF-DFFA-119D-F48F9B5C1643}"/>
              </a:ext>
            </a:extLst>
          </p:cNvPr>
          <p:cNvSpPr txBox="1"/>
          <p:nvPr/>
        </p:nvSpPr>
        <p:spPr>
          <a:xfrm>
            <a:off x="2830286" y="8385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endParaRPr lang="en-GB" sz="2800" dirty="0"/>
          </a:p>
        </p:txBody>
      </p:sp>
      <p:pic>
        <p:nvPicPr>
          <p:cNvPr id="12" name="du_du">
            <a:hlinkClick r:id="" action="ppaction://media"/>
            <a:extLst>
              <a:ext uri="{FF2B5EF4-FFF2-40B4-BE49-F238E27FC236}">
                <a16:creationId xmlns:a16="http://schemas.microsoft.com/office/drawing/2014/main" id="{BEE82300-1DE8-8576-DD45-1FD49F862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62" y="693801"/>
            <a:ext cx="812800" cy="8128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3408F52-D7E2-7891-339A-3ED00113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571" y="-253207"/>
            <a:ext cx="3595687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73218-5B7B-BCBA-33D0-B8AC359E985D}"/>
              </a:ext>
            </a:extLst>
          </p:cNvPr>
          <p:cNvSpPr txBox="1"/>
          <p:nvPr/>
        </p:nvSpPr>
        <p:spPr>
          <a:xfrm>
            <a:off x="7144110" y="808302"/>
            <a:ext cx="364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    </a:t>
            </a:r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r>
              <a:rPr lang="en-GB" sz="2800" dirty="0"/>
              <a:t>  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>
                <a:solidFill>
                  <a:srgbClr val="FF0000"/>
                </a:solidFill>
              </a:rPr>
              <a:t>  </a:t>
            </a:r>
            <a:r>
              <a:rPr lang="en-GB" sz="2800" dirty="0" err="1"/>
              <a:t>tiān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ECA18-9E6D-D86C-173C-F6FC9A5F9DC7}"/>
              </a:ext>
            </a:extLst>
          </p:cNvPr>
          <p:cNvSpPr txBox="1"/>
          <p:nvPr/>
        </p:nvSpPr>
        <p:spPr>
          <a:xfrm>
            <a:off x="5322204" y="5435600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lesen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DAAB6-CE75-D474-2EBC-3790927253D9}"/>
              </a:ext>
            </a:extLst>
          </p:cNvPr>
          <p:cNvSpPr txBox="1"/>
          <p:nvPr/>
        </p:nvSpPr>
        <p:spPr>
          <a:xfrm>
            <a:off x="8069396" y="5361970"/>
            <a:ext cx="1212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wetten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2885B2-45D4-AC00-97F7-D72D5F193D85}"/>
              </a:ext>
            </a:extLst>
          </p:cNvPr>
          <p:cNvSpPr txBox="1"/>
          <p:nvPr/>
        </p:nvSpPr>
        <p:spPr>
          <a:xfrm>
            <a:off x="7572081" y="6334780"/>
            <a:ext cx="461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/>
              <a:t>Stimme</a:t>
            </a:r>
            <a:r>
              <a:rPr lang="en-GB" sz="2800" dirty="0"/>
              <a:t> von Google Translate)</a:t>
            </a:r>
          </a:p>
        </p:txBody>
      </p:sp>
    </p:spTree>
    <p:extLst>
      <p:ext uri="{BB962C8B-B14F-4D97-AF65-F5344CB8AC3E}">
        <p14:creationId xmlns:p14="http://schemas.microsoft.com/office/powerpoint/2010/main" val="10864564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A53D06-C0C4-2901-F389-2A168753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" y="46543"/>
            <a:ext cx="11469914" cy="1325563"/>
          </a:xfrm>
        </p:spPr>
        <p:txBody>
          <a:bodyPr/>
          <a:lstStyle/>
          <a:p>
            <a:r>
              <a:rPr lang="en-GB" dirty="0"/>
              <a:t>Tone sandhi: </a:t>
            </a:r>
            <a:r>
              <a:rPr lang="en-GB" dirty="0" err="1"/>
              <a:t>Einfluss</a:t>
            </a:r>
            <a:r>
              <a:rPr lang="en-GB" dirty="0"/>
              <a:t> von Syntax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Prosodie</a:t>
            </a:r>
            <a:r>
              <a:rPr lang="en-GB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D6487-90A9-78DA-9596-EE7E2A2262A8}"/>
              </a:ext>
            </a:extLst>
          </p:cNvPr>
          <p:cNvSpPr txBox="1"/>
          <p:nvPr/>
        </p:nvSpPr>
        <p:spPr>
          <a:xfrm>
            <a:off x="218550" y="1031145"/>
            <a:ext cx="395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Syntax: </a:t>
            </a:r>
            <a:r>
              <a:rPr lang="en-GB" sz="2800" dirty="0" err="1"/>
              <a:t>z.B.</a:t>
            </a:r>
            <a:r>
              <a:rPr lang="en-GB" sz="2800" dirty="0"/>
              <a:t> (Cheng, 1970)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58AE4-6034-DCA2-A16F-3F76BFEDC48A}"/>
              </a:ext>
            </a:extLst>
          </p:cNvPr>
          <p:cNvSpPr txBox="1"/>
          <p:nvPr/>
        </p:nvSpPr>
        <p:spPr>
          <a:xfrm>
            <a:off x="218550" y="1611126"/>
            <a:ext cx="8376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Speer et al (1989) </a:t>
            </a:r>
            <a:r>
              <a:rPr lang="en-GB" sz="2800" dirty="0" err="1"/>
              <a:t>analysierten</a:t>
            </a:r>
            <a:r>
              <a:rPr lang="en-GB" sz="2800" dirty="0"/>
              <a:t> </a:t>
            </a:r>
            <a:r>
              <a:rPr lang="en-GB" sz="2800" dirty="0" err="1"/>
              <a:t>Sätze</a:t>
            </a:r>
            <a:r>
              <a:rPr lang="en-GB" sz="2800" dirty="0"/>
              <a:t> </a:t>
            </a:r>
            <a:r>
              <a:rPr lang="en-GB" sz="2800" dirty="0" err="1"/>
              <a:t>nur</a:t>
            </a:r>
            <a:r>
              <a:rPr lang="en-GB" sz="2800" dirty="0"/>
              <a:t> </a:t>
            </a:r>
            <a:r>
              <a:rPr lang="en-GB" sz="2800" dirty="0" err="1"/>
              <a:t>mit</a:t>
            </a:r>
            <a:r>
              <a:rPr lang="en-GB" sz="2800" dirty="0"/>
              <a:t> T3 </a:t>
            </a:r>
            <a:r>
              <a:rPr lang="en-GB" sz="2800" dirty="0" err="1"/>
              <a:t>Wörtern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B97E8-74FD-A76C-E54F-11683DECF21F}"/>
              </a:ext>
            </a:extLst>
          </p:cNvPr>
          <p:cNvSpPr txBox="1"/>
          <p:nvPr/>
        </p:nvSpPr>
        <p:spPr>
          <a:xfrm>
            <a:off x="812431" y="2863559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/>
              <a:t>老</a:t>
            </a:r>
            <a:r>
              <a:rPr lang="en-US" altLang="ja-JP" sz="2800" dirty="0"/>
              <a:t>  </a:t>
            </a:r>
            <a:r>
              <a:rPr lang="ja-JP" altLang="en-US" sz="2800"/>
              <a:t>李</a:t>
            </a:r>
            <a:r>
              <a:rPr lang="en-US" altLang="ja-JP" sz="2800" dirty="0"/>
              <a:t>  </a:t>
            </a:r>
            <a:r>
              <a:rPr lang="ja-JP" altLang="en-US" sz="2800"/>
              <a:t>买</a:t>
            </a:r>
            <a:r>
              <a:rPr lang="en-US" altLang="ja-JP" sz="2800" dirty="0"/>
              <a:t> </a:t>
            </a:r>
            <a:r>
              <a:rPr lang="ja-JP" altLang="en-US" sz="2800"/>
              <a:t>小笔</a:t>
            </a:r>
            <a:endParaRPr lang="en-GB" sz="28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B44-71C3-8B94-77D5-B47740A903EF}"/>
              </a:ext>
            </a:extLst>
          </p:cNvPr>
          <p:cNvSpPr txBox="1"/>
          <p:nvPr/>
        </p:nvSpPr>
        <p:spPr>
          <a:xfrm>
            <a:off x="812431" y="3904328"/>
            <a:ext cx="444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[</a:t>
            </a:r>
            <a:r>
              <a:rPr lang="en-GB" sz="2800" dirty="0" err="1"/>
              <a:t>Lǎo</a:t>
            </a:r>
            <a:r>
              <a:rPr lang="en-GB" sz="2800" dirty="0"/>
              <a:t> </a:t>
            </a:r>
            <a:r>
              <a:rPr lang="en-GB" sz="2800" dirty="0" err="1"/>
              <a:t>lǐ</a:t>
            </a:r>
            <a:r>
              <a:rPr lang="en-GB" sz="2800" dirty="0"/>
              <a:t>]</a:t>
            </a:r>
            <a:r>
              <a:rPr lang="en-GB" sz="2800" baseline="-25000" dirty="0"/>
              <a:t>NP</a:t>
            </a:r>
            <a:r>
              <a:rPr lang="en-GB" sz="2800" dirty="0"/>
              <a:t> [</a:t>
            </a:r>
            <a:r>
              <a:rPr lang="en-GB" sz="2800" dirty="0" err="1"/>
              <a:t>mǎi</a:t>
            </a:r>
            <a:r>
              <a:rPr lang="en-GB" sz="2800" dirty="0"/>
              <a:t> </a:t>
            </a:r>
            <a:r>
              <a:rPr lang="en-GB" sz="2800" dirty="0" err="1"/>
              <a:t>xiǎo</a:t>
            </a:r>
            <a:r>
              <a:rPr lang="en-GB" sz="2800" dirty="0"/>
              <a:t> </a:t>
            </a:r>
            <a:r>
              <a:rPr lang="en-GB" sz="2800" dirty="0" err="1"/>
              <a:t>bǐ</a:t>
            </a:r>
            <a:r>
              <a:rPr lang="en-GB" sz="2800" dirty="0"/>
              <a:t>]</a:t>
            </a:r>
            <a:r>
              <a:rPr lang="en-GB" sz="2800" baseline="-25000" dirty="0"/>
              <a:t>VP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A1EE8-AE8D-491B-480E-00464BCFCBF3}"/>
              </a:ext>
            </a:extLst>
          </p:cNvPr>
          <p:cNvSpPr txBox="1"/>
          <p:nvPr/>
        </p:nvSpPr>
        <p:spPr>
          <a:xfrm>
            <a:off x="870857" y="2380092"/>
            <a:ext cx="560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Lao Li </a:t>
            </a:r>
            <a:r>
              <a:rPr lang="en-GB" sz="2800" dirty="0" err="1"/>
              <a:t>kauft</a:t>
            </a:r>
            <a:r>
              <a:rPr lang="en-GB" sz="2800" dirty="0"/>
              <a:t> </a:t>
            </a:r>
            <a:r>
              <a:rPr lang="en-GB" sz="2800" dirty="0" err="1"/>
              <a:t>einen</a:t>
            </a:r>
            <a:r>
              <a:rPr lang="en-GB" sz="2800" dirty="0"/>
              <a:t> </a:t>
            </a:r>
            <a:r>
              <a:rPr lang="en-GB" sz="2800" dirty="0" err="1"/>
              <a:t>kleinen</a:t>
            </a:r>
            <a:r>
              <a:rPr lang="en-GB" sz="2800" dirty="0"/>
              <a:t> </a:t>
            </a:r>
            <a:r>
              <a:rPr lang="en-GB" sz="2800" dirty="0" err="1"/>
              <a:t>Schreibstift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063ED-2333-217F-DA25-F038E518B2ED}"/>
              </a:ext>
            </a:extLst>
          </p:cNvPr>
          <p:cNvSpPr txBox="1"/>
          <p:nvPr/>
        </p:nvSpPr>
        <p:spPr>
          <a:xfrm>
            <a:off x="820446" y="3214522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 T3 T3 T3 T3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07DA9-0175-E28B-4818-B83778C176F4}"/>
              </a:ext>
            </a:extLst>
          </p:cNvPr>
          <p:cNvSpPr txBox="1"/>
          <p:nvPr/>
        </p:nvSpPr>
        <p:spPr>
          <a:xfrm>
            <a:off x="7263276" y="3144963"/>
            <a:ext cx="174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8BA82-34E4-31D5-E6C2-EF6F4BD8513A}"/>
              </a:ext>
            </a:extLst>
          </p:cNvPr>
          <p:cNvSpPr txBox="1"/>
          <p:nvPr/>
        </p:nvSpPr>
        <p:spPr>
          <a:xfrm>
            <a:off x="870857" y="4910362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T2 T2 </a:t>
            </a:r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   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FF0000"/>
                </a:solidFill>
              </a:rPr>
              <a:t>T3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0BD4C0-ED3E-A755-5875-A33690AC11B7}"/>
              </a:ext>
            </a:extLst>
          </p:cNvPr>
          <p:cNvSpPr txBox="1"/>
          <p:nvPr/>
        </p:nvSpPr>
        <p:spPr>
          <a:xfrm>
            <a:off x="855214" y="5342507"/>
            <a:ext cx="38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/>
              <a:t>Lǎo</a:t>
            </a:r>
            <a:r>
              <a:rPr lang="en-GB" sz="2800" dirty="0"/>
              <a:t> </a:t>
            </a:r>
            <a:r>
              <a:rPr lang="en-GB" sz="2800" dirty="0" err="1"/>
              <a:t>lǐ</a:t>
            </a:r>
            <a:r>
              <a:rPr lang="en-GB" sz="2800" dirty="0"/>
              <a:t> </a:t>
            </a:r>
            <a:r>
              <a:rPr lang="en-GB" sz="2800" dirty="0" err="1"/>
              <a:t>mǎi</a:t>
            </a:r>
            <a:r>
              <a:rPr lang="en-GB" sz="2800" dirty="0"/>
              <a:t>) (</a:t>
            </a:r>
            <a:r>
              <a:rPr lang="en-GB" sz="2800" dirty="0" err="1"/>
              <a:t>xiǎo</a:t>
            </a:r>
            <a:r>
              <a:rPr lang="en-GB" sz="2800" dirty="0"/>
              <a:t> </a:t>
            </a:r>
            <a:r>
              <a:rPr lang="en-GB" sz="2800" dirty="0" err="1"/>
              <a:t>bǐ</a:t>
            </a:r>
            <a:r>
              <a:rPr lang="en-GB" sz="28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0A-64E2-ED78-AB95-F3BACB84E21B}"/>
              </a:ext>
            </a:extLst>
          </p:cNvPr>
          <p:cNvSpPr txBox="1"/>
          <p:nvPr/>
        </p:nvSpPr>
        <p:spPr>
          <a:xfrm>
            <a:off x="7263276" y="2408895"/>
            <a:ext cx="1742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Ergebnisse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E68D1-B066-F332-BF99-CF5B489CED6B}"/>
              </a:ext>
            </a:extLst>
          </p:cNvPr>
          <p:cNvSpPr txBox="1"/>
          <p:nvPr/>
        </p:nvSpPr>
        <p:spPr>
          <a:xfrm>
            <a:off x="7301376" y="4978038"/>
            <a:ext cx="3823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öfters</a:t>
            </a:r>
            <a:r>
              <a:rPr lang="en-GB" sz="2800" dirty="0"/>
              <a:t> (</a:t>
            </a:r>
            <a:r>
              <a:rPr lang="en-GB" sz="2800" dirty="0" err="1"/>
              <a:t>innerhalb</a:t>
            </a:r>
            <a:r>
              <a:rPr lang="en-GB" sz="2800" dirty="0"/>
              <a:t> </a:t>
            </a:r>
            <a:r>
              <a:rPr lang="en-GB" sz="2800" dirty="0" err="1"/>
              <a:t>prosodischer</a:t>
            </a:r>
            <a:r>
              <a:rPr lang="en-GB" sz="2800" dirty="0"/>
              <a:t> </a:t>
            </a:r>
            <a:r>
              <a:rPr lang="en-GB" sz="2800" dirty="0" err="1"/>
              <a:t>Phrasen</a:t>
            </a:r>
            <a:r>
              <a:rPr lang="en-GB" sz="2800" dirty="0"/>
              <a:t>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BA7F3-F29A-65FB-CE17-BD18470AFFCB}"/>
              </a:ext>
            </a:extLst>
          </p:cNvPr>
          <p:cNvSpPr txBox="1"/>
          <p:nvPr/>
        </p:nvSpPr>
        <p:spPr>
          <a:xfrm>
            <a:off x="7287058" y="3746570"/>
            <a:ext cx="4866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nicht</a:t>
            </a:r>
            <a:r>
              <a:rPr lang="en-GB" sz="2800" dirty="0"/>
              <a:t> </a:t>
            </a:r>
            <a:r>
              <a:rPr lang="en-GB" sz="2800" dirty="0" err="1"/>
              <a:t>immer</a:t>
            </a:r>
            <a:r>
              <a:rPr lang="en-GB" sz="2800" dirty="0"/>
              <a:t> [</a:t>
            </a:r>
            <a:r>
              <a:rPr lang="en-GB" sz="2800" dirty="0" err="1"/>
              <a:t>innerhalb</a:t>
            </a:r>
            <a:r>
              <a:rPr lang="en-GB" sz="2800" dirty="0"/>
              <a:t> </a:t>
            </a:r>
            <a:r>
              <a:rPr lang="en-GB" sz="2800" dirty="0" err="1"/>
              <a:t>größerer</a:t>
            </a:r>
            <a:r>
              <a:rPr lang="en-GB" sz="2800" dirty="0"/>
              <a:t> </a:t>
            </a:r>
            <a:r>
              <a:rPr lang="en-GB" sz="2800" dirty="0" err="1"/>
              <a:t>syntaktischer</a:t>
            </a:r>
            <a:r>
              <a:rPr lang="en-GB" sz="2800" dirty="0"/>
              <a:t> </a:t>
            </a:r>
            <a:r>
              <a:rPr lang="en-GB" sz="2800" dirty="0" err="1"/>
              <a:t>Einheiten</a:t>
            </a:r>
            <a:r>
              <a:rPr lang="en-GB" sz="2800" dirty="0"/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2D403-714D-15D2-9DA2-EE8232848346}"/>
              </a:ext>
            </a:extLst>
          </p:cNvPr>
          <p:cNvSpPr txBox="1"/>
          <p:nvPr/>
        </p:nvSpPr>
        <p:spPr>
          <a:xfrm>
            <a:off x="257526" y="629527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/>
              <a:t>speer89.ls.pdf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B8886-9A62-B49B-4A47-318707240F26}"/>
              </a:ext>
            </a:extLst>
          </p:cNvPr>
          <p:cNvSpPr txBox="1"/>
          <p:nvPr/>
        </p:nvSpPr>
        <p:spPr>
          <a:xfrm>
            <a:off x="2329956" y="6287727"/>
            <a:ext cx="960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Cheng, C. (1970).  In J. </a:t>
            </a:r>
            <a:r>
              <a:rPr lang="de-DE" sz="2000" dirty="0" err="1"/>
              <a:t>Sadock</a:t>
            </a:r>
            <a:r>
              <a:rPr lang="de-DE" sz="2000" dirty="0"/>
              <a:t> and A. Vanek (</a:t>
            </a:r>
            <a:r>
              <a:rPr lang="de-DE" sz="2000" dirty="0" err="1"/>
              <a:t>eds</a:t>
            </a:r>
            <a:r>
              <a:rPr lang="de-DE" sz="2000" dirty="0"/>
              <a:t>.) Edmonton.  </a:t>
            </a:r>
            <a:r>
              <a:rPr lang="de-DE" sz="2000" dirty="0" err="1"/>
              <a:t>Linguistic</a:t>
            </a:r>
            <a:r>
              <a:rPr lang="de-DE" sz="2000" dirty="0"/>
              <a:t> Research. (p 39-59)</a:t>
            </a:r>
          </a:p>
        </p:txBody>
      </p:sp>
    </p:spTree>
    <p:extLst>
      <p:ext uri="{BB962C8B-B14F-4D97-AF65-F5344CB8AC3E}">
        <p14:creationId xmlns:p14="http://schemas.microsoft.com/office/powerpoint/2010/main" val="684386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BD9247-DA3E-C10E-2F38-EAD83C04E35F}"/>
              </a:ext>
            </a:extLst>
          </p:cNvPr>
          <p:cNvSpPr txBox="1"/>
          <p:nvPr/>
        </p:nvSpPr>
        <p:spPr>
          <a:xfrm>
            <a:off x="555171" y="1225689"/>
            <a:ext cx="110816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Chen, Y. &amp; </a:t>
            </a:r>
            <a:r>
              <a:rPr lang="de-DE" sz="2000" dirty="0" err="1"/>
              <a:t>Xu</a:t>
            </a:r>
            <a:r>
              <a:rPr lang="de-DE" sz="2000" dirty="0"/>
              <a:t>, Y. (2006). </a:t>
            </a:r>
            <a:r>
              <a:rPr lang="de-DE" sz="2000" dirty="0" err="1"/>
              <a:t>Production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weak</a:t>
            </a:r>
            <a:r>
              <a:rPr lang="de-DE" sz="2000" dirty="0"/>
              <a:t> </a:t>
            </a:r>
            <a:r>
              <a:rPr lang="de-DE" sz="2000" dirty="0" err="1"/>
              <a:t>elements</a:t>
            </a:r>
            <a:r>
              <a:rPr lang="de-DE" sz="2000" dirty="0"/>
              <a:t> in </a:t>
            </a:r>
            <a:r>
              <a:rPr lang="de-DE" sz="2000" dirty="0" err="1"/>
              <a:t>speech</a:t>
            </a:r>
            <a:r>
              <a:rPr lang="de-DE" sz="2000" dirty="0"/>
              <a:t> – </a:t>
            </a:r>
            <a:r>
              <a:rPr lang="de-DE" sz="2000" dirty="0" err="1"/>
              <a:t>Evidence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F0 </a:t>
            </a:r>
            <a:r>
              <a:rPr lang="de-DE" sz="2000" dirty="0" err="1"/>
              <a:t>patterns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neutral tone in Standard Chinese. </a:t>
            </a:r>
            <a:r>
              <a:rPr lang="de-DE" sz="2000" i="1" dirty="0" err="1"/>
              <a:t>Phonetica</a:t>
            </a:r>
            <a:r>
              <a:rPr lang="de-DE" sz="2000" dirty="0"/>
              <a:t>, 63, 47-75. </a:t>
            </a:r>
            <a:r>
              <a:rPr lang="de-DE" sz="2000" b="1" dirty="0"/>
              <a:t>chen2014.phonetica.pdf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Chen, Y. &amp; </a:t>
            </a:r>
            <a:r>
              <a:rPr lang="de-DE" sz="2000" dirty="0" err="1"/>
              <a:t>Gussenhoven</a:t>
            </a:r>
            <a:r>
              <a:rPr lang="de-DE" sz="2000" dirty="0"/>
              <a:t>, C. (2008). </a:t>
            </a:r>
            <a:r>
              <a:rPr lang="de-DE" sz="2000" dirty="0" err="1"/>
              <a:t>Emphasis</a:t>
            </a:r>
            <a:r>
              <a:rPr lang="de-DE" sz="2000" dirty="0"/>
              <a:t> and tonal </a:t>
            </a:r>
            <a:r>
              <a:rPr lang="de-DE" sz="2000" dirty="0" err="1"/>
              <a:t>implementation</a:t>
            </a:r>
            <a:r>
              <a:rPr lang="de-DE" sz="2000" dirty="0"/>
              <a:t> in Standard Chinese. </a:t>
            </a:r>
            <a:r>
              <a:rPr lang="de-DE" sz="2000" i="1" dirty="0"/>
              <a:t>Journal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Phonetics</a:t>
            </a:r>
            <a:r>
              <a:rPr lang="de-DE" sz="2000" dirty="0"/>
              <a:t>, 724-746. </a:t>
            </a:r>
            <a:r>
              <a:rPr lang="de-DE" sz="2000" b="1" dirty="0"/>
              <a:t>chen08.jop.pdf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Chen, Y. (2022). Tone and </a:t>
            </a:r>
            <a:r>
              <a:rPr lang="de-DE" sz="2000" dirty="0" err="1"/>
              <a:t>intonation</a:t>
            </a:r>
            <a:r>
              <a:rPr lang="de-DE" sz="2000" dirty="0"/>
              <a:t>.  In C. Huang, Y. Lin, I. Chen, &amp; Y. Hsu (Eds.), </a:t>
            </a:r>
            <a:r>
              <a:rPr lang="de-DE" sz="2000" i="1" dirty="0"/>
              <a:t>The Cambridge Handbook </a:t>
            </a:r>
            <a:r>
              <a:rPr lang="de-DE" sz="2000" i="1" dirty="0" err="1"/>
              <a:t>of</a:t>
            </a:r>
            <a:r>
              <a:rPr lang="de-DE" sz="2000" i="1" dirty="0"/>
              <a:t> Chinese </a:t>
            </a:r>
            <a:r>
              <a:rPr lang="de-DE" sz="2000" i="1" dirty="0" err="1"/>
              <a:t>Linguistics</a:t>
            </a:r>
            <a:r>
              <a:rPr lang="de-DE" sz="2000" dirty="0"/>
              <a:t>. Cambridge University Press: Cambridge. (p. 336-260). </a:t>
            </a:r>
            <a:r>
              <a:rPr lang="de-DE" sz="2000" b="1" dirty="0"/>
              <a:t>chen2022.pdf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Peng, S-h., Chan, M., </a:t>
            </a:r>
            <a:r>
              <a:rPr lang="de-DE" sz="2000" dirty="0" err="1"/>
              <a:t>Tseng</a:t>
            </a:r>
            <a:r>
              <a:rPr lang="de-DE" sz="2000" dirty="0"/>
              <a:t>, C-y., Huang, T., Lee, O., and </a:t>
            </a:r>
            <a:r>
              <a:rPr lang="de-DE" sz="2000" dirty="0" err="1"/>
              <a:t>Beckman</a:t>
            </a:r>
            <a:r>
              <a:rPr lang="de-DE" sz="2000" dirty="0"/>
              <a:t>, M. (2005). </a:t>
            </a:r>
            <a:r>
              <a:rPr lang="de-DE" sz="2000" dirty="0" err="1"/>
              <a:t>Towards</a:t>
            </a:r>
            <a:r>
              <a:rPr lang="de-DE" sz="2000" dirty="0"/>
              <a:t> a pan-Mandarin </a:t>
            </a:r>
            <a:r>
              <a:rPr lang="de-DE" sz="2000" dirty="0" err="1"/>
              <a:t>system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prosodic</a:t>
            </a:r>
            <a:r>
              <a:rPr lang="de-DE" sz="2000" dirty="0"/>
              <a:t> </a:t>
            </a:r>
            <a:r>
              <a:rPr lang="de-DE" sz="2000" dirty="0" err="1"/>
              <a:t>transcription</a:t>
            </a:r>
            <a:r>
              <a:rPr lang="de-DE" sz="2000" dirty="0"/>
              <a:t>. In Sun-Ah Jun (</a:t>
            </a:r>
            <a:r>
              <a:rPr lang="de-DE" sz="2000" dirty="0" err="1"/>
              <a:t>ed</a:t>
            </a:r>
            <a:r>
              <a:rPr lang="de-DE" sz="2000" dirty="0"/>
              <a:t>.), </a:t>
            </a:r>
            <a:r>
              <a:rPr lang="de-DE" sz="2000" i="1" dirty="0" err="1"/>
              <a:t>Prosodic</a:t>
            </a:r>
            <a:r>
              <a:rPr lang="de-DE" sz="2000" i="1" dirty="0"/>
              <a:t> </a:t>
            </a:r>
            <a:r>
              <a:rPr lang="de-DE" sz="2000" i="1" dirty="0" err="1"/>
              <a:t>Typology</a:t>
            </a:r>
            <a:r>
              <a:rPr lang="de-DE" sz="2000" i="1" dirty="0"/>
              <a:t>: The </a:t>
            </a:r>
            <a:r>
              <a:rPr lang="de-DE" sz="2000" i="1" dirty="0" err="1"/>
              <a:t>Phonology</a:t>
            </a:r>
            <a:r>
              <a:rPr lang="de-DE" sz="2000" i="1" dirty="0"/>
              <a:t> </a:t>
            </a:r>
            <a:r>
              <a:rPr lang="de-DE" sz="2000" i="1" dirty="0" err="1"/>
              <a:t>of</a:t>
            </a:r>
            <a:r>
              <a:rPr lang="de-DE" sz="2000" i="1" dirty="0"/>
              <a:t> Intonation and </a:t>
            </a:r>
            <a:r>
              <a:rPr lang="de-DE" sz="2000" i="1" dirty="0" err="1"/>
              <a:t>Phrasing</a:t>
            </a:r>
            <a:r>
              <a:rPr lang="de-DE" sz="2000" dirty="0"/>
              <a:t>. Oxford University Press: Oxford. (p. 230-270). </a:t>
            </a:r>
            <a:r>
              <a:rPr lang="de-DE" sz="2000" b="1" dirty="0"/>
              <a:t>peng2005.pdf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Shih, C. &amp; </a:t>
            </a:r>
            <a:r>
              <a:rPr lang="de-DE" sz="2000" dirty="0" err="1"/>
              <a:t>Kochanski</a:t>
            </a:r>
            <a:r>
              <a:rPr lang="de-DE" sz="2000" dirty="0"/>
              <a:t>, G. (2000). Chinese tone </a:t>
            </a:r>
            <a:r>
              <a:rPr lang="de-DE" sz="2000" dirty="0" err="1"/>
              <a:t>modeling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stem</a:t>
            </a:r>
            <a:r>
              <a:rPr lang="de-DE" sz="2000" dirty="0"/>
              <a:t>-ML. </a:t>
            </a:r>
            <a:r>
              <a:rPr lang="de-DE" sz="2000" i="1" dirty="0"/>
              <a:t>Proceedings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International Conference on Spoken Language Processing</a:t>
            </a:r>
            <a:r>
              <a:rPr lang="de-DE" sz="2000" dirty="0"/>
              <a:t>, Volume 2, </a:t>
            </a:r>
            <a:r>
              <a:rPr lang="de-DE" sz="2000" dirty="0" err="1"/>
              <a:t>pages</a:t>
            </a:r>
            <a:r>
              <a:rPr lang="de-DE" sz="2000" dirty="0"/>
              <a:t> 67–70. </a:t>
            </a:r>
            <a:r>
              <a:rPr lang="de-DE" sz="2000" b="1" dirty="0"/>
              <a:t>shih2000.pdf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Speer, S., Shih, C-L., </a:t>
            </a:r>
            <a:r>
              <a:rPr lang="de-DE" sz="2000" dirty="0" err="1"/>
              <a:t>Slowiaczek</a:t>
            </a:r>
            <a:r>
              <a:rPr lang="de-DE" sz="2000" dirty="0"/>
              <a:t>, M. (1989). </a:t>
            </a:r>
            <a:r>
              <a:rPr lang="de-DE" sz="2000" dirty="0" err="1"/>
              <a:t>Prosodic</a:t>
            </a:r>
            <a:r>
              <a:rPr lang="de-DE" sz="2000" dirty="0"/>
              <a:t> </a:t>
            </a:r>
            <a:r>
              <a:rPr lang="de-DE" sz="2000" dirty="0" err="1"/>
              <a:t>structure</a:t>
            </a:r>
            <a:r>
              <a:rPr lang="de-DE" sz="2000" dirty="0"/>
              <a:t> in </a:t>
            </a:r>
            <a:r>
              <a:rPr lang="de-DE" sz="2000" dirty="0" err="1"/>
              <a:t>language</a:t>
            </a:r>
            <a:r>
              <a:rPr lang="de-DE" sz="2000" dirty="0"/>
              <a:t> </a:t>
            </a:r>
            <a:r>
              <a:rPr lang="de-DE" sz="2000" dirty="0" err="1"/>
              <a:t>understanding</a:t>
            </a:r>
            <a:r>
              <a:rPr lang="de-DE" sz="2000" dirty="0"/>
              <a:t>: </a:t>
            </a:r>
            <a:r>
              <a:rPr lang="de-DE" sz="2000" dirty="0" err="1"/>
              <a:t>evidence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tone </a:t>
            </a:r>
            <a:r>
              <a:rPr lang="de-DE" sz="2000" dirty="0" err="1"/>
              <a:t>sandhi</a:t>
            </a:r>
            <a:r>
              <a:rPr lang="de-DE" sz="2000" dirty="0"/>
              <a:t> in Mandarin. </a:t>
            </a:r>
            <a:r>
              <a:rPr lang="de-DE" sz="2000" i="1" dirty="0"/>
              <a:t>Language &amp; Speech</a:t>
            </a:r>
            <a:r>
              <a:rPr lang="de-DE" sz="2000" dirty="0"/>
              <a:t>, 32, 337-354. </a:t>
            </a:r>
            <a:r>
              <a:rPr lang="de-DE" sz="2000" b="1" dirty="0"/>
              <a:t>speer89.ls.pdf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Tupper, P., Leung, K., Wang, Y., </a:t>
            </a:r>
            <a:r>
              <a:rPr lang="de-DE" sz="2000" dirty="0" err="1"/>
              <a:t>Jongman</a:t>
            </a:r>
            <a:r>
              <a:rPr lang="de-DE" sz="2000" dirty="0"/>
              <a:t>, A., and Sereno, J. (2020). </a:t>
            </a:r>
            <a:r>
              <a:rPr lang="de-DE" sz="2000" dirty="0" err="1"/>
              <a:t>Characterizing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distinctive</a:t>
            </a:r>
            <a:r>
              <a:rPr lang="de-DE" sz="2000" dirty="0"/>
              <a:t> </a:t>
            </a:r>
            <a:r>
              <a:rPr lang="de-DE" sz="2000" dirty="0" err="1"/>
              <a:t>acoustic</a:t>
            </a:r>
            <a:r>
              <a:rPr lang="de-DE" sz="2000" dirty="0"/>
              <a:t> </a:t>
            </a:r>
            <a:r>
              <a:rPr lang="de-DE" sz="2000" dirty="0" err="1"/>
              <a:t>cues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Mandarin </a:t>
            </a:r>
            <a:r>
              <a:rPr lang="de-DE" sz="2000" dirty="0" err="1"/>
              <a:t>tones</a:t>
            </a:r>
            <a:r>
              <a:rPr lang="de-DE" sz="2000" dirty="0"/>
              <a:t>. </a:t>
            </a:r>
            <a:r>
              <a:rPr lang="de-DE" sz="2000" i="1" dirty="0"/>
              <a:t>J.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Acoustical</a:t>
            </a:r>
            <a:r>
              <a:rPr lang="de-DE" sz="2000" i="1" dirty="0"/>
              <a:t> Society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America</a:t>
            </a:r>
            <a:r>
              <a:rPr lang="de-DE" sz="2000" dirty="0"/>
              <a:t>, 147, 2570-2580. </a:t>
            </a:r>
            <a:r>
              <a:rPr lang="de-DE" sz="2000" b="1" dirty="0"/>
              <a:t>tupper2020.jasa.pdf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Yuan, J. &amp; Chen, Y. (2014). 3rd tone </a:t>
            </a:r>
            <a:r>
              <a:rPr lang="de-DE" sz="2000" dirty="0" err="1"/>
              <a:t>sandhi</a:t>
            </a:r>
            <a:r>
              <a:rPr lang="de-DE" sz="2000" dirty="0"/>
              <a:t> in Standard Chinese: A </a:t>
            </a:r>
            <a:r>
              <a:rPr lang="de-DE" sz="2000" dirty="0" err="1"/>
              <a:t>corpus</a:t>
            </a:r>
            <a:r>
              <a:rPr lang="de-DE" sz="2000" dirty="0"/>
              <a:t> </a:t>
            </a:r>
            <a:r>
              <a:rPr lang="de-DE" sz="2000" dirty="0" err="1"/>
              <a:t>approach</a:t>
            </a:r>
            <a:r>
              <a:rPr lang="de-DE" sz="2000" dirty="0"/>
              <a:t>. </a:t>
            </a:r>
            <a:r>
              <a:rPr lang="de-DE" sz="2000" i="1" dirty="0"/>
              <a:t>Journal </a:t>
            </a:r>
            <a:r>
              <a:rPr lang="de-DE" sz="2000" i="1" dirty="0" err="1"/>
              <a:t>of</a:t>
            </a:r>
            <a:r>
              <a:rPr lang="de-DE" sz="2000" i="1" dirty="0"/>
              <a:t> Chinese </a:t>
            </a:r>
            <a:r>
              <a:rPr lang="de-DE" sz="2000" i="1" dirty="0" err="1"/>
              <a:t>Linguistics</a:t>
            </a:r>
            <a:r>
              <a:rPr lang="de-DE" sz="2000" dirty="0"/>
              <a:t>,  42, 218-236. </a:t>
            </a:r>
            <a:r>
              <a:rPr lang="de-DE" sz="2000" b="1" dirty="0"/>
              <a:t>yuan2014.jcl.pdf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1FDB1-BA9F-136E-88FF-EF7E033B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42" y="-99874"/>
            <a:ext cx="3560781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 err="1"/>
              <a:t>Hauptquellen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0BBBB-AA62-1A56-1B43-251972653822}"/>
              </a:ext>
            </a:extLst>
          </p:cNvPr>
          <p:cNvSpPr txBox="1"/>
          <p:nvPr/>
        </p:nvSpPr>
        <p:spPr>
          <a:xfrm>
            <a:off x="6655632" y="85854"/>
            <a:ext cx="470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alle </a:t>
            </a:r>
            <a:r>
              <a:rPr lang="de-DE" sz="2800" b="1" dirty="0" err="1"/>
              <a:t>pdf</a:t>
            </a:r>
            <a:r>
              <a:rPr lang="de-DE" sz="2800" dirty="0"/>
              <a:t>-Dateien vorhanden in: 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vdata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Seminare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/Prosody/lit</a:t>
            </a:r>
            <a:endParaRPr lang="de-DE" sz="2800" dirty="0" err="1"/>
          </a:p>
        </p:txBody>
      </p:sp>
    </p:spTree>
    <p:extLst>
      <p:ext uri="{BB962C8B-B14F-4D97-AF65-F5344CB8AC3E}">
        <p14:creationId xmlns:p14="http://schemas.microsoft.com/office/powerpoint/2010/main" val="370242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D1F2-2AEB-5C3A-F6FC-4ABBCDF8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03"/>
            <a:ext cx="10515600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0FD8E-F716-5272-1CBB-C77DCB7914FE}"/>
              </a:ext>
            </a:extLst>
          </p:cNvPr>
          <p:cNvSpPr txBox="1"/>
          <p:nvPr/>
        </p:nvSpPr>
        <p:spPr>
          <a:xfrm>
            <a:off x="577191" y="1228357"/>
            <a:ext cx="10311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Yuan &amp; Chen (2014) </a:t>
            </a:r>
            <a:r>
              <a:rPr lang="en-GB" sz="2800" dirty="0" err="1"/>
              <a:t>untersuchtenTone</a:t>
            </a:r>
            <a:r>
              <a:rPr lang="en-GB" sz="2800" dirty="0"/>
              <a:t> Sandhi in der </a:t>
            </a:r>
            <a:r>
              <a:rPr lang="en-GB" sz="2800" dirty="0" err="1"/>
              <a:t>Spontansprache</a:t>
            </a:r>
            <a:r>
              <a:rPr lang="en-GB" sz="28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6C208-5EA6-9BB7-FFC7-1642CDDCA5B6}"/>
              </a:ext>
            </a:extLst>
          </p:cNvPr>
          <p:cNvSpPr txBox="1"/>
          <p:nvPr/>
        </p:nvSpPr>
        <p:spPr>
          <a:xfrm>
            <a:off x="1143248" y="1785546"/>
            <a:ext cx="10210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Vergleiche</a:t>
            </a:r>
            <a:r>
              <a:rPr lang="en-GB" sz="2800" dirty="0"/>
              <a:t> </a:t>
            </a:r>
            <a:r>
              <a:rPr lang="en-GB" sz="2800" dirty="0" err="1"/>
              <a:t>zwischen</a:t>
            </a:r>
            <a:r>
              <a:rPr lang="en-GB" sz="2800" dirty="0"/>
              <a:t> </a:t>
            </a:r>
            <a:r>
              <a:rPr lang="en-GB" sz="2800" dirty="0" err="1"/>
              <a:t>Reihenfolgen</a:t>
            </a:r>
            <a:r>
              <a:rPr lang="en-GB" sz="2800" dirty="0"/>
              <a:t> von </a:t>
            </a:r>
          </a:p>
          <a:p>
            <a:pPr algn="l"/>
            <a:r>
              <a:rPr lang="en-GB" sz="2800" dirty="0"/>
              <a:t>				 </a:t>
            </a:r>
            <a:r>
              <a:rPr lang="en-GB" sz="2800" dirty="0">
                <a:highlight>
                  <a:srgbClr val="FFFF00"/>
                </a:highlight>
              </a:rPr>
              <a:t>T2</a:t>
            </a:r>
            <a:r>
              <a:rPr lang="en-GB" sz="2800" dirty="0"/>
              <a:t> + T3 und </a:t>
            </a:r>
            <a:r>
              <a:rPr lang="en-GB" sz="2800" dirty="0">
                <a:highlight>
                  <a:srgbClr val="FFFF00"/>
                </a:highlight>
              </a:rPr>
              <a:t>T3</a:t>
            </a:r>
            <a:r>
              <a:rPr lang="en-GB" sz="2800" dirty="0"/>
              <a:t> + T3 </a:t>
            </a:r>
            <a:r>
              <a:rPr lang="en-GB" sz="2800" dirty="0" err="1"/>
              <a:t>Reihenfolgen</a:t>
            </a: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890AA-9AC7-03AE-BAE8-9D68543AA50C}"/>
              </a:ext>
            </a:extLst>
          </p:cNvPr>
          <p:cNvSpPr txBox="1"/>
          <p:nvPr/>
        </p:nvSpPr>
        <p:spPr>
          <a:xfrm>
            <a:off x="2924175" y="2797579"/>
            <a:ext cx="404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highlight>
                  <a:srgbClr val="FFFF00"/>
                </a:highlight>
              </a:rPr>
              <a:t>Gibt</a:t>
            </a:r>
            <a:r>
              <a:rPr lang="en-GB" sz="2800" dirty="0">
                <a:highlight>
                  <a:srgbClr val="FFFF00"/>
                </a:highlight>
              </a:rPr>
              <a:t> es </a:t>
            </a:r>
            <a:r>
              <a:rPr lang="en-GB" sz="2800" dirty="0" err="1">
                <a:highlight>
                  <a:srgbClr val="FFFF00"/>
                </a:highlight>
              </a:rPr>
              <a:t>hier</a:t>
            </a:r>
            <a:r>
              <a:rPr lang="en-GB" sz="2800" dirty="0">
                <a:highlight>
                  <a:srgbClr val="FFFF00"/>
                </a:highlight>
              </a:rPr>
              <a:t> </a:t>
            </a:r>
            <a:r>
              <a:rPr lang="en-GB" sz="2800" dirty="0" err="1">
                <a:highlight>
                  <a:srgbClr val="FFFF00"/>
                </a:highlight>
              </a:rPr>
              <a:t>Unterschiede</a:t>
            </a:r>
            <a:r>
              <a:rPr lang="en-GB" sz="2800" dirty="0"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C7933-3AEA-EF5D-C216-7D5049741845}"/>
              </a:ext>
            </a:extLst>
          </p:cNvPr>
          <p:cNvSpPr txBox="1"/>
          <p:nvPr/>
        </p:nvSpPr>
        <p:spPr>
          <a:xfrm>
            <a:off x="3469773" y="3587599"/>
            <a:ext cx="349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Analyse von f0-Anstieg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E4E1AE-5170-DE74-9C12-DFC9ED23E9C2}"/>
              </a:ext>
            </a:extLst>
          </p:cNvPr>
          <p:cNvSpPr/>
          <p:nvPr/>
        </p:nvSpPr>
        <p:spPr>
          <a:xfrm>
            <a:off x="4152266" y="4530701"/>
            <a:ext cx="2133600" cy="1590420"/>
          </a:xfrm>
          <a:custGeom>
            <a:avLst/>
            <a:gdLst>
              <a:gd name="connsiteX0" fmla="*/ 0 w 2133600"/>
              <a:gd name="connsiteY0" fmla="*/ 1364343 h 1590420"/>
              <a:gd name="connsiteX1" fmla="*/ 653143 w 2133600"/>
              <a:gd name="connsiteY1" fmla="*/ 1509486 h 1590420"/>
              <a:gd name="connsiteX2" fmla="*/ 1683658 w 2133600"/>
              <a:gd name="connsiteY2" fmla="*/ 261257 h 1590420"/>
              <a:gd name="connsiteX3" fmla="*/ 2133600 w 2133600"/>
              <a:gd name="connsiteY3" fmla="*/ 0 h 1590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590420">
                <a:moveTo>
                  <a:pt x="0" y="1364343"/>
                </a:moveTo>
                <a:cubicBezTo>
                  <a:pt x="186266" y="1528838"/>
                  <a:pt x="372533" y="1693334"/>
                  <a:pt x="653143" y="1509486"/>
                </a:cubicBezTo>
                <a:cubicBezTo>
                  <a:pt x="933753" y="1325638"/>
                  <a:pt x="1436915" y="512838"/>
                  <a:pt x="1683658" y="261257"/>
                </a:cubicBezTo>
                <a:cubicBezTo>
                  <a:pt x="1930401" y="9676"/>
                  <a:pt x="2032000" y="4838"/>
                  <a:pt x="213360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2EF254-A594-181E-FA23-361F9A881D10}"/>
              </a:ext>
            </a:extLst>
          </p:cNvPr>
          <p:cNvCxnSpPr>
            <a:cxnSpLocks/>
          </p:cNvCxnSpPr>
          <p:nvPr/>
        </p:nvCxnSpPr>
        <p:spPr>
          <a:xfrm>
            <a:off x="3920038" y="6121121"/>
            <a:ext cx="3077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177116-9912-6CB4-93B9-4E72186CFCAA}"/>
              </a:ext>
            </a:extLst>
          </p:cNvPr>
          <p:cNvCxnSpPr>
            <a:cxnSpLocks/>
          </p:cNvCxnSpPr>
          <p:nvPr/>
        </p:nvCxnSpPr>
        <p:spPr>
          <a:xfrm>
            <a:off x="6271352" y="4530701"/>
            <a:ext cx="0" cy="159042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84B1E6-1C11-D520-901C-9671742B1E5B}"/>
              </a:ext>
            </a:extLst>
          </p:cNvPr>
          <p:cNvCxnSpPr>
            <a:cxnSpLocks/>
          </p:cNvCxnSpPr>
          <p:nvPr/>
        </p:nvCxnSpPr>
        <p:spPr>
          <a:xfrm flipV="1">
            <a:off x="3920038" y="4325033"/>
            <a:ext cx="0" cy="1796088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CED30C6-C258-6C64-9E38-03DE4153134F}"/>
              </a:ext>
            </a:extLst>
          </p:cNvPr>
          <p:cNvSpPr txBox="1"/>
          <p:nvPr/>
        </p:nvSpPr>
        <p:spPr>
          <a:xfrm>
            <a:off x="3321535" y="496146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f0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87262-2EC0-10A9-7C01-59A21D08EF6F}"/>
              </a:ext>
            </a:extLst>
          </p:cNvPr>
          <p:cNvSpPr txBox="1"/>
          <p:nvPr/>
        </p:nvSpPr>
        <p:spPr>
          <a:xfrm>
            <a:off x="4982391" y="607352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Dauer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32FE5-96AD-D870-CEE0-ABF9AE2785A6}"/>
              </a:ext>
            </a:extLst>
          </p:cNvPr>
          <p:cNvSpPr txBox="1"/>
          <p:nvPr/>
        </p:nvSpPr>
        <p:spPr>
          <a:xfrm>
            <a:off x="8766377" y="6334780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yuan2014.jcl.pdf</a:t>
            </a:r>
          </a:p>
        </p:txBody>
      </p:sp>
    </p:spTree>
    <p:extLst>
      <p:ext uri="{BB962C8B-B14F-4D97-AF65-F5344CB8AC3E}">
        <p14:creationId xmlns:p14="http://schemas.microsoft.com/office/powerpoint/2010/main" val="2798248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043C62-47AF-5BF1-0856-71BDB44A6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83" t="7110" r="11210" b="24330"/>
          <a:stretch/>
        </p:blipFill>
        <p:spPr>
          <a:xfrm>
            <a:off x="7049951" y="822096"/>
            <a:ext cx="4306287" cy="5502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D8C9C3-0BA6-3646-7F9C-00632356ADC5}"/>
              </a:ext>
            </a:extLst>
          </p:cNvPr>
          <p:cNvSpPr txBox="1"/>
          <p:nvPr/>
        </p:nvSpPr>
        <p:spPr>
          <a:xfrm>
            <a:off x="9233684" y="6035904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T3+T3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3BB8C-0E6B-6E0E-4495-E4871016499E}"/>
              </a:ext>
            </a:extLst>
          </p:cNvPr>
          <p:cNvSpPr txBox="1"/>
          <p:nvPr/>
        </p:nvSpPr>
        <p:spPr>
          <a:xfrm>
            <a:off x="7872032" y="6062608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T2+T3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19A8F-74C0-2A56-6B10-98CF2A2DED82}"/>
              </a:ext>
            </a:extLst>
          </p:cNvPr>
          <p:cNvSpPr txBox="1"/>
          <p:nvPr/>
        </p:nvSpPr>
        <p:spPr>
          <a:xfrm rot="16200000">
            <a:off x="6530028" y="3693448"/>
            <a:ext cx="1669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f0-Anstieg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0CE75-E0DA-562A-700A-5DB8CD32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7" y="-162888"/>
            <a:ext cx="10515600" cy="1325563"/>
          </a:xfrm>
        </p:spPr>
        <p:txBody>
          <a:bodyPr/>
          <a:lstStyle/>
          <a:p>
            <a:r>
              <a:rPr lang="de-DE" dirty="0"/>
              <a:t>Tone Sandhi und inkomplette Neutralisierung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107B4-93A6-C2CF-C18C-44A6961F40D3}"/>
              </a:ext>
            </a:extLst>
          </p:cNvPr>
          <p:cNvSpPr txBox="1"/>
          <p:nvPr/>
        </p:nvSpPr>
        <p:spPr>
          <a:xfrm>
            <a:off x="9233683" y="633478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T2+T3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005B2-4592-6FFB-3B4C-AD49F5B4E28F}"/>
              </a:ext>
            </a:extLst>
          </p:cNvPr>
          <p:cNvSpPr txBox="1"/>
          <p:nvPr/>
        </p:nvSpPr>
        <p:spPr>
          <a:xfrm>
            <a:off x="537565" y="3262559"/>
            <a:ext cx="567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Der aus T3-Sandhi stammende T2-Ton </a:t>
            </a:r>
            <a:r>
              <a:rPr lang="de-DE" sz="2800" dirty="0"/>
              <a:t>hat einen kleineren Anstieg als </a:t>
            </a:r>
            <a:r>
              <a:rPr lang="de-DE" sz="2800" dirty="0">
                <a:solidFill>
                  <a:srgbClr val="0432FF"/>
                </a:solidFill>
              </a:rPr>
              <a:t>der lexikalische T2-Ton </a:t>
            </a:r>
            <a:r>
              <a:rPr lang="de-DE" sz="2800" dirty="0"/>
              <a:t>(also eine inkomplette Neutralisierung).</a:t>
            </a:r>
            <a:endParaRPr lang="de-DE" sz="2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2FC1A-DFD0-7071-7589-0693F010F45E}"/>
              </a:ext>
            </a:extLst>
          </p:cNvPr>
          <p:cNvSpPr txBox="1"/>
          <p:nvPr/>
        </p:nvSpPr>
        <p:spPr>
          <a:xfrm>
            <a:off x="7199" y="6381368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yuan2014.jcl.pdf</a:t>
            </a:r>
          </a:p>
        </p:txBody>
      </p:sp>
    </p:spTree>
    <p:extLst>
      <p:ext uri="{BB962C8B-B14F-4D97-AF65-F5344CB8AC3E}">
        <p14:creationId xmlns:p14="http://schemas.microsoft.com/office/powerpoint/2010/main" val="124480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1EC22E-1117-C886-2A1E-9A3A08C7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6" y="69780"/>
            <a:ext cx="6070600" cy="1325563"/>
          </a:xfrm>
        </p:spPr>
        <p:txBody>
          <a:bodyPr/>
          <a:lstStyle/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Satzakzent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489694-6AFA-272D-5259-D46DEA2D3028}"/>
              </a:ext>
            </a:extLst>
          </p:cNvPr>
          <p:cNvSpPr txBox="1"/>
          <p:nvPr/>
        </p:nvSpPr>
        <p:spPr>
          <a:xfrm>
            <a:off x="7670147" y="143784"/>
            <a:ext cx="383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endParaRPr lang="en-AU" altLang="zh-CN" sz="2800" dirty="0"/>
          </a:p>
          <a:p>
            <a:pPr algn="l"/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CB0D4-8FBC-6544-80AB-EB5A12917200}"/>
              </a:ext>
            </a:extLst>
          </p:cNvPr>
          <p:cNvSpPr txBox="1"/>
          <p:nvPr/>
        </p:nvSpPr>
        <p:spPr>
          <a:xfrm>
            <a:off x="797125" y="5062481"/>
            <a:ext cx="39484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WER </a:t>
            </a:r>
            <a:r>
              <a:rPr lang="en-GB" sz="2800" dirty="0" err="1"/>
              <a:t>verkauft</a:t>
            </a:r>
            <a:r>
              <a:rPr lang="en-GB" sz="2800" dirty="0"/>
              <a:t> den Speck?</a:t>
            </a:r>
            <a:br>
              <a:rPr lang="en-GB" sz="2800" dirty="0"/>
            </a:br>
            <a:r>
              <a:rPr lang="en-GB" sz="2800" dirty="0"/>
              <a:t>WEI LI </a:t>
            </a:r>
            <a:r>
              <a:rPr lang="en-GB" sz="2800" dirty="0" err="1"/>
              <a:t>verkauft</a:t>
            </a:r>
            <a:r>
              <a:rPr lang="en-GB" sz="2800" dirty="0"/>
              <a:t> den Speck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9E3C6-8978-B867-C818-28E604F1617A}"/>
              </a:ext>
            </a:extLst>
          </p:cNvPr>
          <p:cNvSpPr txBox="1"/>
          <p:nvPr/>
        </p:nvSpPr>
        <p:spPr>
          <a:xfrm>
            <a:off x="894998" y="4363943"/>
            <a:ext cx="1937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Enger</a:t>
            </a:r>
            <a:r>
              <a:rPr lang="en-GB" sz="2800" dirty="0"/>
              <a:t> </a:t>
            </a:r>
            <a:r>
              <a:rPr lang="en-GB" sz="2800" dirty="0" err="1"/>
              <a:t>Fokus</a:t>
            </a:r>
            <a:endParaRPr lang="en-GB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DBC364-1816-4D1B-2290-3F754B1380CA}"/>
              </a:ext>
            </a:extLst>
          </p:cNvPr>
          <p:cNvGrpSpPr/>
          <p:nvPr/>
        </p:nvGrpSpPr>
        <p:grpSpPr>
          <a:xfrm>
            <a:off x="5941104" y="4290848"/>
            <a:ext cx="6250896" cy="2497372"/>
            <a:chOff x="5870078" y="842178"/>
            <a:chExt cx="6250896" cy="24973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367FA1-8748-1D3B-1D7F-8CA7DC348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2" t="8706" r="590" b="41983"/>
            <a:stretch/>
          </p:blipFill>
          <p:spPr>
            <a:xfrm>
              <a:off x="5870079" y="842178"/>
              <a:ext cx="6250895" cy="21042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292902-BA2C-C6B9-AE89-C05F2B738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2" t="68404" r="590" b="20590"/>
            <a:stretch/>
          </p:blipFill>
          <p:spPr>
            <a:xfrm>
              <a:off x="5870078" y="2869910"/>
              <a:ext cx="6250895" cy="469640"/>
            </a:xfrm>
            <a:prstGeom prst="rect">
              <a:avLst/>
            </a:prstGeom>
          </p:spPr>
        </p:pic>
      </p:grpSp>
      <p:pic>
        <p:nvPicPr>
          <p:cNvPr id="24" name="narrow_focus">
            <a:hlinkClick r:id="" action="ppaction://media"/>
            <a:extLst>
              <a:ext uri="{FF2B5EF4-FFF2-40B4-BE49-F238E27FC236}">
                <a16:creationId xmlns:a16="http://schemas.microsoft.com/office/drawing/2014/main" id="{9EEAE764-AAF1-BDEC-65E4-30A35ACEA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2102" y="4093905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33FDBE-F7FB-9EDB-E5B3-DC443498EFAE}"/>
              </a:ext>
            </a:extLst>
          </p:cNvPr>
          <p:cNvSpPr txBox="1"/>
          <p:nvPr/>
        </p:nvSpPr>
        <p:spPr>
          <a:xfrm>
            <a:off x="716360" y="2292353"/>
            <a:ext cx="4556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Was </a:t>
            </a:r>
            <a:r>
              <a:rPr lang="en-GB" sz="2800" dirty="0" err="1"/>
              <a:t>gibt's</a:t>
            </a:r>
            <a:r>
              <a:rPr lang="en-GB" sz="2800" dirty="0"/>
              <a:t> </a:t>
            </a:r>
            <a:r>
              <a:rPr lang="en-GB" sz="2800" dirty="0" err="1"/>
              <a:t>neues</a:t>
            </a:r>
            <a:r>
              <a:rPr lang="en-GB" sz="2800" dirty="0"/>
              <a:t> in der Stadt?</a:t>
            </a:r>
          </a:p>
          <a:p>
            <a:pPr algn="l"/>
            <a:r>
              <a:rPr lang="en-GB" sz="2800" dirty="0"/>
              <a:t>Wei Li </a:t>
            </a:r>
            <a:r>
              <a:rPr lang="en-GB" sz="2800" dirty="0" err="1"/>
              <a:t>verkauft</a:t>
            </a:r>
            <a:r>
              <a:rPr lang="en-GB" sz="2800" dirty="0"/>
              <a:t> den Speck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952B54-85AB-2CBC-1A5D-5B235FAAD19E}"/>
              </a:ext>
            </a:extLst>
          </p:cNvPr>
          <p:cNvSpPr txBox="1"/>
          <p:nvPr/>
        </p:nvSpPr>
        <p:spPr>
          <a:xfrm>
            <a:off x="894998" y="1518724"/>
            <a:ext cx="2099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Breiter</a:t>
            </a:r>
            <a:r>
              <a:rPr lang="en-GB" sz="2800" dirty="0"/>
              <a:t> </a:t>
            </a:r>
            <a:r>
              <a:rPr lang="en-GB" sz="2800" dirty="0" err="1"/>
              <a:t>Fokus</a:t>
            </a:r>
            <a:endParaRPr lang="en-GB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61C359-A97E-7872-3910-ABE97223F08D}"/>
              </a:ext>
            </a:extLst>
          </p:cNvPr>
          <p:cNvGrpSpPr/>
          <p:nvPr/>
        </p:nvGrpSpPr>
        <p:grpSpPr>
          <a:xfrm>
            <a:off x="6056737" y="1359501"/>
            <a:ext cx="5778500" cy="2573863"/>
            <a:chOff x="6096000" y="4146277"/>
            <a:chExt cx="5778500" cy="25738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321D8D-ABE3-F1CB-28EF-A0AA39768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515" b="27732"/>
            <a:stretch/>
          </p:blipFill>
          <p:spPr>
            <a:xfrm>
              <a:off x="6096000" y="4146277"/>
              <a:ext cx="5778500" cy="21042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5208482-92CE-391F-64EB-05818E22F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6887"/>
            <a:stretch/>
          </p:blipFill>
          <p:spPr>
            <a:xfrm>
              <a:off x="6096000" y="6250499"/>
              <a:ext cx="5778500" cy="469641"/>
            </a:xfrm>
            <a:prstGeom prst="rect">
              <a:avLst/>
            </a:prstGeom>
          </p:spPr>
        </p:pic>
      </p:grpSp>
      <p:pic>
        <p:nvPicPr>
          <p:cNvPr id="20" name="broad_focus">
            <a:hlinkClick r:id="" action="ppaction://media"/>
            <a:extLst>
              <a:ext uri="{FF2B5EF4-FFF2-40B4-BE49-F238E27FC236}">
                <a16:creationId xmlns:a16="http://schemas.microsoft.com/office/drawing/2014/main" id="{AEBC553A-E294-3C30-2522-F4D7F4482B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5018" y="1340117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F4F065D-6196-0657-366C-73867DE3C89B}"/>
              </a:ext>
            </a:extLst>
          </p:cNvPr>
          <p:cNvSpPr txBox="1"/>
          <p:nvPr/>
        </p:nvSpPr>
        <p:spPr>
          <a:xfrm>
            <a:off x="214086" y="6322567"/>
            <a:ext cx="210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peng2005.pdf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DE2B12-B498-36A5-0CDD-609BA00C1B4E}"/>
              </a:ext>
            </a:extLst>
          </p:cNvPr>
          <p:cNvSpPr txBox="1"/>
          <p:nvPr/>
        </p:nvSpPr>
        <p:spPr>
          <a:xfrm>
            <a:off x="5703924" y="5740134"/>
            <a:ext cx="343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Tonale Verdeutlichung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D134D4-B80E-AF24-59B2-4421407EEBE5}"/>
              </a:ext>
            </a:extLst>
          </p:cNvPr>
          <p:cNvSpPr txBox="1"/>
          <p:nvPr/>
        </p:nvSpPr>
        <p:spPr>
          <a:xfrm>
            <a:off x="10169396" y="5008883"/>
            <a:ext cx="1824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f0-Senkung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C21FB9-093F-B87A-A2B1-1D368ECB82B3}"/>
              </a:ext>
            </a:extLst>
          </p:cNvPr>
          <p:cNvSpPr txBox="1"/>
          <p:nvPr/>
        </p:nvSpPr>
        <p:spPr>
          <a:xfrm>
            <a:off x="8545254" y="4914656"/>
            <a:ext cx="104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42072574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0F91CB-078B-FC0C-FCA0-D4C1CC8B9B60}"/>
              </a:ext>
            </a:extLst>
          </p:cNvPr>
          <p:cNvSpPr txBox="1"/>
          <p:nvPr/>
        </p:nvSpPr>
        <p:spPr>
          <a:xfrm>
            <a:off x="701154" y="1373305"/>
            <a:ext cx="8540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 b="0" i="0" u="none" strike="noStrike">
                <a:solidFill>
                  <a:srgbClr val="FF0000"/>
                </a:solidFill>
                <a:effectLst/>
                <a:latin typeface="ArialMT"/>
              </a:rPr>
              <a:t>喵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Zhoubin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, es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ist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schwieriger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Miao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sagen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D8C157-F928-7E95-F575-678977C2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5" y="-37765"/>
            <a:ext cx="6070600" cy="1325563"/>
          </a:xfrm>
        </p:spPr>
        <p:txBody>
          <a:bodyPr/>
          <a:lstStyle/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94F45-DFA5-388E-26EB-EA8B14D30479}"/>
              </a:ext>
            </a:extLst>
          </p:cNvPr>
          <p:cNvSpPr txBox="1"/>
          <p:nvPr/>
        </p:nvSpPr>
        <p:spPr>
          <a:xfrm>
            <a:off x="701154" y="918152"/>
            <a:ext cx="5096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Experimentleiter: Bitte sagen Sie: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2A0E8-7F43-EEC4-7A38-50FF575C7E49}"/>
              </a:ext>
            </a:extLst>
          </p:cNvPr>
          <p:cNvSpPr txBox="1"/>
          <p:nvPr/>
        </p:nvSpPr>
        <p:spPr>
          <a:xfrm>
            <a:off x="701155" y="2787548"/>
            <a:ext cx="1051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Danke. Ich habe folgendes verstanden.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5F87C-A32E-CCC2-5436-6DD9CD1482B4}"/>
              </a:ext>
            </a:extLst>
          </p:cNvPr>
          <p:cNvSpPr txBox="1"/>
          <p:nvPr/>
        </p:nvSpPr>
        <p:spPr>
          <a:xfrm>
            <a:off x="701154" y="3191231"/>
            <a:ext cx="8540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/>
              <a:t>打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pPr algn="l"/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/>
              <a:t>dǎ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Zhoubin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, es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ist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schwieriger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Da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sagen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FFD4F9-397B-0749-BFB7-8004FE1F6C94}"/>
              </a:ext>
            </a:extLst>
          </p:cNvPr>
          <p:cNvSpPr txBox="1"/>
          <p:nvPr/>
        </p:nvSpPr>
        <p:spPr>
          <a:xfrm>
            <a:off x="701154" y="4762990"/>
            <a:ext cx="1051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Stimmt das? Wenn nicht, bitte wiederholen.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B12B2D-416B-B9D3-7FA0-8B7806397328}"/>
              </a:ext>
            </a:extLst>
          </p:cNvPr>
          <p:cNvSpPr txBox="1"/>
          <p:nvPr/>
        </p:nvSpPr>
        <p:spPr>
          <a:xfrm>
            <a:off x="701154" y="5286210"/>
            <a:ext cx="8540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 b="1" i="0" u="none" strike="noStrike">
                <a:solidFill>
                  <a:srgbClr val="FF0000"/>
                </a:solidFill>
                <a:effectLst/>
                <a:latin typeface="ArialMT"/>
              </a:rPr>
              <a:t>喵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pPr algn="l"/>
            <a:r>
              <a:rPr lang="en-GB" sz="2800" dirty="0" err="1"/>
              <a:t>Zhoubin</a:t>
            </a:r>
            <a:r>
              <a:rPr lang="en-GB" sz="2800" dirty="0"/>
              <a:t> </a:t>
            </a:r>
            <a:r>
              <a:rPr lang="en-GB" sz="2800" dirty="0" err="1"/>
              <a:t>sagt</a:t>
            </a:r>
            <a:r>
              <a:rPr lang="en-GB" sz="2800" dirty="0"/>
              <a:t>, es </a:t>
            </a:r>
            <a:r>
              <a:rPr lang="en-GB" sz="2800" dirty="0" err="1"/>
              <a:t>ist</a:t>
            </a:r>
            <a:r>
              <a:rPr lang="en-GB" sz="2800" dirty="0"/>
              <a:t> </a:t>
            </a:r>
            <a:r>
              <a:rPr lang="en-GB" sz="2800" dirty="0" err="1"/>
              <a:t>schwieriger</a:t>
            </a:r>
            <a:r>
              <a:rPr lang="en-GB" sz="2800" dirty="0"/>
              <a:t> </a:t>
            </a:r>
            <a:r>
              <a:rPr lang="en-GB" sz="2800" b="1" dirty="0"/>
              <a:t>Miao</a:t>
            </a:r>
            <a:r>
              <a:rPr lang="en-GB" sz="2800" dirty="0"/>
              <a:t> </a:t>
            </a:r>
            <a:r>
              <a:rPr lang="en-GB" sz="2800" dirty="0" err="1"/>
              <a:t>zu</a:t>
            </a:r>
            <a:r>
              <a:rPr lang="en-GB" sz="2800" dirty="0"/>
              <a:t> </a:t>
            </a:r>
            <a:r>
              <a:rPr lang="en-GB" sz="2800" dirty="0" err="1"/>
              <a:t>sagen</a:t>
            </a: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AD543-3F7D-35F4-4AC0-102450EDEBC2}"/>
              </a:ext>
            </a:extLst>
          </p:cNvPr>
          <p:cNvSpPr txBox="1"/>
          <p:nvPr/>
        </p:nvSpPr>
        <p:spPr>
          <a:xfrm>
            <a:off x="9429750" y="1985963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Normal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A66B4-82E5-237F-9C22-6C750BD53530}"/>
              </a:ext>
            </a:extLst>
          </p:cNvPr>
          <p:cNvSpPr txBox="1"/>
          <p:nvPr/>
        </p:nvSpPr>
        <p:spPr>
          <a:xfrm>
            <a:off x="9242131" y="5565307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/>
              <a:t>+ Emphase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1D1C0-D6AD-D601-CF8C-A53D87E4D7CC}"/>
              </a:ext>
            </a:extLst>
          </p:cNvPr>
          <p:cNvSpPr txBox="1"/>
          <p:nvPr/>
        </p:nvSpPr>
        <p:spPr>
          <a:xfrm>
            <a:off x="9177277" y="5920521"/>
            <a:ext cx="2098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/>
              <a:t>++ EMPHASE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172E04-6A40-A3A0-BCED-89AB3F8ACDA2}"/>
              </a:ext>
            </a:extLst>
          </p:cNvPr>
          <p:cNvSpPr txBox="1"/>
          <p:nvPr/>
        </p:nvSpPr>
        <p:spPr>
          <a:xfrm>
            <a:off x="7443788" y="755965"/>
            <a:ext cx="4337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Chen &amp; </a:t>
            </a:r>
            <a:r>
              <a:rPr lang="de-DE" sz="2800" dirty="0" err="1"/>
              <a:t>Gussenhoven</a:t>
            </a:r>
            <a:r>
              <a:rPr lang="de-DE" sz="2800" dirty="0"/>
              <a:t> (2008)</a:t>
            </a:r>
          </a:p>
          <a:p>
            <a:pPr algn="l"/>
            <a:r>
              <a:rPr lang="de-DE" sz="2000" b="1" dirty="0"/>
              <a:t>chen08.jop.pdf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85BC8-4898-DE9E-8F50-484861EDBD77}"/>
              </a:ext>
            </a:extLst>
          </p:cNvPr>
          <p:cNvSpPr txBox="1"/>
          <p:nvPr/>
        </p:nvSpPr>
        <p:spPr>
          <a:xfrm>
            <a:off x="8876027" y="3153369"/>
            <a:ext cx="2614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Target = </a:t>
            </a:r>
            <a:r>
              <a:rPr lang="en-GB" sz="2800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, </a:t>
            </a:r>
          </a:p>
          <a:p>
            <a:pPr algn="l"/>
            <a:r>
              <a:rPr lang="en-GB" sz="2800" dirty="0" err="1">
                <a:solidFill>
                  <a:srgbClr val="FF0000"/>
                </a:solidFill>
              </a:rPr>
              <a:t>mā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mà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má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mǎ</a:t>
            </a:r>
            <a:r>
              <a:rPr 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23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8DB25A-1532-3862-4C2A-9F813F44E6A9}"/>
              </a:ext>
            </a:extLst>
          </p:cNvPr>
          <p:cNvSpPr txBox="1"/>
          <p:nvPr/>
        </p:nvSpPr>
        <p:spPr>
          <a:xfrm>
            <a:off x="3937148" y="927511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nach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'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shuō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'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F70FF-2D58-75FF-B633-281E8F23CBE4}"/>
              </a:ext>
            </a:extLst>
          </p:cNvPr>
          <p:cNvSpPr txBox="1"/>
          <p:nvPr/>
        </p:nvSpPr>
        <p:spPr>
          <a:xfrm>
            <a:off x="385654" y="2196822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Normal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69316-7ACC-DE89-77EB-632BAD1B47B2}"/>
              </a:ext>
            </a:extLst>
          </p:cNvPr>
          <p:cNvSpPr txBox="1"/>
          <p:nvPr/>
        </p:nvSpPr>
        <p:spPr>
          <a:xfrm>
            <a:off x="447071" y="3358034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+Emphase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E7B01-F047-3119-B562-E22633A472B4}"/>
              </a:ext>
            </a:extLst>
          </p:cNvPr>
          <p:cNvSpPr txBox="1"/>
          <p:nvPr/>
        </p:nvSpPr>
        <p:spPr>
          <a:xfrm>
            <a:off x="295273" y="4253518"/>
            <a:ext cx="1876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++Emphase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75726D-5A95-644E-F68D-90D2C94F867E}"/>
              </a:ext>
            </a:extLst>
          </p:cNvPr>
          <p:cNvCxnSpPr/>
          <p:nvPr/>
        </p:nvCxnSpPr>
        <p:spPr>
          <a:xfrm>
            <a:off x="568860" y="2720042"/>
            <a:ext cx="90509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81783E-433A-9608-8DC1-037B76CF2FFC}"/>
              </a:ext>
            </a:extLst>
          </p:cNvPr>
          <p:cNvCxnSpPr/>
          <p:nvPr/>
        </p:nvCxnSpPr>
        <p:spPr>
          <a:xfrm>
            <a:off x="521234" y="3881255"/>
            <a:ext cx="9050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0C19FB-6FF3-E5EA-72E1-13120472BF90}"/>
              </a:ext>
            </a:extLst>
          </p:cNvPr>
          <p:cNvCxnSpPr/>
          <p:nvPr/>
        </p:nvCxnSpPr>
        <p:spPr>
          <a:xfrm>
            <a:off x="568860" y="4888891"/>
            <a:ext cx="90509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C6BB78B-83F3-CE77-30A9-5E986A28F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6" t="8935" r="15931" b="56959"/>
          <a:stretch/>
        </p:blipFill>
        <p:spPr>
          <a:xfrm>
            <a:off x="3733317" y="4405601"/>
            <a:ext cx="5826401" cy="2090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BA3006-3834-2EC3-937C-5265FDB31A29}"/>
              </a:ext>
            </a:extLst>
          </p:cNvPr>
          <p:cNvSpPr txBox="1"/>
          <p:nvPr/>
        </p:nvSpPr>
        <p:spPr>
          <a:xfrm>
            <a:off x="5983001" y="3918073"/>
            <a:ext cx="160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Ton 3: </a:t>
            </a:r>
            <a:r>
              <a:rPr lang="de-DE" sz="2800" dirty="0" err="1">
                <a:solidFill>
                  <a:schemeClr val="bg1">
                    <a:lumMod val="50000"/>
                  </a:schemeClr>
                </a:solidFill>
              </a:rPr>
              <a:t>mǎ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68E95-3D66-4DE8-706C-9791FD36D363}"/>
              </a:ext>
            </a:extLst>
          </p:cNvPr>
          <p:cNvSpPr txBox="1"/>
          <p:nvPr/>
        </p:nvSpPr>
        <p:spPr>
          <a:xfrm>
            <a:off x="10179391" y="6334780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chen08.jop.pdf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F1A1E-296F-C8DA-AEAD-875D75F101E1}"/>
              </a:ext>
            </a:extLst>
          </p:cNvPr>
          <p:cNvSpPr txBox="1"/>
          <p:nvPr/>
        </p:nvSpPr>
        <p:spPr>
          <a:xfrm>
            <a:off x="7192704" y="893380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nach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'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xiě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'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7A2AA-A22B-A45B-E39A-5DE573E8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6" t="57260" r="15931" b="10523"/>
          <a:stretch/>
        </p:blipFill>
        <p:spPr>
          <a:xfrm>
            <a:off x="3733317" y="1914276"/>
            <a:ext cx="5826401" cy="1974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16A465-FA1B-42F0-46FC-1286CA5298D1}"/>
              </a:ext>
            </a:extLst>
          </p:cNvPr>
          <p:cNvSpPr txBox="1"/>
          <p:nvPr/>
        </p:nvSpPr>
        <p:spPr>
          <a:xfrm>
            <a:off x="5983001" y="1422238"/>
            <a:ext cx="160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Ton 4: </a:t>
            </a:r>
            <a:r>
              <a:rPr lang="de-DE" sz="2800" dirty="0" err="1">
                <a:solidFill>
                  <a:schemeClr val="bg1">
                    <a:lumMod val="50000"/>
                  </a:schemeClr>
                </a:solidFill>
              </a:rPr>
              <a:t>mà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D8CB04-01DF-4055-F42D-707291C5285D}"/>
              </a:ext>
            </a:extLst>
          </p:cNvPr>
          <p:cNvSpPr txBox="1"/>
          <p:nvPr/>
        </p:nvSpPr>
        <p:spPr>
          <a:xfrm>
            <a:off x="3260664" y="27200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326F17-7086-0058-6FF3-BF5795828321}"/>
              </a:ext>
            </a:extLst>
          </p:cNvPr>
          <p:cNvSpPr txBox="1"/>
          <p:nvPr/>
        </p:nvSpPr>
        <p:spPr>
          <a:xfrm>
            <a:off x="3194553" y="50441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D72461-67E6-48A7-7326-B894F9FAFB55}"/>
              </a:ext>
            </a:extLst>
          </p:cNvPr>
          <p:cNvSpPr txBox="1"/>
          <p:nvPr/>
        </p:nvSpPr>
        <p:spPr>
          <a:xfrm>
            <a:off x="6323049" y="6334780"/>
            <a:ext cx="126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Dauer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6F0CB10-F901-969D-3689-E6014FBA9A12}"/>
              </a:ext>
            </a:extLst>
          </p:cNvPr>
          <p:cNvSpPr txBox="1">
            <a:spLocks/>
          </p:cNvSpPr>
          <p:nvPr/>
        </p:nvSpPr>
        <p:spPr>
          <a:xfrm>
            <a:off x="214085" y="-37765"/>
            <a:ext cx="6070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037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673539-438C-61A7-AD6A-5705ADC69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9" b="14447"/>
          <a:stretch/>
        </p:blipFill>
        <p:spPr>
          <a:xfrm>
            <a:off x="564406" y="1126748"/>
            <a:ext cx="10679942" cy="39310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1B08F5-4719-12D8-52FB-56E8E48FD004}"/>
              </a:ext>
            </a:extLst>
          </p:cNvPr>
          <p:cNvSpPr txBox="1">
            <a:spLocks/>
          </p:cNvSpPr>
          <p:nvPr/>
        </p:nvSpPr>
        <p:spPr>
          <a:xfrm>
            <a:off x="214084" y="-37765"/>
            <a:ext cx="7572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r>
              <a:rPr lang="en-GB" dirty="0"/>
              <a:t>: Dauer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42F04-5C3D-7F41-29D7-C0D7F34B0F91}"/>
              </a:ext>
            </a:extLst>
          </p:cNvPr>
          <p:cNvSpPr txBox="1"/>
          <p:nvPr/>
        </p:nvSpPr>
        <p:spPr>
          <a:xfrm>
            <a:off x="3200400" y="1351896"/>
            <a:ext cx="15430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Normal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36B95-569B-EA5E-04CD-8E2D6FF91ABD}"/>
              </a:ext>
            </a:extLst>
          </p:cNvPr>
          <p:cNvSpPr txBox="1"/>
          <p:nvPr/>
        </p:nvSpPr>
        <p:spPr>
          <a:xfrm>
            <a:off x="5523062" y="1351896"/>
            <a:ext cx="16946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+Emphase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07DCB-8041-E6C2-D0B8-8B79508E5733}"/>
              </a:ext>
            </a:extLst>
          </p:cNvPr>
          <p:cNvSpPr txBox="1"/>
          <p:nvPr/>
        </p:nvSpPr>
        <p:spPr>
          <a:xfrm>
            <a:off x="7530429" y="1351896"/>
            <a:ext cx="18768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++Emphase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36DFF-CB1D-7E50-3C87-751F44EE08EA}"/>
              </a:ext>
            </a:extLst>
          </p:cNvPr>
          <p:cNvSpPr txBox="1"/>
          <p:nvPr/>
        </p:nvSpPr>
        <p:spPr>
          <a:xfrm>
            <a:off x="2529995" y="5295902"/>
            <a:ext cx="178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Silbe davor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EF86A-7F4A-2464-603F-C3A6E7A1DA01}"/>
              </a:ext>
            </a:extLst>
          </p:cNvPr>
          <p:cNvSpPr txBox="1"/>
          <p:nvPr/>
        </p:nvSpPr>
        <p:spPr>
          <a:xfrm>
            <a:off x="7601010" y="5206932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Silbe danach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C1831A-0A5B-6311-F2A3-0E3E109A2B61}"/>
              </a:ext>
            </a:extLst>
          </p:cNvPr>
          <p:cNvSpPr txBox="1"/>
          <p:nvPr/>
        </p:nvSpPr>
        <p:spPr>
          <a:xfrm>
            <a:off x="5144457" y="5174248"/>
            <a:ext cx="19030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Target:</a:t>
            </a:r>
          </a:p>
          <a:p>
            <a:pPr algn="l"/>
            <a:r>
              <a:rPr lang="de-DE" sz="2800" dirty="0" err="1"/>
              <a:t>miāo</a:t>
            </a:r>
            <a:r>
              <a:rPr lang="de-DE" sz="2800" dirty="0"/>
              <a:t>, </a:t>
            </a:r>
            <a:r>
              <a:rPr lang="de-DE" sz="2800" dirty="0" err="1"/>
              <a:t>mā</a:t>
            </a:r>
            <a:r>
              <a:rPr lang="de-DE" sz="2800" dirty="0"/>
              <a:t>,</a:t>
            </a:r>
          </a:p>
          <a:p>
            <a:pPr algn="l"/>
            <a:r>
              <a:rPr lang="de-DE" sz="2800" dirty="0" err="1"/>
              <a:t>mà</a:t>
            </a:r>
            <a:r>
              <a:rPr lang="de-DE" sz="2800" dirty="0"/>
              <a:t>, </a:t>
            </a:r>
            <a:r>
              <a:rPr lang="de-DE" sz="2800" dirty="0" err="1"/>
              <a:t>má</a:t>
            </a:r>
            <a:r>
              <a:rPr lang="de-DE" sz="2800" dirty="0"/>
              <a:t>, </a:t>
            </a:r>
            <a:r>
              <a:rPr lang="de-DE" sz="2800" dirty="0" err="1"/>
              <a:t>mǎ</a:t>
            </a:r>
            <a:endParaRPr lang="de-DE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E049D-4E42-8E63-8463-A10C9251220F}"/>
              </a:ext>
            </a:extLst>
          </p:cNvPr>
          <p:cNvSpPr txBox="1"/>
          <p:nvPr/>
        </p:nvSpPr>
        <p:spPr>
          <a:xfrm>
            <a:off x="10179391" y="6334780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chen08.jop.pdf</a:t>
            </a:r>
          </a:p>
        </p:txBody>
      </p:sp>
    </p:spTree>
    <p:extLst>
      <p:ext uri="{BB962C8B-B14F-4D97-AF65-F5344CB8AC3E}">
        <p14:creationId xmlns:p14="http://schemas.microsoft.com/office/powerpoint/2010/main" val="1703963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DC98-8B46-2E7B-F89C-57D9590C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122237"/>
            <a:ext cx="10515600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599ED-810D-DF03-3E16-40E98FEC85C7}"/>
              </a:ext>
            </a:extLst>
          </p:cNvPr>
          <p:cNvSpPr txBox="1"/>
          <p:nvPr/>
        </p:nvSpPr>
        <p:spPr>
          <a:xfrm>
            <a:off x="1414463" y="1281413"/>
            <a:ext cx="5092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Fragen im Vergleich zu  Aussagen: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492DE-263C-207E-6659-2EC32F2AAAE5}"/>
              </a:ext>
            </a:extLst>
          </p:cNvPr>
          <p:cNvSpPr txBox="1"/>
          <p:nvPr/>
        </p:nvSpPr>
        <p:spPr>
          <a:xfrm>
            <a:off x="1814514" y="2022151"/>
            <a:ext cx="9447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- Die Konturen der 4 lexikalischen Töne bleiben ähnlich aber T4 fällt nicht so tief, T1 beginnt höher (Chen, 2022</a:t>
            </a:r>
            <a:r>
              <a:rPr lang="de-DE" sz="2800" baseline="30000" dirty="0"/>
              <a:t>1</a:t>
            </a:r>
            <a:r>
              <a:rPr lang="de-DE" sz="28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3795F-CDB0-087A-1916-EEA96C559AA0}"/>
              </a:ext>
            </a:extLst>
          </p:cNvPr>
          <p:cNvSpPr txBox="1"/>
          <p:nvPr/>
        </p:nvSpPr>
        <p:spPr>
          <a:xfrm>
            <a:off x="1787238" y="5097033"/>
            <a:ext cx="9585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- Manchmal kann es einen finalen Anstieg geben: eventuell einen</a:t>
            </a:r>
          </a:p>
          <a:p>
            <a:pPr algn="l"/>
            <a:r>
              <a:rPr lang="de-DE" sz="2800" dirty="0"/>
              <a:t>H% </a:t>
            </a:r>
            <a:r>
              <a:rPr lang="de-DE" sz="2800" dirty="0" err="1"/>
              <a:t>Grenzton</a:t>
            </a:r>
            <a:r>
              <a:rPr lang="de-DE" sz="2800" dirty="0"/>
              <a:t> (Peng et al, 2005)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ABF15-4B5F-11EE-CE81-91720E31689B}"/>
              </a:ext>
            </a:extLst>
          </p:cNvPr>
          <p:cNvSpPr txBox="1"/>
          <p:nvPr/>
        </p:nvSpPr>
        <p:spPr>
          <a:xfrm>
            <a:off x="1814514" y="3559592"/>
            <a:ext cx="7915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- f0 in der gesamten Phrase kann angehoben werden (Peng et al, 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1D3A5-7379-E52C-779B-3704323BA946}"/>
              </a:ext>
            </a:extLst>
          </p:cNvPr>
          <p:cNvSpPr txBox="1"/>
          <p:nvPr/>
        </p:nvSpPr>
        <p:spPr>
          <a:xfrm>
            <a:off x="9215496" y="6335653"/>
            <a:ext cx="204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/>
              <a:t>1. chen2022.pdf</a:t>
            </a:r>
          </a:p>
        </p:txBody>
      </p:sp>
    </p:spTree>
    <p:extLst>
      <p:ext uri="{BB962C8B-B14F-4D97-AF65-F5344CB8AC3E}">
        <p14:creationId xmlns:p14="http://schemas.microsoft.com/office/powerpoint/2010/main" val="180005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D11C07-67BA-FE8C-8AA8-B83A5B5D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041" y="22143"/>
            <a:ext cx="7850188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F5ECD-8D6B-03BE-881F-C9A673217904}"/>
              </a:ext>
            </a:extLst>
          </p:cNvPr>
          <p:cNvSpPr txBox="1"/>
          <p:nvPr/>
        </p:nvSpPr>
        <p:spPr>
          <a:xfrm>
            <a:off x="11075557" y="3913108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335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0CEEE-0DFB-54B9-F5D9-9EEAF9E74EAC}"/>
              </a:ext>
            </a:extLst>
          </p:cNvPr>
          <p:cNvSpPr txBox="1"/>
          <p:nvPr/>
        </p:nvSpPr>
        <p:spPr>
          <a:xfrm>
            <a:off x="10965229" y="56927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160 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59992-02F6-447D-8465-9190FC2AC3D7}"/>
              </a:ext>
            </a:extLst>
          </p:cNvPr>
          <p:cNvSpPr txBox="1"/>
          <p:nvPr/>
        </p:nvSpPr>
        <p:spPr>
          <a:xfrm>
            <a:off x="512761" y="1861323"/>
            <a:ext cx="383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endParaRPr lang="en-AU" altLang="zh-CN" sz="2800" dirty="0"/>
          </a:p>
          <a:p>
            <a:pPr algn="l"/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endParaRPr lang="en-GB" sz="2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5AFBB2-DDA6-9A07-D5D1-CF9C50BC10D8}"/>
              </a:ext>
            </a:extLst>
          </p:cNvPr>
          <p:cNvGrpSpPr/>
          <p:nvPr/>
        </p:nvGrpSpPr>
        <p:grpSpPr>
          <a:xfrm>
            <a:off x="3671888" y="3633609"/>
            <a:ext cx="5588000" cy="3224391"/>
            <a:chOff x="3302000" y="1996501"/>
            <a:chExt cx="5588000" cy="32243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15034D-E656-ABC0-B328-EC704C8FF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812"/>
            <a:stretch/>
          </p:blipFill>
          <p:spPr>
            <a:xfrm>
              <a:off x="3302000" y="1996501"/>
              <a:ext cx="5588000" cy="293268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21D40F-F21C-BFFC-3FB0-53185F6D0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7478" b="4137"/>
            <a:stretch/>
          </p:blipFill>
          <p:spPr>
            <a:xfrm>
              <a:off x="3302000" y="4870534"/>
              <a:ext cx="5588000" cy="35035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7586A67-3E0F-F45E-D8FA-EB5E26B554C8}"/>
              </a:ext>
            </a:extLst>
          </p:cNvPr>
          <p:cNvSpPr txBox="1"/>
          <p:nvPr/>
        </p:nvSpPr>
        <p:spPr>
          <a:xfrm>
            <a:off x="7909515" y="6019233"/>
            <a:ext cx="197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Kein Anstieg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6D03FF-2E15-FAFC-0A52-555987D7CEDB}"/>
              </a:ext>
            </a:extLst>
          </p:cNvPr>
          <p:cNvGrpSpPr/>
          <p:nvPr/>
        </p:nvGrpSpPr>
        <p:grpSpPr>
          <a:xfrm>
            <a:off x="3481388" y="1301970"/>
            <a:ext cx="5778500" cy="2573863"/>
            <a:chOff x="6096000" y="4146277"/>
            <a:chExt cx="5778500" cy="25738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DA3C48-330E-8444-3C8C-355ECAF50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3515" b="27732"/>
            <a:stretch/>
          </p:blipFill>
          <p:spPr>
            <a:xfrm>
              <a:off x="6096000" y="4146277"/>
              <a:ext cx="5778500" cy="21042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2E8A647-FC11-B5DF-5EF0-567A7E4CC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6887"/>
            <a:stretch/>
          </p:blipFill>
          <p:spPr>
            <a:xfrm>
              <a:off x="6096000" y="6250499"/>
              <a:ext cx="5778500" cy="469641"/>
            </a:xfrm>
            <a:prstGeom prst="rect">
              <a:avLst/>
            </a:prstGeom>
          </p:spPr>
        </p:pic>
      </p:grpSp>
      <p:pic>
        <p:nvPicPr>
          <p:cNvPr id="27" name="broad_focus">
            <a:hlinkClick r:id="" action="ppaction://media"/>
            <a:extLst>
              <a:ext uri="{FF2B5EF4-FFF2-40B4-BE49-F238E27FC236}">
                <a16:creationId xmlns:a16="http://schemas.microsoft.com/office/drawing/2014/main" id="{31FEBA32-1083-B679-3C3A-17EC0B2BD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9088" y="1056801"/>
            <a:ext cx="812800" cy="812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C615D1-D552-EDE4-EE81-FCAB3D213474}"/>
              </a:ext>
            </a:extLst>
          </p:cNvPr>
          <p:cNvSpPr txBox="1"/>
          <p:nvPr/>
        </p:nvSpPr>
        <p:spPr>
          <a:xfrm>
            <a:off x="5738817" y="4930127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f0 Erhöhung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E0E4BA-E2C2-F914-143D-6F0E5B78FEDE}"/>
              </a:ext>
            </a:extLst>
          </p:cNvPr>
          <p:cNvSpPr txBox="1"/>
          <p:nvPr/>
        </p:nvSpPr>
        <p:spPr>
          <a:xfrm>
            <a:off x="11048384" y="1978623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240 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1017D9-4F43-DE02-00F9-2F272FC71630}"/>
              </a:ext>
            </a:extLst>
          </p:cNvPr>
          <p:cNvSpPr txBox="1"/>
          <p:nvPr/>
        </p:nvSpPr>
        <p:spPr>
          <a:xfrm>
            <a:off x="389908" y="4167537"/>
            <a:ext cx="3036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r>
              <a:rPr lang="en-AU" altLang="zh-CN" sz="2800" dirty="0"/>
              <a:t>  ?</a:t>
            </a:r>
          </a:p>
          <a:p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r>
              <a:rPr lang="en-GB" sz="2800" dirty="0"/>
              <a:t>  </a:t>
            </a:r>
            <a:r>
              <a:rPr lang="en-AU" altLang="zh-CN" sz="2800" dirty="0"/>
              <a:t>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8DDA60-B280-F1AA-19C9-A01C360159B3}"/>
              </a:ext>
            </a:extLst>
          </p:cNvPr>
          <p:cNvCxnSpPr>
            <a:cxnSpLocks/>
          </p:cNvCxnSpPr>
          <p:nvPr/>
        </p:nvCxnSpPr>
        <p:spPr>
          <a:xfrm flipH="1">
            <a:off x="8701894" y="2240233"/>
            <a:ext cx="2485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E8D6A6-D007-7CA5-3E46-25186DBF8A64}"/>
              </a:ext>
            </a:extLst>
          </p:cNvPr>
          <p:cNvCxnSpPr>
            <a:cxnSpLocks/>
          </p:cNvCxnSpPr>
          <p:nvPr/>
        </p:nvCxnSpPr>
        <p:spPr>
          <a:xfrm flipH="1">
            <a:off x="8726675" y="2773960"/>
            <a:ext cx="2485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E8F9130-3493-4583-AC0C-D40FB52E5CCD}"/>
              </a:ext>
            </a:extLst>
          </p:cNvPr>
          <p:cNvSpPr txBox="1"/>
          <p:nvPr/>
        </p:nvSpPr>
        <p:spPr>
          <a:xfrm>
            <a:off x="11046982" y="255382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180 Hz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26EB528-6EAD-52C5-02E7-7298FCF6ACB2}"/>
              </a:ext>
            </a:extLst>
          </p:cNvPr>
          <p:cNvCxnSpPr>
            <a:cxnSpLocks/>
          </p:cNvCxnSpPr>
          <p:nvPr/>
        </p:nvCxnSpPr>
        <p:spPr>
          <a:xfrm flipH="1">
            <a:off x="8280779" y="4221296"/>
            <a:ext cx="2766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818E89-09D2-8BCD-7744-8FFB2BB90B75}"/>
              </a:ext>
            </a:extLst>
          </p:cNvPr>
          <p:cNvCxnSpPr>
            <a:cxnSpLocks/>
          </p:cNvCxnSpPr>
          <p:nvPr/>
        </p:nvCxnSpPr>
        <p:spPr>
          <a:xfrm flipH="1">
            <a:off x="9043988" y="6080168"/>
            <a:ext cx="1928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Fig9-3c">
            <a:hlinkClick r:id="" action="ppaction://media"/>
            <a:extLst>
              <a:ext uri="{FF2B5EF4-FFF2-40B4-BE49-F238E27FC236}">
                <a16:creationId xmlns:a16="http://schemas.microsoft.com/office/drawing/2014/main" id="{E5E6AB68-3317-CE04-5DB6-96D2FEE7DE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2112" y="3896906"/>
            <a:ext cx="812800" cy="8128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6D09A1E-7473-CC98-DBD5-680D5C5165D1}"/>
              </a:ext>
            </a:extLst>
          </p:cNvPr>
          <p:cNvSpPr txBox="1"/>
          <p:nvPr/>
        </p:nvSpPr>
        <p:spPr>
          <a:xfrm>
            <a:off x="158949" y="6243424"/>
            <a:ext cx="22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peng2005.pdf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88AB54-8243-CD4D-7820-3B5408B68033}"/>
              </a:ext>
            </a:extLst>
          </p:cNvPr>
          <p:cNvSpPr txBox="1"/>
          <p:nvPr/>
        </p:nvSpPr>
        <p:spPr>
          <a:xfrm>
            <a:off x="9395824" y="4643211"/>
            <a:ext cx="1893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größere </a:t>
            </a:r>
          </a:p>
          <a:p>
            <a:pPr algn="l"/>
            <a:r>
              <a:rPr lang="de-DE" sz="2800" dirty="0">
                <a:highlight>
                  <a:srgbClr val="FFFF00"/>
                </a:highlight>
              </a:rPr>
              <a:t>Spannweite</a:t>
            </a:r>
          </a:p>
        </p:txBody>
      </p:sp>
    </p:spTree>
    <p:extLst>
      <p:ext uri="{BB962C8B-B14F-4D97-AF65-F5344CB8AC3E}">
        <p14:creationId xmlns:p14="http://schemas.microsoft.com/office/powerpoint/2010/main" val="18811449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005CBBE-4615-8175-E94C-1699C18B0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75776" b="17406"/>
          <a:stretch/>
        </p:blipFill>
        <p:spPr>
          <a:xfrm>
            <a:off x="738188" y="5427663"/>
            <a:ext cx="5143500" cy="28575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F9C960-618C-9FBF-E70E-A317DCBD28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426" b="14144"/>
          <a:stretch/>
        </p:blipFill>
        <p:spPr>
          <a:xfrm>
            <a:off x="6196807" y="5385593"/>
            <a:ext cx="4483100" cy="5992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D4124C-4A54-5B84-ED99-ECC93EBC817A}"/>
              </a:ext>
            </a:extLst>
          </p:cNvPr>
          <p:cNvSpPr txBox="1"/>
          <p:nvPr/>
        </p:nvSpPr>
        <p:spPr>
          <a:xfrm>
            <a:off x="1309688" y="1732785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我们走</a:t>
            </a:r>
            <a:r>
              <a:rPr lang="ja-JP" altLang="en-US" sz="2800" b="0" i="0" u="none" strike="noStrik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嘛</a:t>
            </a:r>
            <a:r>
              <a:rPr lang="en-US" altLang="ja-JP" sz="2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r>
              <a:rPr lang="en-AU" altLang="ja-JP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gehen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7861F4-3BC0-F259-4B0F-A0538D151EE8}"/>
              </a:ext>
            </a:extLst>
          </p:cNvPr>
          <p:cNvSpPr txBox="1"/>
          <p:nvPr/>
        </p:nvSpPr>
        <p:spPr>
          <a:xfrm>
            <a:off x="6096000" y="1798579"/>
            <a:ext cx="540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我们走</a:t>
            </a:r>
            <a:r>
              <a:rPr lang="ja-JP" altLang="en-US" sz="2800" b="0" i="0" u="none" strike="noStrik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吗</a:t>
            </a:r>
            <a:r>
              <a:rPr lang="en-US" altLang="ja-JP" sz="2800" b="0" i="0" u="none" strike="noStrike" dirty="0">
                <a:solidFill>
                  <a:srgbClr val="FF2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AU" altLang="ja-JP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AU" altLang="ja-JP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sollen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gehen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5A368E1B-419A-F39B-D2C3-2B3876DB3C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291"/>
          <a:stretch/>
        </p:blipFill>
        <p:spPr>
          <a:xfrm>
            <a:off x="738188" y="2819400"/>
            <a:ext cx="5143500" cy="26281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AB8AC0-DAC5-CD07-74A4-6D918DBA30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36715"/>
          <a:stretch/>
        </p:blipFill>
        <p:spPr>
          <a:xfrm>
            <a:off x="6196807" y="2799508"/>
            <a:ext cx="4483100" cy="262815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9D49722-919C-96D6-CA0D-5370E2FC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693" y="78915"/>
            <a:ext cx="10515600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87A1D1-01DC-C9E3-7047-550DA1650941}"/>
              </a:ext>
            </a:extLst>
          </p:cNvPr>
          <p:cNvSpPr txBox="1"/>
          <p:nvPr/>
        </p:nvSpPr>
        <p:spPr>
          <a:xfrm>
            <a:off x="9316424" y="6396027"/>
            <a:ext cx="2726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/>
              <a:t>produziert von </a:t>
            </a:r>
            <a:r>
              <a:rPr lang="de-DE" sz="2000" dirty="0" err="1"/>
              <a:t>Sishi</a:t>
            </a:r>
            <a:r>
              <a:rPr lang="de-DE" sz="2000" dirty="0"/>
              <a:t> Liao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7341CE-413B-34E9-0CE3-7443D7C11B94}"/>
              </a:ext>
            </a:extLst>
          </p:cNvPr>
          <p:cNvSpPr txBox="1"/>
          <p:nvPr/>
        </p:nvSpPr>
        <p:spPr>
          <a:xfrm>
            <a:off x="9727563" y="3145934"/>
            <a:ext cx="126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Anstieg</a:t>
            </a:r>
          </a:p>
        </p:txBody>
      </p:sp>
      <p:pic>
        <p:nvPicPr>
          <p:cNvPr id="25" name="womenquestion">
            <a:hlinkClick r:id="" action="ppaction://media"/>
            <a:extLst>
              <a:ext uri="{FF2B5EF4-FFF2-40B4-BE49-F238E27FC236}">
                <a16:creationId xmlns:a16="http://schemas.microsoft.com/office/drawing/2014/main" id="{E0BF9DE1-EF69-0AA0-346F-5CA92327F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6807" y="2799508"/>
            <a:ext cx="812800" cy="812800"/>
          </a:xfrm>
          <a:prstGeom prst="rect">
            <a:avLst/>
          </a:prstGeom>
        </p:spPr>
      </p:pic>
      <p:pic>
        <p:nvPicPr>
          <p:cNvPr id="26" name="womenstatement">
            <a:hlinkClick r:id="" action="ppaction://media"/>
            <a:extLst>
              <a:ext uri="{FF2B5EF4-FFF2-40B4-BE49-F238E27FC236}">
                <a16:creationId xmlns:a16="http://schemas.microsoft.com/office/drawing/2014/main" id="{E6D15586-A15A-E3E4-FA86-24096DEDA8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293" y="2819400"/>
            <a:ext cx="812800" cy="812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70387A-CE7F-D9DE-1325-B1352113FD15}"/>
              </a:ext>
            </a:extLst>
          </p:cNvPr>
          <p:cNvSpPr txBox="1"/>
          <p:nvPr/>
        </p:nvSpPr>
        <p:spPr>
          <a:xfrm>
            <a:off x="7946315" y="1284860"/>
            <a:ext cx="2935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(Fragepartikel: </a:t>
            </a:r>
            <a:r>
              <a:rPr lang="de-DE" sz="2800" dirty="0" err="1"/>
              <a:t>ma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40178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1124-6F1A-5A04-2B4F-7E8B764AA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Sehr viele Forschungsmöglichkeiten in allen diesen Bereichen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883C6-116A-726F-D32E-6A8975FA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Ausblick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E5C248-8637-DE16-70C5-231254D9B8E4}"/>
              </a:ext>
            </a:extLst>
          </p:cNvPr>
          <p:cNvSpPr txBox="1">
            <a:spLocks/>
          </p:cNvSpPr>
          <p:nvPr/>
        </p:nvSpPr>
        <p:spPr>
          <a:xfrm>
            <a:off x="3414712" y="2454275"/>
            <a:ext cx="5362575" cy="2846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  <a:p>
            <a:r>
              <a:rPr lang="en-GB" dirty="0"/>
              <a:t>der </a:t>
            </a:r>
            <a:r>
              <a:rPr lang="en-GB" dirty="0" err="1"/>
              <a:t>neutrale</a:t>
            </a:r>
            <a:r>
              <a:rPr lang="en-GB" dirty="0"/>
              <a:t> Ton</a:t>
            </a:r>
          </a:p>
          <a:p>
            <a:r>
              <a:rPr lang="en-GB" dirty="0"/>
              <a:t>Ton-Sandhi</a:t>
            </a:r>
          </a:p>
          <a:p>
            <a:r>
              <a:rPr lang="en-GB" dirty="0" err="1"/>
              <a:t>Fokus</a:t>
            </a:r>
            <a:r>
              <a:rPr lang="en-GB" dirty="0"/>
              <a:t>/</a:t>
            </a:r>
            <a:r>
              <a:rPr lang="en-GB" dirty="0" err="1"/>
              <a:t>Satzbetonung</a:t>
            </a:r>
            <a:endParaRPr lang="en-GB" dirty="0"/>
          </a:p>
          <a:p>
            <a:r>
              <a:rPr lang="en-GB" dirty="0"/>
              <a:t>Intonation und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FD6CB-30F4-D2A5-1B22-822D216B9E28}"/>
              </a:ext>
            </a:extLst>
          </p:cNvPr>
          <p:cNvSpPr txBox="1"/>
          <p:nvPr/>
        </p:nvSpPr>
        <p:spPr>
          <a:xfrm>
            <a:off x="1055914" y="5453743"/>
            <a:ext cx="8360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Vor allem in den sehr vielen Mandarin-Dialekten, die kaum untersucht worden sind.</a:t>
            </a:r>
          </a:p>
        </p:txBody>
      </p:sp>
    </p:spTree>
    <p:extLst>
      <p:ext uri="{BB962C8B-B14F-4D97-AF65-F5344CB8AC3E}">
        <p14:creationId xmlns:p14="http://schemas.microsoft.com/office/powerpoint/2010/main" val="322253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8E747-1558-F31D-7636-C6C5145CC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712" y="2454275"/>
            <a:ext cx="5362575" cy="2846388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  <a:p>
            <a:r>
              <a:rPr lang="en-GB" dirty="0"/>
              <a:t>der </a:t>
            </a:r>
            <a:r>
              <a:rPr lang="en-GB" dirty="0" err="1"/>
              <a:t>neutrale</a:t>
            </a:r>
            <a:r>
              <a:rPr lang="en-GB" dirty="0"/>
              <a:t> Ton</a:t>
            </a:r>
          </a:p>
          <a:p>
            <a:r>
              <a:rPr lang="en-GB" dirty="0"/>
              <a:t>Ton-Sandhi</a:t>
            </a:r>
          </a:p>
          <a:p>
            <a:r>
              <a:rPr lang="en-GB" dirty="0" err="1"/>
              <a:t>Fokus</a:t>
            </a:r>
            <a:r>
              <a:rPr lang="en-GB" dirty="0"/>
              <a:t>/</a:t>
            </a:r>
            <a:r>
              <a:rPr lang="en-GB" dirty="0" err="1"/>
              <a:t>Satzbetonung</a:t>
            </a:r>
            <a:endParaRPr lang="en-GB" dirty="0"/>
          </a:p>
          <a:p>
            <a:r>
              <a:rPr lang="en-GB" dirty="0"/>
              <a:t>Intonation und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54D6F1-367E-A884-F842-9372D85C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18255"/>
            <a:ext cx="10515600" cy="1325563"/>
          </a:xfrm>
        </p:spPr>
        <p:txBody>
          <a:bodyPr/>
          <a:lstStyle/>
          <a:p>
            <a:r>
              <a:rPr lang="en-GB" dirty="0"/>
              <a:t>Ton und Intonation in Mandarin</a:t>
            </a:r>
          </a:p>
        </p:txBody>
      </p:sp>
    </p:spTree>
    <p:extLst>
      <p:ext uri="{BB962C8B-B14F-4D97-AF65-F5344CB8AC3E}">
        <p14:creationId xmlns:p14="http://schemas.microsoft.com/office/powerpoint/2010/main" val="3302698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8BE7-E04E-A95C-BEA0-35AC5F28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de-DE" dirty="0"/>
              <a:t>Aktuelles Forschungsthema am IPS: Prominenz, Bedeutungsänderungen, identische Schriftzeichen.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99CC7-09A6-E8AF-83AC-83C82CE97841}"/>
              </a:ext>
            </a:extLst>
          </p:cNvPr>
          <p:cNvSpPr txBox="1"/>
          <p:nvPr/>
        </p:nvSpPr>
        <p:spPr>
          <a:xfrm>
            <a:off x="7720222" y="2066833"/>
            <a:ext cx="3401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>
                <a:effectLst/>
                <a:cs typeface="Arial" panose="020B0604020202020204" pitchFamily="34" charset="0"/>
              </a:rPr>
              <a:t>我</a:t>
            </a:r>
            <a:r>
              <a:rPr lang="en-GB" sz="2800" dirty="0">
                <a:effectLst/>
                <a:cs typeface="Arial" panose="020B0604020202020204" pitchFamily="34" charset="0"/>
              </a:rPr>
              <a:t>    </a:t>
            </a:r>
            <a:r>
              <a:rPr lang="en-GB" sz="2800" dirty="0" err="1">
                <a:effectLst/>
                <a:cs typeface="Arial" panose="020B0604020202020204" pitchFamily="34" charset="0"/>
              </a:rPr>
              <a:t>想</a:t>
            </a:r>
            <a:r>
              <a:rPr lang="en-GB" sz="2800" dirty="0">
                <a:effectLst/>
                <a:cs typeface="Arial" panose="020B0604020202020204" pitchFamily="34" charset="0"/>
              </a:rPr>
              <a:t>   </a:t>
            </a:r>
            <a:r>
              <a:rPr lang="en-GB" sz="2800" b="1" dirty="0" err="1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起来</a:t>
            </a:r>
            <a:r>
              <a:rPr lang="en-GB" sz="2800" dirty="0" err="1">
                <a:effectLst/>
                <a:cs typeface="Arial" panose="020B0604020202020204" pitchFamily="34" charset="0"/>
              </a:rPr>
              <a:t>了</a:t>
            </a:r>
            <a:r>
              <a:rPr lang="en-GB" sz="2800" dirty="0">
                <a:effectLst/>
                <a:cs typeface="Arial" panose="020B0604020202020204" pitchFamily="34" charset="0"/>
              </a:rPr>
              <a:t>。</a:t>
            </a:r>
          </a:p>
          <a:p>
            <a:pPr algn="l"/>
            <a:r>
              <a:rPr lang="en-DE" sz="2800" dirty="0">
                <a:effectLst/>
                <a:ea typeface="Times New Roman" panose="02020603050405020304" pitchFamily="18" charset="0"/>
              </a:rPr>
              <a:t>wǒ xiǎng </a:t>
            </a:r>
            <a:r>
              <a:rPr lang="en-DE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qǐlái</a:t>
            </a:r>
            <a:r>
              <a:rPr lang="en-DE" sz="2800" dirty="0">
                <a:effectLst/>
                <a:ea typeface="Times New Roman" panose="02020603050405020304" pitchFamily="18" charset="0"/>
              </a:rPr>
              <a:t> le. </a:t>
            </a:r>
          </a:p>
          <a:p>
            <a:pPr algn="l"/>
            <a:r>
              <a:rPr lang="en-DE" sz="2800" dirty="0">
                <a:effectLst/>
                <a:ea typeface="Times New Roman" panose="02020603050405020304" pitchFamily="18" charset="0"/>
              </a:rPr>
              <a:t>Ich will aufstehen</a:t>
            </a:r>
            <a:endParaRPr lang="de-DE" sz="2800" dirty="0" err="1"/>
          </a:p>
        </p:txBody>
      </p:sp>
      <p:pic>
        <p:nvPicPr>
          <p:cNvPr id="5" name="Content Placeholder 6" descr="A graph of a person's reaction&#10;&#10;Description automatically generated with medium confidence">
            <a:extLst>
              <a:ext uri="{FF2B5EF4-FFF2-40B4-BE49-F238E27FC236}">
                <a16:creationId xmlns:a16="http://schemas.microsoft.com/office/drawing/2014/main" id="{C8231AAB-FE36-4A24-10B0-606F11F69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11038" b="12193"/>
          <a:stretch/>
        </p:blipFill>
        <p:spPr>
          <a:xfrm>
            <a:off x="21384" y="3429000"/>
            <a:ext cx="12149231" cy="3108960"/>
          </a:xfrm>
        </p:spPr>
      </p:pic>
      <p:pic>
        <p:nvPicPr>
          <p:cNvPr id="6" name="xiang-1">
            <a:hlinkClick r:id="" action="ppaction://media"/>
            <a:extLst>
              <a:ext uri="{FF2B5EF4-FFF2-40B4-BE49-F238E27FC236}">
                <a16:creationId xmlns:a16="http://schemas.microsoft.com/office/drawing/2014/main" id="{569EAF6B-6E3D-292E-3126-8F3E6BBB6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482" y="4439027"/>
            <a:ext cx="812800" cy="812800"/>
          </a:xfrm>
          <a:prstGeom prst="rect">
            <a:avLst/>
          </a:prstGeom>
        </p:spPr>
      </p:pic>
      <p:pic>
        <p:nvPicPr>
          <p:cNvPr id="7" name="xiang-0">
            <a:hlinkClick r:id="" action="ppaction://media"/>
            <a:extLst>
              <a:ext uri="{FF2B5EF4-FFF2-40B4-BE49-F238E27FC236}">
                <a16:creationId xmlns:a16="http://schemas.microsoft.com/office/drawing/2014/main" id="{DFBFDCD2-1B80-4FB0-BEA9-BEB0D4ACD3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7422" y="457708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12F3E4-A1CF-8587-8BDE-DE08669D9FCE}"/>
              </a:ext>
            </a:extLst>
          </p:cNvPr>
          <p:cNvSpPr txBox="1"/>
          <p:nvPr/>
        </p:nvSpPr>
        <p:spPr>
          <a:xfrm>
            <a:off x="1240174" y="2044005"/>
            <a:ext cx="4477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>
                <a:effectLst/>
                <a:cs typeface="Arial" panose="020B0604020202020204" pitchFamily="34" charset="0"/>
              </a:rPr>
              <a:t>我</a:t>
            </a:r>
            <a:r>
              <a:rPr lang="en-GB" sz="2800" dirty="0">
                <a:effectLst/>
                <a:cs typeface="Arial" panose="020B0604020202020204" pitchFamily="34" charset="0"/>
              </a:rPr>
              <a:t>    </a:t>
            </a:r>
            <a:r>
              <a:rPr lang="en-GB" sz="2800" dirty="0" err="1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想</a:t>
            </a:r>
            <a:r>
              <a:rPr lang="en-GB" sz="2800" dirty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    </a:t>
            </a:r>
            <a:r>
              <a:rPr lang="en-GB" sz="2800" dirty="0" err="1">
                <a:effectLst/>
                <a:cs typeface="Arial" panose="020B0604020202020204" pitchFamily="34" charset="0"/>
              </a:rPr>
              <a:t>起来了</a:t>
            </a:r>
            <a:r>
              <a:rPr lang="en-GB" sz="2800" dirty="0">
                <a:effectLst/>
                <a:cs typeface="Arial" panose="020B0604020202020204" pitchFamily="34" charset="0"/>
              </a:rPr>
              <a:t>。</a:t>
            </a:r>
          </a:p>
          <a:p>
            <a:pPr algn="l"/>
            <a:r>
              <a:rPr lang="en-DE" sz="2800" dirty="0">
                <a:effectLst/>
                <a:ea typeface="Times New Roman" panose="02020603050405020304" pitchFamily="18" charset="0"/>
              </a:rPr>
              <a:t>wǒ </a:t>
            </a:r>
            <a:r>
              <a:rPr lang="en-DE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xiǎng </a:t>
            </a:r>
            <a:r>
              <a:rPr lang="en-DE" sz="2800" b="1" dirty="0">
                <a:effectLst/>
                <a:ea typeface="Times New Roman" panose="02020603050405020304" pitchFamily="18" charset="0"/>
              </a:rPr>
              <a:t>qǐlái</a:t>
            </a:r>
            <a:r>
              <a:rPr lang="en-DE" sz="2800" dirty="0">
                <a:effectLst/>
                <a:ea typeface="Times New Roman" panose="02020603050405020304" pitchFamily="18" charset="0"/>
              </a:rPr>
              <a:t> le. </a:t>
            </a:r>
          </a:p>
          <a:p>
            <a:pPr algn="l"/>
            <a:r>
              <a:rPr lang="en-DE" sz="2800" dirty="0">
                <a:effectLst/>
                <a:ea typeface="Times New Roman" panose="02020603050405020304" pitchFamily="18" charset="0"/>
              </a:rPr>
              <a:t>Ich erinnerte mich</a:t>
            </a:r>
            <a:endParaRPr lang="de-DE" sz="28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0414E-199D-708A-E9D2-B946C86A676A}"/>
              </a:ext>
            </a:extLst>
          </p:cNvPr>
          <p:cNvSpPr txBox="1"/>
          <p:nvPr/>
        </p:nvSpPr>
        <p:spPr>
          <a:xfrm>
            <a:off x="4662177" y="1605737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rgbClr val="FF0000"/>
                </a:solidFill>
              </a:rPr>
              <a:t>Emphase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9C3A6-5627-CACA-A3E5-736739EB922F}"/>
              </a:ext>
            </a:extLst>
          </p:cNvPr>
          <p:cNvSpPr txBox="1"/>
          <p:nvPr/>
        </p:nvSpPr>
        <p:spPr>
          <a:xfrm>
            <a:off x="3032732" y="6419502"/>
            <a:ext cx="6814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/>
              <a:t>Beispiele/Aufnahmen von </a:t>
            </a:r>
            <a:r>
              <a:rPr lang="de-DE" sz="2400" dirty="0" err="1">
                <a:hlinkClick r:id="rId8"/>
              </a:rPr>
              <a:t>Sishi</a:t>
            </a:r>
            <a:r>
              <a:rPr lang="de-DE" sz="2400" dirty="0">
                <a:hlinkClick r:id="rId8"/>
              </a:rPr>
              <a:t> Liao</a:t>
            </a:r>
            <a:r>
              <a:rPr lang="de-DE" sz="2400" dirty="0"/>
              <a:t>, IPS.</a:t>
            </a:r>
          </a:p>
        </p:txBody>
      </p:sp>
    </p:spTree>
    <p:extLst>
      <p:ext uri="{BB962C8B-B14F-4D97-AF65-F5344CB8AC3E}">
        <p14:creationId xmlns:p14="http://schemas.microsoft.com/office/powerpoint/2010/main" val="281552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579E36-11F9-1861-DF32-006F19F11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863" y="52564"/>
            <a:ext cx="77661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768F5-0FBF-1A3E-99FB-E135BD97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176" y="0"/>
            <a:ext cx="3560781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Mandarin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DE548-CFB9-FC18-0E90-0C1DD957378A}"/>
              </a:ext>
            </a:extLst>
          </p:cNvPr>
          <p:cNvSpPr txBox="1"/>
          <p:nvPr/>
        </p:nvSpPr>
        <p:spPr>
          <a:xfrm>
            <a:off x="7659444" y="52564"/>
            <a:ext cx="378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https://www.loc.gov/item/90686002/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C9B53-417B-4A3E-DD0E-B324F888D1D7}"/>
              </a:ext>
            </a:extLst>
          </p:cNvPr>
          <p:cNvSpPr txBox="1"/>
          <p:nvPr/>
        </p:nvSpPr>
        <p:spPr>
          <a:xfrm>
            <a:off x="265133" y="237230"/>
            <a:ext cx="38756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Drei</a:t>
            </a:r>
            <a:r>
              <a:rPr lang="en-GB" sz="2800" dirty="0"/>
              <a:t> Standardvarietäten</a:t>
            </a:r>
            <a:r>
              <a:rPr lang="en-GB" sz="2800" baseline="30000" dirty="0"/>
              <a:t>1</a:t>
            </a:r>
            <a:r>
              <a:rPr lang="en-GB" sz="2800" dirty="0"/>
              <a:t>:</a:t>
            </a:r>
          </a:p>
          <a:p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Gúoyǔ</a:t>
            </a:r>
            <a:r>
              <a:rPr lang="en-GB" sz="2800" dirty="0"/>
              <a:t> (Taiwan)</a:t>
            </a:r>
          </a:p>
          <a:p>
            <a:r>
              <a:rPr lang="en-GB" sz="2800" dirty="0" err="1"/>
              <a:t>Huáyǔ</a:t>
            </a:r>
            <a:r>
              <a:rPr lang="en-GB" sz="2800" dirty="0"/>
              <a:t> (Singapore)</a:t>
            </a:r>
          </a:p>
          <a:p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venir w01"/>
              </a:rPr>
              <a:t>Pǔtōnghuà</a:t>
            </a:r>
            <a:r>
              <a:rPr lang="en-GB" sz="2800" dirty="0">
                <a:solidFill>
                  <a:srgbClr val="0432FF"/>
                </a:solidFill>
              </a:rPr>
              <a:t> </a:t>
            </a:r>
            <a:r>
              <a:rPr lang="en-GB" sz="2800" dirty="0"/>
              <a:t>(</a:t>
            </a:r>
            <a:r>
              <a:rPr lang="en-GB" sz="2800" dirty="0" err="1"/>
              <a:t>Festland</a:t>
            </a:r>
            <a:r>
              <a:rPr lang="en-GB" sz="2800" dirty="0"/>
              <a:t>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1A856-F6E1-0543-7424-D63B76E3CD3A}"/>
              </a:ext>
            </a:extLst>
          </p:cNvPr>
          <p:cNvSpPr txBox="1"/>
          <p:nvPr/>
        </p:nvSpPr>
        <p:spPr>
          <a:xfrm>
            <a:off x="151242" y="2305615"/>
            <a:ext cx="4535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Sehr starke regionale Variation in der Intonation innerhalb </a:t>
            </a:r>
            <a:r>
              <a:rPr lang="en-GB" sz="2800" b="0" i="0" u="none" strike="noStrike" dirty="0" err="1">
                <a:effectLst/>
                <a:latin typeface="avenir w01"/>
              </a:rPr>
              <a:t>Pǔtōnghuà</a:t>
            </a:r>
            <a:r>
              <a:rPr lang="en-GB" sz="2800" b="0" i="0" u="none" strike="noStrike" dirty="0">
                <a:effectLst/>
                <a:latin typeface="avenir w01"/>
              </a:rPr>
              <a:t> (</a:t>
            </a:r>
            <a:r>
              <a:rPr lang="en-GB" sz="2800" b="0" i="0" u="none" strike="noStrike" dirty="0" err="1">
                <a:effectLst/>
                <a:latin typeface="avenir w01"/>
              </a:rPr>
              <a:t>aber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ungenügend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untersucht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worden</a:t>
            </a:r>
            <a:r>
              <a:rPr lang="en-GB" sz="2800" b="0" i="0" u="none" strike="noStrike" dirty="0">
                <a:effectLst/>
                <a:latin typeface="avenir w01"/>
              </a:rPr>
              <a:t>)</a:t>
            </a:r>
            <a:endParaRPr lang="de-DE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FCDC4-DEB5-8892-D9E3-31AA9C245850}"/>
              </a:ext>
            </a:extLst>
          </p:cNvPr>
          <p:cNvSpPr txBox="1"/>
          <p:nvPr/>
        </p:nvSpPr>
        <p:spPr>
          <a:xfrm>
            <a:off x="151242" y="4839938"/>
            <a:ext cx="37651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Heute: Beijing-Mandarin</a:t>
            </a:r>
          </a:p>
          <a:p>
            <a:r>
              <a:rPr lang="de-DE" sz="2800" dirty="0"/>
              <a:t>(</a:t>
            </a:r>
            <a:r>
              <a:rPr lang="de-DE" sz="2800" dirty="0" err="1"/>
              <a:t>Beijinghua</a:t>
            </a:r>
            <a:r>
              <a:rPr lang="de-DE" sz="2800" dirty="0"/>
              <a:t>) </a:t>
            </a:r>
          </a:p>
          <a:p>
            <a:endParaRPr lang="de-DE" sz="28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47059-266A-0BE8-3913-E45B9B0A67C1}"/>
              </a:ext>
            </a:extLst>
          </p:cNvPr>
          <p:cNvSpPr txBox="1"/>
          <p:nvPr/>
        </p:nvSpPr>
        <p:spPr>
          <a:xfrm>
            <a:off x="424543" y="6193971"/>
            <a:ext cx="2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/>
              <a:t>1. peng2005.pdf</a:t>
            </a:r>
          </a:p>
        </p:txBody>
      </p:sp>
    </p:spTree>
    <p:extLst>
      <p:ext uri="{BB962C8B-B14F-4D97-AF65-F5344CB8AC3E}">
        <p14:creationId xmlns:p14="http://schemas.microsoft.com/office/powerpoint/2010/main" val="50124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EBDD05B-44F2-6420-5157-3258CB38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058"/>
            <a:ext cx="10515600" cy="1325563"/>
          </a:xfrm>
        </p:spPr>
        <p:txBody>
          <a:bodyPr/>
          <a:lstStyle/>
          <a:p>
            <a:r>
              <a:rPr lang="en-GB" dirty="0"/>
              <a:t>1. </a:t>
            </a:r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2A4C4-DDDA-8C38-043A-84EBB686347C}"/>
              </a:ext>
            </a:extLst>
          </p:cNvPr>
          <p:cNvSpPr txBox="1"/>
          <p:nvPr/>
        </p:nvSpPr>
        <p:spPr>
          <a:xfrm>
            <a:off x="5087981" y="315591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peng2005.pdf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426308-487E-426D-C934-43703D414A62}"/>
              </a:ext>
            </a:extLst>
          </p:cNvPr>
          <p:cNvSpPr txBox="1"/>
          <p:nvPr/>
        </p:nvSpPr>
        <p:spPr>
          <a:xfrm>
            <a:off x="2891119" y="2039711"/>
            <a:ext cx="3404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T3: low or low fall-rise</a:t>
            </a:r>
          </a:p>
        </p:txBody>
      </p:sp>
      <p:graphicFrame>
        <p:nvGraphicFramePr>
          <p:cNvPr id="14" name="Table 17">
            <a:extLst>
              <a:ext uri="{FF2B5EF4-FFF2-40B4-BE49-F238E27FC236}">
                <a16:creationId xmlns:a16="http://schemas.microsoft.com/office/drawing/2014/main" id="{3AC9E60D-3103-1892-AA85-B39FA7B36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39531"/>
              </p:ext>
            </p:extLst>
          </p:nvPr>
        </p:nvGraphicFramePr>
        <p:xfrm>
          <a:off x="1200150" y="1593426"/>
          <a:ext cx="8515350" cy="315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910">
                  <a:extLst>
                    <a:ext uri="{9D8B030D-6E8A-4147-A177-3AD203B41FA5}">
                      <a16:colId xmlns:a16="http://schemas.microsoft.com/office/drawing/2014/main" val="26681269"/>
                    </a:ext>
                  </a:extLst>
                </a:gridCol>
                <a:gridCol w="3327815">
                  <a:extLst>
                    <a:ext uri="{9D8B030D-6E8A-4147-A177-3AD203B41FA5}">
                      <a16:colId xmlns:a16="http://schemas.microsoft.com/office/drawing/2014/main" val="42265920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92304356"/>
                    </a:ext>
                  </a:extLst>
                </a:gridCol>
                <a:gridCol w="788924">
                  <a:extLst>
                    <a:ext uri="{9D8B030D-6E8A-4147-A177-3AD203B41FA5}">
                      <a16:colId xmlns:a16="http://schemas.microsoft.com/office/drawing/2014/main" val="593196584"/>
                    </a:ext>
                  </a:extLst>
                </a:gridCol>
                <a:gridCol w="1154176">
                  <a:extLst>
                    <a:ext uri="{9D8B030D-6E8A-4147-A177-3AD203B41FA5}">
                      <a16:colId xmlns:a16="http://schemas.microsoft.com/office/drawing/2014/main" val="1983860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Merkmal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Beispiel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Pinyin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41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hoch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eben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Narbe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疤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bā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682100"/>
                  </a:ext>
                </a:extLst>
              </a:tr>
              <a:tr h="562188">
                <a:tc>
                  <a:txBody>
                    <a:bodyPr/>
                    <a:lstStyle/>
                    <a:p>
                      <a:r>
                        <a:rPr lang="en-GB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steigend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ziehen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/>
                        <a:t>拔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bá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44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tief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fallend</a:t>
                      </a:r>
                      <a:r>
                        <a:rPr lang="en-GB" sz="2800" dirty="0"/>
                        <a:t>(-</a:t>
                      </a:r>
                      <a:r>
                        <a:rPr lang="en-GB" sz="2800" dirty="0" err="1"/>
                        <a:t>steigend</a:t>
                      </a:r>
                      <a:r>
                        <a:rPr lang="en-GB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Ziel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靶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bǎ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307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hoch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fallend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Staudamm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坝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bà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65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neutral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(</a:t>
                      </a:r>
                      <a:r>
                        <a:rPr lang="en-GB" sz="2800" dirty="0" err="1"/>
                        <a:t>Partikel</a:t>
                      </a:r>
                      <a:r>
                        <a:rPr lang="en-GB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ba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537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62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E2273F-1BB0-33DA-DAFA-DACB8C3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29" y="1"/>
            <a:ext cx="6120142" cy="948204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04CD3-930A-DA60-2E3D-E03D3D0788AE}"/>
              </a:ext>
            </a:extLst>
          </p:cNvPr>
          <p:cNvSpPr txBox="1"/>
          <p:nvPr/>
        </p:nvSpPr>
        <p:spPr>
          <a:xfrm>
            <a:off x="2091763" y="175011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EEA27-C051-E5F7-8205-FD1F9B44A038}"/>
              </a:ext>
            </a:extLst>
          </p:cNvPr>
          <p:cNvSpPr txBox="1"/>
          <p:nvPr/>
        </p:nvSpPr>
        <p:spPr>
          <a:xfrm>
            <a:off x="4019177" y="176933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7F870-90CA-0DE9-9C72-F63B2D79A96B}"/>
              </a:ext>
            </a:extLst>
          </p:cNvPr>
          <p:cNvSpPr txBox="1"/>
          <p:nvPr/>
        </p:nvSpPr>
        <p:spPr>
          <a:xfrm>
            <a:off x="5946121" y="175819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B09F5E-1FCB-39A4-13A5-CA72CC02CB07}"/>
              </a:ext>
            </a:extLst>
          </p:cNvPr>
          <p:cNvSpPr txBox="1"/>
          <p:nvPr/>
        </p:nvSpPr>
        <p:spPr>
          <a:xfrm>
            <a:off x="7781228" y="173693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4</a:t>
            </a:r>
          </a:p>
        </p:txBody>
      </p:sp>
      <p:pic>
        <p:nvPicPr>
          <p:cNvPr id="2" name="ba_sishi">
            <a:hlinkClick r:id="" action="ppaction://media"/>
            <a:extLst>
              <a:ext uri="{FF2B5EF4-FFF2-40B4-BE49-F238E27FC236}">
                <a16:creationId xmlns:a16="http://schemas.microsoft.com/office/drawing/2014/main" id="{B9B2382E-D304-946B-1E48-442128383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141" y="1919867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83748-A430-1C8E-EE69-0120BBCAE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087" y="2260158"/>
            <a:ext cx="7393595" cy="3519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F240D-FE75-C945-A20E-1F1E8AD2D576}"/>
              </a:ext>
            </a:extLst>
          </p:cNvPr>
          <p:cNvSpPr txBox="1"/>
          <p:nvPr/>
        </p:nvSpPr>
        <p:spPr>
          <a:xfrm>
            <a:off x="2106237" y="1273340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bā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33C51-5CE0-36AB-95AD-E33AEBAA8002}"/>
              </a:ext>
            </a:extLst>
          </p:cNvPr>
          <p:cNvSpPr txBox="1"/>
          <p:nvPr/>
        </p:nvSpPr>
        <p:spPr>
          <a:xfrm>
            <a:off x="4044455" y="1291409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bá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8BED5-C59F-D6CC-208B-20F7DF4D1EBF}"/>
              </a:ext>
            </a:extLst>
          </p:cNvPr>
          <p:cNvSpPr txBox="1"/>
          <p:nvPr/>
        </p:nvSpPr>
        <p:spPr>
          <a:xfrm>
            <a:off x="5960595" y="1291409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bǎ</a:t>
            </a:r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99DA82-4743-E5F7-30C8-5F2AC1003EE7}"/>
              </a:ext>
            </a:extLst>
          </p:cNvPr>
          <p:cNvSpPr txBox="1"/>
          <p:nvPr/>
        </p:nvSpPr>
        <p:spPr>
          <a:xfrm>
            <a:off x="7781228" y="1342571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bà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7ABB01-4BB2-0E85-2AF3-FC40F97DBED7}"/>
              </a:ext>
            </a:extLst>
          </p:cNvPr>
          <p:cNvSpPr txBox="1"/>
          <p:nvPr/>
        </p:nvSpPr>
        <p:spPr>
          <a:xfrm>
            <a:off x="5968905" y="69405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靶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6F37C6-7CCF-0ACF-DA64-477D4DB19D84}"/>
              </a:ext>
            </a:extLst>
          </p:cNvPr>
          <p:cNvSpPr txBox="1"/>
          <p:nvPr/>
        </p:nvSpPr>
        <p:spPr>
          <a:xfrm>
            <a:off x="7806854" y="678816"/>
            <a:ext cx="113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坝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C25258-D75F-B4A6-433B-E7CAAB7155D8}"/>
              </a:ext>
            </a:extLst>
          </p:cNvPr>
          <p:cNvSpPr txBox="1"/>
          <p:nvPr/>
        </p:nvSpPr>
        <p:spPr>
          <a:xfrm>
            <a:off x="2104260" y="596523"/>
            <a:ext cx="638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疤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A9598-A9AA-449B-69DF-97B9F14F03A2}"/>
              </a:ext>
            </a:extLst>
          </p:cNvPr>
          <p:cNvSpPr txBox="1"/>
          <p:nvPr/>
        </p:nvSpPr>
        <p:spPr>
          <a:xfrm>
            <a:off x="4044455" y="665448"/>
            <a:ext cx="74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chemeClr val="bg1">
                    <a:lumMod val="50000"/>
                  </a:schemeClr>
                </a:solidFill>
              </a:rPr>
              <a:t>拔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63DD49-F46C-47A5-48CB-F1A22C5A2D41}"/>
              </a:ext>
            </a:extLst>
          </p:cNvPr>
          <p:cNvSpPr txBox="1"/>
          <p:nvPr/>
        </p:nvSpPr>
        <p:spPr>
          <a:xfrm>
            <a:off x="1803193" y="5712097"/>
            <a:ext cx="918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hoch</a:t>
            </a:r>
            <a:endParaRPr lang="en-GB" sz="2800" dirty="0"/>
          </a:p>
          <a:p>
            <a:pPr algn="l"/>
            <a:r>
              <a:rPr lang="en-GB" sz="2800" dirty="0" err="1"/>
              <a:t>eben</a:t>
            </a:r>
            <a:endParaRPr lang="en-GB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993702-0F2D-1EB7-A353-96006A3424D0}"/>
              </a:ext>
            </a:extLst>
          </p:cNvPr>
          <p:cNvSpPr txBox="1"/>
          <p:nvPr/>
        </p:nvSpPr>
        <p:spPr>
          <a:xfrm>
            <a:off x="3600764" y="5783216"/>
            <a:ext cx="1419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steigend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597B7-7F7B-FA85-F701-3563A57E70BF}"/>
              </a:ext>
            </a:extLst>
          </p:cNvPr>
          <p:cNvSpPr txBox="1"/>
          <p:nvPr/>
        </p:nvSpPr>
        <p:spPr>
          <a:xfrm>
            <a:off x="5233850" y="5698695"/>
            <a:ext cx="2523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fallend</a:t>
            </a:r>
            <a:endParaRPr lang="en-GB" sz="2800" dirty="0"/>
          </a:p>
          <a:p>
            <a:pPr algn="l"/>
            <a:r>
              <a:rPr lang="en-GB" sz="2800" dirty="0" err="1"/>
              <a:t>fallend-steigend</a:t>
            </a:r>
            <a:endParaRPr lang="en-GB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13ACE-3AF2-B718-2097-8166C0C760F1}"/>
              </a:ext>
            </a:extLst>
          </p:cNvPr>
          <p:cNvSpPr txBox="1"/>
          <p:nvPr/>
        </p:nvSpPr>
        <p:spPr>
          <a:xfrm>
            <a:off x="7531943" y="5716924"/>
            <a:ext cx="1979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hoch</a:t>
            </a:r>
            <a:r>
              <a:rPr lang="en-GB" sz="2800" dirty="0"/>
              <a:t> </a:t>
            </a:r>
            <a:r>
              <a:rPr lang="en-GB" sz="2800" dirty="0" err="1"/>
              <a:t>fallend</a:t>
            </a:r>
            <a:endParaRPr lang="en-GB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56D233-A0EE-1589-DD62-9D0EDC8C7346}"/>
              </a:ext>
            </a:extLst>
          </p:cNvPr>
          <p:cNvSpPr txBox="1"/>
          <p:nvPr/>
        </p:nvSpPr>
        <p:spPr>
          <a:xfrm>
            <a:off x="1883201" y="93345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Narbe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EEAA-147E-2203-FACD-1935FE13E45F}"/>
              </a:ext>
            </a:extLst>
          </p:cNvPr>
          <p:cNvSpPr txBox="1"/>
          <p:nvPr/>
        </p:nvSpPr>
        <p:spPr>
          <a:xfrm>
            <a:off x="5865088" y="946197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Ziel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159B92-2EBF-B888-96DC-F4FD22383EED}"/>
              </a:ext>
            </a:extLst>
          </p:cNvPr>
          <p:cNvSpPr txBox="1"/>
          <p:nvPr/>
        </p:nvSpPr>
        <p:spPr>
          <a:xfrm>
            <a:off x="7806854" y="946197"/>
            <a:ext cx="1533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Staudamm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4A7F89-05A1-C8E2-A22C-FD9E17738C40}"/>
              </a:ext>
            </a:extLst>
          </p:cNvPr>
          <p:cNvSpPr txBox="1"/>
          <p:nvPr/>
        </p:nvSpPr>
        <p:spPr>
          <a:xfrm>
            <a:off x="3892026" y="957049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ziehen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5B13EC-968C-3FBD-51EE-F6F6C7208B19}"/>
              </a:ext>
            </a:extLst>
          </p:cNvPr>
          <p:cNvSpPr txBox="1"/>
          <p:nvPr/>
        </p:nvSpPr>
        <p:spPr>
          <a:xfrm>
            <a:off x="8944732" y="6420769"/>
            <a:ext cx="300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/>
              <a:t>(gesprochen von </a:t>
            </a:r>
            <a:r>
              <a:rPr lang="de-DE" sz="2000" dirty="0" err="1"/>
              <a:t>Sishi</a:t>
            </a:r>
            <a:r>
              <a:rPr lang="de-DE" sz="2000" dirty="0"/>
              <a:t> Liao)</a:t>
            </a:r>
          </a:p>
        </p:txBody>
      </p:sp>
    </p:spTree>
    <p:extLst>
      <p:ext uri="{BB962C8B-B14F-4D97-AF65-F5344CB8AC3E}">
        <p14:creationId xmlns:p14="http://schemas.microsoft.com/office/powerpoint/2010/main" val="1025292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651E-265A-5658-C89C-61DC6CE9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921" y="-240847"/>
            <a:ext cx="5141686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C693F-BF07-1C7D-FF34-43A62698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479" y="618947"/>
            <a:ext cx="6175177" cy="5620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05707-10D3-CFBC-6B0C-C1CEA9D693CB}"/>
              </a:ext>
            </a:extLst>
          </p:cNvPr>
          <p:cNvSpPr txBox="1"/>
          <p:nvPr/>
        </p:nvSpPr>
        <p:spPr>
          <a:xfrm>
            <a:off x="4092749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b="1" dirty="0"/>
              <a:t>tupper2020.jasa.pdf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8C25E-FC49-F387-A53B-D1D39A9E18AA}"/>
              </a:ext>
            </a:extLst>
          </p:cNvPr>
          <p:cNvSpPr txBox="1"/>
          <p:nvPr/>
        </p:nvSpPr>
        <p:spPr>
          <a:xfrm>
            <a:off x="9046500" y="1520784"/>
            <a:ext cx="27406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/>
              </a:rPr>
              <a:t>T3 </a:t>
            </a:r>
            <a:r>
              <a:rPr lang="en-GB" sz="2800" dirty="0" err="1">
                <a:effectLst/>
              </a:rPr>
              <a:t>ist</a:t>
            </a:r>
            <a:r>
              <a:rPr lang="en-GB" sz="2800" dirty="0">
                <a:effectLst/>
              </a:rPr>
              <a:t> oft </a:t>
            </a:r>
            <a:r>
              <a:rPr lang="en-GB" sz="2800" dirty="0" err="1">
                <a:effectLst/>
              </a:rPr>
              <a:t>fallend-steigen</a:t>
            </a:r>
            <a:r>
              <a:rPr lang="en-GB" sz="2800" dirty="0" err="1"/>
              <a:t>d</a:t>
            </a:r>
            <a:r>
              <a:rPr lang="en-GB" sz="2800" dirty="0"/>
              <a:t> </a:t>
            </a:r>
            <a:r>
              <a:rPr lang="en-GB" sz="2800" dirty="0" err="1"/>
              <a:t>wenn</a:t>
            </a:r>
            <a:r>
              <a:rPr lang="en-GB" sz="2800" dirty="0"/>
              <a:t> </a:t>
            </a:r>
            <a:r>
              <a:rPr lang="en-GB" sz="2800" dirty="0" err="1"/>
              <a:t>phrasenfinal</a:t>
            </a:r>
            <a:r>
              <a:rPr lang="en-GB" sz="2800" dirty="0">
                <a:effectLst/>
              </a:rPr>
              <a:t>: </a:t>
            </a:r>
            <a:r>
              <a:rPr lang="en-GB" sz="2800" b="1" dirty="0">
                <a:effectLst/>
              </a:rPr>
              <a:t>shih2002.pdf</a:t>
            </a:r>
            <a:endParaRPr lang="en-GB" sz="28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4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B36DF-169A-DCF9-443A-A230B848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48" y="-127749"/>
            <a:ext cx="7406362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r>
              <a:rPr lang="en-GB" dirty="0"/>
              <a:t> und </a:t>
            </a:r>
            <a:r>
              <a:rPr lang="en-GB" dirty="0" err="1"/>
              <a:t>Kontext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8C15A-AA1E-192D-9600-C5C889006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25" y="2094304"/>
            <a:ext cx="1002602" cy="523220"/>
          </a:xfrm>
        </p:spPr>
        <p:txBody>
          <a:bodyPr/>
          <a:lstStyle/>
          <a:p>
            <a:pPr marL="0" indent="0">
              <a:buNone/>
            </a:pPr>
            <a:r>
              <a:rPr lang="zh-CN" dirty="0"/>
              <a:t>反应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F3D26-F625-8BDA-302C-7D55A9E7D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2" y="3744766"/>
            <a:ext cx="3345042" cy="145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51E28-C059-45C6-F1D0-C48461ABEA00}"/>
              </a:ext>
            </a:extLst>
          </p:cNvPr>
          <p:cNvSpPr txBox="1"/>
          <p:nvPr/>
        </p:nvSpPr>
        <p:spPr>
          <a:xfrm>
            <a:off x="419263" y="2885069"/>
            <a:ext cx="654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fǎn</a:t>
            </a:r>
            <a:endParaRPr lang="en-GB" sz="2800" dirty="0"/>
          </a:p>
          <a:p>
            <a:r>
              <a:rPr lang="en-GB" sz="28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FE762-6A36-91A6-72FE-1B11FD054DF7}"/>
              </a:ext>
            </a:extLst>
          </p:cNvPr>
          <p:cNvSpPr txBox="1"/>
          <p:nvPr/>
        </p:nvSpPr>
        <p:spPr>
          <a:xfrm>
            <a:off x="2046660" y="2885069"/>
            <a:ext cx="785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yìng</a:t>
            </a:r>
            <a:endParaRPr lang="en-GB" sz="2800" dirty="0"/>
          </a:p>
          <a:p>
            <a:r>
              <a:rPr lang="en-GB" sz="2800" dirty="0"/>
              <a:t>4</a:t>
            </a:r>
          </a:p>
        </p:txBody>
      </p:sp>
      <p:pic>
        <p:nvPicPr>
          <p:cNvPr id="8" name="fangying">
            <a:hlinkClick r:id="" action="ppaction://media"/>
            <a:extLst>
              <a:ext uri="{FF2B5EF4-FFF2-40B4-BE49-F238E27FC236}">
                <a16:creationId xmlns:a16="http://schemas.microsoft.com/office/drawing/2014/main" id="{87AE0467-23A5-FAA0-1400-6174DC46E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395" y="1779261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4FF82-BBD0-506B-5B49-B7CFFAC87177}"/>
              </a:ext>
            </a:extLst>
          </p:cNvPr>
          <p:cNvSpPr txBox="1"/>
          <p:nvPr/>
        </p:nvSpPr>
        <p:spPr>
          <a:xfrm>
            <a:off x="921828" y="2467348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Reaktion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B359B-DA00-3DD3-F77A-71DFD2FC3D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45" t="56211" r="15000" b="18604"/>
          <a:stretch/>
        </p:blipFill>
        <p:spPr>
          <a:xfrm>
            <a:off x="5529942" y="2874538"/>
            <a:ext cx="5860418" cy="2692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0F781E-F9E4-B5D6-0F99-34382F7B419F}"/>
              </a:ext>
            </a:extLst>
          </p:cNvPr>
          <p:cNvSpPr txBox="1"/>
          <p:nvPr/>
        </p:nvSpPr>
        <p:spPr>
          <a:xfrm>
            <a:off x="7583247" y="1960766"/>
            <a:ext cx="175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反应速度</a:t>
            </a:r>
            <a:endParaRPr lang="en-GB" sz="28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14E22-FEAC-435E-67C4-AD3E22ABE4DA}"/>
              </a:ext>
            </a:extLst>
          </p:cNvPr>
          <p:cNvSpPr txBox="1"/>
          <p:nvPr/>
        </p:nvSpPr>
        <p:spPr>
          <a:xfrm>
            <a:off x="6486507" y="2417652"/>
            <a:ext cx="47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Reaktionsgeschwindigkeit</a:t>
            </a:r>
            <a:endParaRPr lang="en-GB" sz="2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32E1F4-B86B-F129-BF3E-59481096128B}"/>
              </a:ext>
            </a:extLst>
          </p:cNvPr>
          <p:cNvCxnSpPr/>
          <p:nvPr/>
        </p:nvCxnSpPr>
        <p:spPr>
          <a:xfrm flipH="1" flipV="1">
            <a:off x="3233057" y="4858879"/>
            <a:ext cx="2166257" cy="1445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8F5DF2-4CBC-409B-4803-E2E82F3D64BB}"/>
              </a:ext>
            </a:extLst>
          </p:cNvPr>
          <p:cNvCxnSpPr>
            <a:cxnSpLocks/>
          </p:cNvCxnSpPr>
          <p:nvPr/>
        </p:nvCxnSpPr>
        <p:spPr>
          <a:xfrm flipV="1">
            <a:off x="5529942" y="4321628"/>
            <a:ext cx="3037115" cy="1983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7ED5F7-0235-273F-0EAE-A4DC9EBFE5BA}"/>
              </a:ext>
            </a:extLst>
          </p:cNvPr>
          <p:cNvSpPr txBox="1"/>
          <p:nvPr/>
        </p:nvSpPr>
        <p:spPr>
          <a:xfrm>
            <a:off x="10090499" y="6120058"/>
            <a:ext cx="148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shih2002.pdf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655DBD-4726-88D8-0652-9919070B03A0}"/>
              </a:ext>
            </a:extLst>
          </p:cNvPr>
          <p:cNvCxnSpPr>
            <a:cxnSpLocks/>
          </p:cNvCxnSpPr>
          <p:nvPr/>
        </p:nvCxnSpPr>
        <p:spPr>
          <a:xfrm flipH="1">
            <a:off x="9699171" y="2467348"/>
            <a:ext cx="927237" cy="1168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170E49-3A08-B30C-6E14-B580533FCAAB}"/>
              </a:ext>
            </a:extLst>
          </p:cNvPr>
          <p:cNvCxnSpPr>
            <a:cxnSpLocks/>
          </p:cNvCxnSpPr>
          <p:nvPr/>
        </p:nvCxnSpPr>
        <p:spPr>
          <a:xfrm flipH="1">
            <a:off x="10544766" y="2532558"/>
            <a:ext cx="81642" cy="1799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C75323-792E-B0C1-2379-E2587300F263}"/>
              </a:ext>
            </a:extLst>
          </p:cNvPr>
          <p:cNvSpPr txBox="1"/>
          <p:nvPr/>
        </p:nvSpPr>
        <p:spPr>
          <a:xfrm>
            <a:off x="2716058" y="807269"/>
            <a:ext cx="5366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Töne beeinflussen sich gegenseitig: vor allem von links nach rechts</a:t>
            </a:r>
          </a:p>
        </p:txBody>
      </p:sp>
    </p:spTree>
    <p:extLst>
      <p:ext uri="{BB962C8B-B14F-4D97-AF65-F5344CB8AC3E}">
        <p14:creationId xmlns:p14="http://schemas.microsoft.com/office/powerpoint/2010/main" val="31316406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B56E3F-D268-B7E0-346C-2375467F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6"/>
            <a:ext cx="10515600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r>
              <a:rPr lang="en-GB" dirty="0"/>
              <a:t> und </a:t>
            </a:r>
            <a:r>
              <a:rPr lang="en-GB" dirty="0" err="1"/>
              <a:t>Kontext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C7471-A616-658F-1D09-7F222ABAC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9" t="8010" r="19155" b="66517"/>
          <a:stretch/>
        </p:blipFill>
        <p:spPr>
          <a:xfrm>
            <a:off x="329841" y="1898020"/>
            <a:ext cx="5377901" cy="2692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626FC-415C-BC11-61AD-FECCF7BC6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5" r="31053" b="42928"/>
          <a:stretch/>
        </p:blipFill>
        <p:spPr>
          <a:xfrm>
            <a:off x="6662268" y="1827342"/>
            <a:ext cx="4245705" cy="3006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67EFB5-4205-53EB-01AB-FE133973BD99}"/>
              </a:ext>
            </a:extLst>
          </p:cNvPr>
          <p:cNvSpPr txBox="1"/>
          <p:nvPr/>
        </p:nvSpPr>
        <p:spPr>
          <a:xfrm>
            <a:off x="9952614" y="6194602"/>
            <a:ext cx="148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shih2000.pdf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85F9C-B2D1-5130-6902-BE9375FBEAA0}"/>
              </a:ext>
            </a:extLst>
          </p:cNvPr>
          <p:cNvSpPr txBox="1"/>
          <p:nvPr/>
        </p:nvSpPr>
        <p:spPr>
          <a:xfrm>
            <a:off x="2190982" y="1605357"/>
            <a:ext cx="1172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Päonie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A9C66-C486-A4E3-4126-107F5C1605DF}"/>
              </a:ext>
            </a:extLst>
          </p:cNvPr>
          <p:cNvSpPr txBox="1"/>
          <p:nvPr/>
        </p:nvSpPr>
        <p:spPr>
          <a:xfrm>
            <a:off x="6651456" y="1724813"/>
            <a:ext cx="4902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alte</a:t>
            </a:r>
            <a:r>
              <a:rPr lang="en-GB" sz="2800" dirty="0"/>
              <a:t> Autos </a:t>
            </a:r>
            <a:r>
              <a:rPr lang="en-GB" sz="2800" dirty="0" err="1"/>
              <a:t>kaufen</a:t>
            </a:r>
            <a:r>
              <a:rPr lang="en-GB" sz="2800" dirty="0"/>
              <a:t> und </a:t>
            </a:r>
            <a:r>
              <a:rPr lang="en-GB" sz="2800" dirty="0" err="1"/>
              <a:t>verkaufen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E344DB-6800-128F-0147-07DFBC50B8DB}"/>
              </a:ext>
            </a:extLst>
          </p:cNvPr>
          <p:cNvSpPr txBox="1"/>
          <p:nvPr/>
        </p:nvSpPr>
        <p:spPr>
          <a:xfrm>
            <a:off x="1915619" y="1245676"/>
            <a:ext cx="195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牡丹花儿</a:t>
            </a:r>
            <a:endParaRPr lang="en-GB" sz="28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6B46F-8B82-9FE4-269E-F66345A2C6FC}"/>
              </a:ext>
            </a:extLst>
          </p:cNvPr>
          <p:cNvSpPr txBox="1"/>
          <p:nvPr/>
        </p:nvSpPr>
        <p:spPr>
          <a:xfrm>
            <a:off x="8180739" y="1290032"/>
            <a:ext cx="1684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买卖旧车</a:t>
            </a:r>
            <a:endParaRPr lang="en-GB" sz="28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7B7B8D-58C7-ECF2-7CB0-ED1F78D1F45B}"/>
              </a:ext>
            </a:extLst>
          </p:cNvPr>
          <p:cNvCxnSpPr>
            <a:cxnSpLocks/>
          </p:cNvCxnSpPr>
          <p:nvPr/>
        </p:nvCxnSpPr>
        <p:spPr>
          <a:xfrm flipH="1" flipV="1">
            <a:off x="2667000" y="3278557"/>
            <a:ext cx="2862676" cy="2892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6A4321-6223-F49A-FDAA-F5CA77E7462B}"/>
              </a:ext>
            </a:extLst>
          </p:cNvPr>
          <p:cNvCxnSpPr>
            <a:cxnSpLocks/>
          </p:cNvCxnSpPr>
          <p:nvPr/>
        </p:nvCxnSpPr>
        <p:spPr>
          <a:xfrm flipH="1" flipV="1">
            <a:off x="4443589" y="3048000"/>
            <a:ext cx="1096899" cy="3123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A77FCB-0F2D-0112-FCF6-117F40672BE5}"/>
              </a:ext>
            </a:extLst>
          </p:cNvPr>
          <p:cNvCxnSpPr>
            <a:cxnSpLocks/>
          </p:cNvCxnSpPr>
          <p:nvPr/>
        </p:nvCxnSpPr>
        <p:spPr>
          <a:xfrm flipV="1">
            <a:off x="9105786" y="3610920"/>
            <a:ext cx="0" cy="1746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BE03C5-44B0-4606-AD9F-9B98AF9B778B}"/>
              </a:ext>
            </a:extLst>
          </p:cNvPr>
          <p:cNvCxnSpPr>
            <a:cxnSpLocks/>
          </p:cNvCxnSpPr>
          <p:nvPr/>
        </p:nvCxnSpPr>
        <p:spPr>
          <a:xfrm flipV="1">
            <a:off x="9105786" y="3429000"/>
            <a:ext cx="495414" cy="1928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23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4819</TotalTime>
  <Words>1869</Words>
  <Application>Microsoft Macintosh PowerPoint</Application>
  <PresentationFormat>Widescreen</PresentationFormat>
  <Paragraphs>365</Paragraphs>
  <Slides>30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Arial</vt:lpstr>
      <vt:lpstr>ArialMT</vt:lpstr>
      <vt:lpstr>avenir w01</vt:lpstr>
      <vt:lpstr>Calibri</vt:lpstr>
      <vt:lpstr>Calibri Light</vt:lpstr>
      <vt:lpstr>Google Sans</vt:lpstr>
      <vt:lpstr>HelveticaNeue</vt:lpstr>
      <vt:lpstr>Times New Roman</vt:lpstr>
      <vt:lpstr>TimesNewRomanPSMT</vt:lpstr>
      <vt:lpstr>Office Theme</vt:lpstr>
      <vt:lpstr>Ton und Intonation in Mandarin: eine Einführung</vt:lpstr>
      <vt:lpstr>Hauptquellen</vt:lpstr>
      <vt:lpstr>Ton und Intonation in Mandarin</vt:lpstr>
      <vt:lpstr>Mandarin</vt:lpstr>
      <vt:lpstr>1. Lexikalische Töne</vt:lpstr>
      <vt:lpstr>Lexikalische Töne</vt:lpstr>
      <vt:lpstr>Lexikalische Töne</vt:lpstr>
      <vt:lpstr>Lexikalische Töne und Kontext</vt:lpstr>
      <vt:lpstr>Lexikalische Töne und Kontext</vt:lpstr>
      <vt:lpstr>Neutraler Ton</vt:lpstr>
      <vt:lpstr>PowerPoint Presentation</vt:lpstr>
      <vt:lpstr>Neutraler Ton, lexikalischer Betonung, Fuß</vt:lpstr>
      <vt:lpstr>Neutraler Ton und f0 (Grundfrequenz)</vt:lpstr>
      <vt:lpstr>PowerPoint Presentation</vt:lpstr>
      <vt:lpstr>Neutraler Ton und empirische Analysen</vt:lpstr>
      <vt:lpstr>Neutraler Ton: Ergebnisse</vt:lpstr>
      <vt:lpstr>Tone Sandhi</vt:lpstr>
      <vt:lpstr>Tone sandhi</vt:lpstr>
      <vt:lpstr>Tone sandhi: Einfluss von Syntax oder Prosodie?</vt:lpstr>
      <vt:lpstr>Tone Sandhi</vt:lpstr>
      <vt:lpstr>Tone Sandhi und inkomplette Neutralisierung</vt:lpstr>
      <vt:lpstr>Fokus und Satzakzent</vt:lpstr>
      <vt:lpstr>Fokus und Emphase</vt:lpstr>
      <vt:lpstr>PowerPoint Presentation</vt:lpstr>
      <vt:lpstr>PowerPoint Presentation</vt:lpstr>
      <vt:lpstr>Aussagen, Fragen, Grenztöne</vt:lpstr>
      <vt:lpstr>Aussagen, Fragen, Grenztöne</vt:lpstr>
      <vt:lpstr>Aussagen, Fragen, Grenztöne</vt:lpstr>
      <vt:lpstr>Ausblick</vt:lpstr>
      <vt:lpstr>Aktuelles Forschungsthema am IPS: Prominenz, Bedeutungsänderungen, identische Schriftzeichen.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63</cp:revision>
  <dcterms:created xsi:type="dcterms:W3CDTF">2023-05-31T15:28:11Z</dcterms:created>
  <dcterms:modified xsi:type="dcterms:W3CDTF">2024-01-16T16:52:14Z</dcterms:modified>
</cp:coreProperties>
</file>