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7" r:id="rId3"/>
    <p:sldId id="260" r:id="rId4"/>
    <p:sldId id="261" r:id="rId5"/>
    <p:sldId id="256" r:id="rId6"/>
    <p:sldId id="259" r:id="rId7"/>
    <p:sldId id="258" r:id="rId8"/>
    <p:sldId id="263" r:id="rId9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677"/>
  </p:normalViewPr>
  <p:slideViewPr>
    <p:cSldViewPr snapToGrid="0">
      <p:cViewPr varScale="1">
        <p:scale>
          <a:sx n="210" d="100"/>
          <a:sy n="210" d="100"/>
        </p:scale>
        <p:origin x="30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91B18-7C83-7649-8B48-6C8B541AB34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D3D65-97A6-1F44-9C48-28FF468F5F7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8EB9A-3FD1-EE42-BA53-42B803BA7D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65B94-FDAA-8445-A04C-0D54AA3E7BA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9FF3F-48F5-4E43-8B5A-2604EA09475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3EE54-E02C-A94A-9D43-AE4F76244E9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35B57-969E-4543-834C-5A9EEB62B91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DC067-0F82-ED4F-B8F5-751B7BB6363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E0EBC-2E81-354A-96FD-6AD3078403F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5E35D-3A7E-1B40-98E0-09776A0FE81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DB095-2BC1-4E45-B46E-5E731EF564A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F2B4D2D-4AC2-3644-80DC-9224F1669E7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wav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40B989-248F-4FBE-C6D5-B1BFC493429D}"/>
              </a:ext>
            </a:extLst>
          </p:cNvPr>
          <p:cNvSpPr txBox="1"/>
          <p:nvPr/>
        </p:nvSpPr>
        <p:spPr>
          <a:xfrm>
            <a:off x="519255" y="2157573"/>
            <a:ext cx="8105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3200" dirty="0">
                <a:latin typeface="Calibri" panose="020F0502020204030204" pitchFamily="34" charset="0"/>
                <a:cs typeface="Calibri" panose="020F0502020204030204" pitchFamily="34" charset="0"/>
              </a:rPr>
              <a:t>Ist Japanisch eine Ton- oder Betonungssprache?</a:t>
            </a:r>
          </a:p>
        </p:txBody>
      </p:sp>
    </p:spTree>
    <p:extLst>
      <p:ext uri="{BB962C8B-B14F-4D97-AF65-F5344CB8AC3E}">
        <p14:creationId xmlns:p14="http://schemas.microsoft.com/office/powerpoint/2010/main" val="4092625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76E244-9083-AE4B-55B6-2B1C44F958A3}"/>
              </a:ext>
            </a:extLst>
          </p:cNvPr>
          <p:cNvSpPr txBox="1"/>
          <p:nvPr/>
        </p:nvSpPr>
        <p:spPr>
          <a:xfrm>
            <a:off x="425302" y="159488"/>
            <a:ext cx="7944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3200" dirty="0">
                <a:latin typeface="+mn-lt"/>
              </a:rPr>
              <a:t>Weshalb Japanisch keine Betonungssprache ist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88A20D-975A-2887-84FF-889EC577CB8B}"/>
              </a:ext>
            </a:extLst>
          </p:cNvPr>
          <p:cNvSpPr txBox="1"/>
          <p:nvPr/>
        </p:nvSpPr>
        <p:spPr>
          <a:xfrm>
            <a:off x="318977" y="1222744"/>
            <a:ext cx="75703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800" dirty="0">
                <a:latin typeface="+mn-lt"/>
              </a:rPr>
              <a:t>Einige Eigenschaften von Betonungssprachen, die auf Japanisch </a:t>
            </a:r>
            <a:r>
              <a:rPr lang="en-DE" sz="2800" b="1" dirty="0">
                <a:latin typeface="+mn-lt"/>
              </a:rPr>
              <a:t>nicht</a:t>
            </a:r>
            <a:r>
              <a:rPr lang="en-DE" sz="2800" dirty="0">
                <a:latin typeface="+mn-lt"/>
              </a:rPr>
              <a:t> zutreffen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D2AC1B-018B-6A49-72F0-58304A6D2D48}"/>
              </a:ext>
            </a:extLst>
          </p:cNvPr>
          <p:cNvSpPr txBox="1"/>
          <p:nvPr/>
        </p:nvSpPr>
        <p:spPr>
          <a:xfrm>
            <a:off x="318977" y="2429301"/>
            <a:ext cx="85280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- Die Silben von Wörtern haben eine unterschiedliche Prominenz </a:t>
            </a:r>
          </a:p>
          <a:p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- Eine Silbe hat primäre lexikalische Betonung</a:t>
            </a:r>
          </a:p>
          <a:p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- Starke Silbe können nicht reduziert werden</a:t>
            </a:r>
          </a:p>
          <a:p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- Satzakzentuierung: die Silbe mit primärer lexikalischen Betonung wird noch prominenter durch die Assoziierung mit einem Tonakzent</a:t>
            </a:r>
          </a:p>
          <a:p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- Das Intonationsinventar ist oft sehr komplex:</a:t>
            </a:r>
          </a:p>
          <a:p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L*, H*, L+H*, L*+H, !H* , L+!H*…</a:t>
            </a:r>
          </a:p>
        </p:txBody>
      </p:sp>
    </p:spTree>
    <p:extLst>
      <p:ext uri="{BB962C8B-B14F-4D97-AF65-F5344CB8AC3E}">
        <p14:creationId xmlns:p14="http://schemas.microsoft.com/office/powerpoint/2010/main" val="1612377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371835-CC64-5285-554B-778942C579CD}"/>
              </a:ext>
            </a:extLst>
          </p:cNvPr>
          <p:cNvSpPr txBox="1"/>
          <p:nvPr/>
        </p:nvSpPr>
        <p:spPr>
          <a:xfrm>
            <a:off x="314026" y="184609"/>
            <a:ext cx="8280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3200" dirty="0">
                <a:latin typeface="+mn-lt"/>
              </a:rPr>
              <a:t>Japanisch ist anders als die meisten Tonsprachen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FB79C1-1D81-20C2-1A0D-4A70BFF9CF03}"/>
              </a:ext>
            </a:extLst>
          </p:cNvPr>
          <p:cNvSpPr txBox="1"/>
          <p:nvPr/>
        </p:nvSpPr>
        <p:spPr>
          <a:xfrm>
            <a:off x="134289" y="941356"/>
            <a:ext cx="90097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Tonsprachen (Mandarin, Yoruba): meistens ein Ton pro Silbe.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31B6BB-AEEE-40A8-F60B-B37B43D8F823}"/>
              </a:ext>
            </a:extLst>
          </p:cNvPr>
          <p:cNvSpPr txBox="1"/>
          <p:nvPr/>
        </p:nvSpPr>
        <p:spPr>
          <a:xfrm>
            <a:off x="134289" y="1397686"/>
            <a:ext cx="6097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Japanisch: die meisten Silben sind tonlos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A5EE01-C795-F646-06E0-24309E8BAE36}"/>
              </a:ext>
            </a:extLst>
          </p:cNvPr>
          <p:cNvSpPr txBox="1"/>
          <p:nvPr/>
        </p:nvSpPr>
        <p:spPr>
          <a:xfrm>
            <a:off x="134289" y="2231998"/>
            <a:ext cx="80427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Tonsprachen: oft mehrere kontrastierende Töne in derselben Silbe (Mandarin: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bā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bá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bǎ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Narbe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ziehen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, Ziel,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Staudamm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D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D0FA63-DDDE-8C31-614A-86881FA86673}"/>
              </a:ext>
            </a:extLst>
          </p:cNvPr>
          <p:cNvSpPr txBox="1"/>
          <p:nvPr/>
        </p:nvSpPr>
        <p:spPr>
          <a:xfrm>
            <a:off x="226032" y="3760341"/>
            <a:ext cx="5102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Japanisch: +akzent oder akzentlos</a:t>
            </a:r>
          </a:p>
        </p:txBody>
      </p:sp>
    </p:spTree>
    <p:extLst>
      <p:ext uri="{BB962C8B-B14F-4D97-AF65-F5344CB8AC3E}">
        <p14:creationId xmlns:p14="http://schemas.microsoft.com/office/powerpoint/2010/main" val="130147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7E61A4-6957-5C76-5331-4016FFCC5BAE}"/>
              </a:ext>
            </a:extLst>
          </p:cNvPr>
          <p:cNvSpPr txBox="1"/>
          <p:nvPr/>
        </p:nvSpPr>
        <p:spPr>
          <a:xfrm>
            <a:off x="251436" y="-57523"/>
            <a:ext cx="8280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3200" dirty="0">
                <a:latin typeface="+mn-lt"/>
              </a:rPr>
              <a:t>Japanisch ist anders als die meisten Tonsprachen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08FD98-9AE4-F6AA-7C68-DD5DD0C1E66B}"/>
              </a:ext>
            </a:extLst>
          </p:cNvPr>
          <p:cNvSpPr txBox="1"/>
          <p:nvPr/>
        </p:nvSpPr>
        <p:spPr>
          <a:xfrm>
            <a:off x="607488" y="491890"/>
            <a:ext cx="7812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Tonsprachen: die Grundfrequenzeingeschaften von Ton beschränken sich hauptsächlich auf die Silbe (zB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kommt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die fallende Kontur  in Mandarin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hauptsächlich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] /a/ Vokal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vor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D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659F4F-4148-C547-801A-5F8D1D23D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5973" y="3693927"/>
            <a:ext cx="4256176" cy="2366542"/>
          </a:xfrm>
          <a:prstGeom prst="rect">
            <a:avLst/>
          </a:prstGeom>
        </p:spPr>
      </p:pic>
      <p:pic>
        <p:nvPicPr>
          <p:cNvPr id="9" name="Fig7-1b.WAV">
            <a:hlinkClick r:id="" action="ppaction://media"/>
            <a:extLst>
              <a:ext uri="{FF2B5EF4-FFF2-40B4-BE49-F238E27FC236}">
                <a16:creationId xmlns:a16="http://schemas.microsoft.com/office/drawing/2014/main" id="{39E6025B-1130-2630-0980-36ED933FD4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21493" y="3909951"/>
            <a:ext cx="524768" cy="5247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AF9E89-7802-B7F9-92A0-EDD652AE2BFC}"/>
              </a:ext>
            </a:extLst>
          </p:cNvPr>
          <p:cNvSpPr txBox="1"/>
          <p:nvPr/>
        </p:nvSpPr>
        <p:spPr bwMode="auto">
          <a:xfrm>
            <a:off x="2069963" y="608733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     u    </a:t>
            </a:r>
            <a:r>
              <a:rPr lang="en-US" sz="2400" b="1" dirty="0">
                <a:latin typeface="Calibri" pitchFamily="-100" charset="0"/>
              </a:rPr>
              <a:t>e' </a:t>
            </a:r>
            <a:r>
              <a:rPr lang="en-US" sz="2400" dirty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D65D74-E35B-22BC-C7F3-06BDDEB3B342}"/>
              </a:ext>
            </a:extLst>
          </p:cNvPr>
          <p:cNvSpPr txBox="1"/>
          <p:nvPr/>
        </p:nvSpPr>
        <p:spPr bwMode="auto">
          <a:xfrm>
            <a:off x="2934141" y="3448286"/>
            <a:ext cx="8640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8A3FBB-D318-DF14-DDF3-15C037A58606}"/>
              </a:ext>
            </a:extLst>
          </p:cNvPr>
          <p:cNvSpPr txBox="1"/>
          <p:nvPr/>
        </p:nvSpPr>
        <p:spPr>
          <a:xfrm>
            <a:off x="607488" y="2523796"/>
            <a:ext cx="7545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Japanisch: die Kontur vom Akzent erstreckt sich oft über mehrere Silben </a:t>
            </a:r>
          </a:p>
        </p:txBody>
      </p:sp>
    </p:spTree>
    <p:extLst>
      <p:ext uri="{BB962C8B-B14F-4D97-AF65-F5344CB8AC3E}">
        <p14:creationId xmlns:p14="http://schemas.microsoft.com/office/powerpoint/2010/main" val="169328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4510ED7-A083-DCF0-51F8-44A7DFB4D9D4}"/>
              </a:ext>
            </a:extLst>
          </p:cNvPr>
          <p:cNvSpPr txBox="1"/>
          <p:nvPr/>
        </p:nvSpPr>
        <p:spPr>
          <a:xfrm>
            <a:off x="251436" y="-57523"/>
            <a:ext cx="8280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3200" dirty="0">
                <a:latin typeface="+mn-lt"/>
              </a:rPr>
              <a:t>Japanisch ist anders als die meisten Tonsprachen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CC044B-94B7-EB69-8B22-6EBCFF0CB0B7}"/>
              </a:ext>
            </a:extLst>
          </p:cNvPr>
          <p:cNvSpPr txBox="1"/>
          <p:nvPr/>
        </p:nvSpPr>
        <p:spPr>
          <a:xfrm>
            <a:off x="202774" y="769450"/>
            <a:ext cx="85313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800" dirty="0">
                <a:latin typeface="+mj-lt"/>
              </a:rPr>
              <a:t>Minimalpaare in Tonsprachen sind </a:t>
            </a:r>
            <a:r>
              <a:rPr lang="en-DE" sz="2800" b="1" dirty="0">
                <a:latin typeface="+mj-lt"/>
              </a:rPr>
              <a:t>lexikalisch </a:t>
            </a:r>
            <a:r>
              <a:rPr lang="en-DE" sz="2800" dirty="0">
                <a:latin typeface="+mj-lt"/>
              </a:rPr>
              <a:t>(im Lexikon markiert): zB Mandarin: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bā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bá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bǎ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DE" sz="28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63FA81-4F00-1229-4FF1-9826DF8E0586}"/>
              </a:ext>
            </a:extLst>
          </p:cNvPr>
          <p:cNvSpPr txBox="1"/>
          <p:nvPr/>
        </p:nvSpPr>
        <p:spPr>
          <a:xfrm>
            <a:off x="202774" y="2219087"/>
            <a:ext cx="83773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800" dirty="0">
                <a:latin typeface="+mj-lt"/>
              </a:rPr>
              <a:t>Japanisch hat einige Minimalpaare, die aber aufgrund von </a:t>
            </a:r>
            <a:r>
              <a:rPr lang="en-DE" sz="2800" b="1" dirty="0">
                <a:latin typeface="+mj-lt"/>
              </a:rPr>
              <a:t>Phrasentönen</a:t>
            </a:r>
            <a:r>
              <a:rPr lang="en-DE" sz="2800" dirty="0">
                <a:latin typeface="+mj-lt"/>
              </a:rPr>
              <a:t> entstehen (weil ein von den Paaren lexikalisch </a:t>
            </a:r>
            <a:r>
              <a:rPr lang="en-DE" sz="2800" b="1" dirty="0">
                <a:latin typeface="+mj-lt"/>
              </a:rPr>
              <a:t>tonlos</a:t>
            </a:r>
            <a:r>
              <a:rPr lang="en-DE" sz="2800" dirty="0">
                <a:latin typeface="+mj-lt"/>
              </a:rPr>
              <a:t> ist)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CD661F-4512-4586-6914-6A65D8CA31DF}"/>
              </a:ext>
            </a:extLst>
          </p:cNvPr>
          <p:cNvSpPr txBox="1"/>
          <p:nvPr/>
        </p:nvSpPr>
        <p:spPr>
          <a:xfrm>
            <a:off x="808179" y="4831256"/>
            <a:ext cx="2099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+mj-lt"/>
              </a:rPr>
              <a:t>a'me</a:t>
            </a:r>
            <a:r>
              <a:rPr lang="en-GB" sz="2800" dirty="0">
                <a:latin typeface="+mj-lt"/>
              </a:rPr>
              <a:t> (Regen)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CAB7A-8994-1DDB-8904-91F99B1C027C}"/>
              </a:ext>
            </a:extLst>
          </p:cNvPr>
          <p:cNvSpPr txBox="1"/>
          <p:nvPr/>
        </p:nvSpPr>
        <p:spPr>
          <a:xfrm>
            <a:off x="5100404" y="4870783"/>
            <a:ext cx="343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+mj-lt"/>
              </a:rPr>
              <a:t>ame</a:t>
            </a:r>
            <a:r>
              <a:rPr lang="en-GB" sz="2800" dirty="0">
                <a:latin typeface="+mj-lt"/>
              </a:rPr>
              <a:t> (</a:t>
            </a:r>
            <a:r>
              <a:rPr lang="en-GB" sz="2800" dirty="0" err="1">
                <a:latin typeface="+mj-lt"/>
              </a:rPr>
              <a:t>Süßigkeit</a:t>
            </a:r>
            <a:r>
              <a:rPr lang="en-GB" sz="2800" dirty="0">
                <a:latin typeface="+mj-lt"/>
              </a:rPr>
              <a:t>)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5B10E3-6BD6-2C0E-6D92-E5561C2DB4A2}"/>
              </a:ext>
            </a:extLst>
          </p:cNvPr>
          <p:cNvSpPr txBox="1"/>
          <p:nvPr/>
        </p:nvSpPr>
        <p:spPr>
          <a:xfrm>
            <a:off x="5558357" y="4570209"/>
            <a:ext cx="519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800" dirty="0">
                <a:solidFill>
                  <a:srgbClr val="FF0000"/>
                </a:solidFill>
                <a:latin typeface="+mj-lt"/>
              </a:rPr>
              <a:t>H-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69C9F4-B9D9-C4D9-963C-588794F64541}"/>
              </a:ext>
            </a:extLst>
          </p:cNvPr>
          <p:cNvSpPr txBox="1"/>
          <p:nvPr/>
        </p:nvSpPr>
        <p:spPr>
          <a:xfrm>
            <a:off x="520147" y="5521795"/>
            <a:ext cx="91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800" dirty="0">
                <a:latin typeface="+mj-lt"/>
              </a:rPr>
              <a:t>H*+L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71D2DFA-D2CE-802D-4612-DFDE7644FF7C}"/>
              </a:ext>
            </a:extLst>
          </p:cNvPr>
          <p:cNvCxnSpPr>
            <a:cxnSpLocks/>
          </p:cNvCxnSpPr>
          <p:nvPr/>
        </p:nvCxnSpPr>
        <p:spPr>
          <a:xfrm>
            <a:off x="931237" y="5243994"/>
            <a:ext cx="0" cy="2778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9D9B5AE-5935-1B73-C561-9157F32E9EB1}"/>
              </a:ext>
            </a:extLst>
          </p:cNvPr>
          <p:cNvSpPr txBox="1"/>
          <p:nvPr/>
        </p:nvSpPr>
        <p:spPr>
          <a:xfrm>
            <a:off x="6536004" y="4576665"/>
            <a:ext cx="1848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8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Phrasenton</a:t>
            </a:r>
          </a:p>
        </p:txBody>
      </p:sp>
      <p:pic>
        <p:nvPicPr>
          <p:cNvPr id="20" name="ame1.wav">
            <a:hlinkClick r:id="" action="ppaction://media"/>
            <a:extLst>
              <a:ext uri="{FF2B5EF4-FFF2-40B4-BE49-F238E27FC236}">
                <a16:creationId xmlns:a16="http://schemas.microsoft.com/office/drawing/2014/main" id="{C1EB8125-6BEE-EF90-CF72-5F8E788303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0147" y="4948850"/>
            <a:ext cx="288032" cy="288032"/>
          </a:xfrm>
          <a:prstGeom prst="rect">
            <a:avLst/>
          </a:prstGeom>
        </p:spPr>
      </p:pic>
      <p:pic>
        <p:nvPicPr>
          <p:cNvPr id="21" name="ame0.wav">
            <a:hlinkClick r:id="" action="ppaction://media"/>
            <a:extLst>
              <a:ext uri="{FF2B5EF4-FFF2-40B4-BE49-F238E27FC236}">
                <a16:creationId xmlns:a16="http://schemas.microsoft.com/office/drawing/2014/main" id="{936ADE25-3FEE-FFDA-BFB2-3CD5FD63AB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83396" y="5033742"/>
            <a:ext cx="288032" cy="28803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A87CEA7-257C-C712-DCC2-D552B6E4E74E}"/>
              </a:ext>
            </a:extLst>
          </p:cNvPr>
          <p:cNvSpPr txBox="1"/>
          <p:nvPr/>
        </p:nvSpPr>
        <p:spPr>
          <a:xfrm>
            <a:off x="402344" y="4218729"/>
            <a:ext cx="1353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2800" dirty="0">
                <a:latin typeface="+mj-lt"/>
                <a:cs typeface="Calibri" panose="020F0502020204030204" pitchFamily="34" charset="0"/>
              </a:rPr>
              <a:t>+Akzent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C966E1-99E7-B115-551F-01694F8766AF}"/>
              </a:ext>
            </a:extLst>
          </p:cNvPr>
          <p:cNvSpPr txBox="1"/>
          <p:nvPr/>
        </p:nvSpPr>
        <p:spPr>
          <a:xfrm>
            <a:off x="4460686" y="4162620"/>
            <a:ext cx="22507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2800" dirty="0">
                <a:latin typeface="+mj-lt"/>
                <a:cs typeface="Calibri" panose="020F0502020204030204" pitchFamily="34" charset="0"/>
              </a:rPr>
              <a:t>Unakzentuiert</a:t>
            </a:r>
          </a:p>
        </p:txBody>
      </p:sp>
    </p:spTree>
    <p:extLst>
      <p:ext uri="{BB962C8B-B14F-4D97-AF65-F5344CB8AC3E}">
        <p14:creationId xmlns:p14="http://schemas.microsoft.com/office/powerpoint/2010/main" val="53434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6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DF4367-D38A-E08F-562E-951CA250D146}"/>
              </a:ext>
            </a:extLst>
          </p:cNvPr>
          <p:cNvSpPr txBox="1"/>
          <p:nvPr/>
        </p:nvSpPr>
        <p:spPr>
          <a:xfrm flipH="1">
            <a:off x="507442" y="947561"/>
            <a:ext cx="78005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DE" sz="2800" dirty="0">
                <a:latin typeface="+mj-lt"/>
                <a:cs typeface="Calibri" panose="020F0502020204030204" pitchFamily="34" charset="0"/>
              </a:rPr>
              <a:t>Einsilbige Wörter, die im Japanischen durch Ton differenziert werden sind selten (im Gegensatz zu anderen Tonsprachen)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296289-DB8A-5DB3-B0BB-A2A12DA643F9}"/>
              </a:ext>
            </a:extLst>
          </p:cNvPr>
          <p:cNvSpPr txBox="1"/>
          <p:nvPr/>
        </p:nvSpPr>
        <p:spPr>
          <a:xfrm>
            <a:off x="5903293" y="3703668"/>
            <a:ext cx="2616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>
                <a:latin typeface="+mj-lt"/>
                <a:cs typeface="Calibri" panose="020F0502020204030204" pitchFamily="34" charset="0"/>
              </a:rPr>
              <a:t>晩</a:t>
            </a:r>
            <a:r>
              <a:rPr lang="en-US" altLang="ja-JP" sz="2800" dirty="0">
                <a:latin typeface="+mj-lt"/>
                <a:cs typeface="Calibri" panose="020F0502020204030204" pitchFamily="34" charset="0"/>
              </a:rPr>
              <a:t> /</a:t>
            </a:r>
            <a:r>
              <a:rPr lang="en-US" altLang="ja-JP" sz="2800" dirty="0" err="1">
                <a:latin typeface="+mj-lt"/>
                <a:cs typeface="Calibri" panose="020F0502020204030204" pitchFamily="34" charset="0"/>
              </a:rPr>
              <a:t>baŋ</a:t>
            </a:r>
            <a:r>
              <a:rPr lang="en-US" altLang="ja-JP" sz="2800" dirty="0">
                <a:latin typeface="+mj-lt"/>
                <a:cs typeface="Calibri" panose="020F0502020204030204" pitchFamily="34" charset="0"/>
              </a:rPr>
              <a:t>/ (Nacht)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7A050E-5F03-54C2-BCA9-665ACC90E3AD}"/>
              </a:ext>
            </a:extLst>
          </p:cNvPr>
          <p:cNvSpPr txBox="1"/>
          <p:nvPr/>
        </p:nvSpPr>
        <p:spPr>
          <a:xfrm>
            <a:off x="5808700" y="2887307"/>
            <a:ext cx="1585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>
                <a:latin typeface="+mj-lt"/>
                <a:cs typeface="Calibri" panose="020F0502020204030204" pitchFamily="34" charset="0"/>
              </a:rPr>
              <a:t>Akzentlos</a:t>
            </a:r>
            <a:endParaRPr lang="en-GB" sz="28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D854EB-CF21-FCF2-361A-9640B25B1205}"/>
              </a:ext>
            </a:extLst>
          </p:cNvPr>
          <p:cNvSpPr txBox="1"/>
          <p:nvPr/>
        </p:nvSpPr>
        <p:spPr>
          <a:xfrm>
            <a:off x="1093858" y="3718580"/>
            <a:ext cx="3249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800">
                <a:latin typeface="+mj-lt"/>
                <a:cs typeface="Calibri" panose="020F0502020204030204" pitchFamily="34" charset="0"/>
              </a:rPr>
              <a:t>番</a:t>
            </a:r>
            <a:r>
              <a:rPr lang="en-US" altLang="ja-JP" sz="2800" dirty="0">
                <a:latin typeface="+mj-lt"/>
                <a:cs typeface="Calibri" panose="020F0502020204030204" pitchFamily="34" charset="0"/>
              </a:rPr>
              <a:t> /</a:t>
            </a:r>
            <a:r>
              <a:rPr lang="en-US" altLang="ja-JP" sz="2800" dirty="0" err="1">
                <a:latin typeface="+mj-lt"/>
                <a:cs typeface="Calibri" panose="020F0502020204030204" pitchFamily="34" charset="0"/>
              </a:rPr>
              <a:t>baŋ</a:t>
            </a:r>
            <a:r>
              <a:rPr lang="en-US" altLang="ja-JP" sz="2800" dirty="0">
                <a:latin typeface="+mj-lt"/>
                <a:cs typeface="Calibri" panose="020F0502020204030204" pitchFamily="34" charset="0"/>
              </a:rPr>
              <a:t>/ (Nummer)</a:t>
            </a:r>
            <a:endParaRPr lang="en-GB" sz="28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D5D9-55DB-E782-DC3B-9C1DF05C574A}"/>
              </a:ext>
            </a:extLst>
          </p:cNvPr>
          <p:cNvSpPr txBox="1"/>
          <p:nvPr/>
        </p:nvSpPr>
        <p:spPr>
          <a:xfrm>
            <a:off x="1483517" y="2763958"/>
            <a:ext cx="1353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latin typeface="+mj-lt"/>
                <a:cs typeface="Calibri" panose="020F0502020204030204" pitchFamily="34" charset="0"/>
              </a:rPr>
              <a:t>+</a:t>
            </a:r>
            <a:r>
              <a:rPr lang="en-GB" sz="2800" dirty="0" err="1">
                <a:latin typeface="+mj-lt"/>
                <a:cs typeface="Calibri" panose="020F0502020204030204" pitchFamily="34" charset="0"/>
              </a:rPr>
              <a:t>Akzent</a:t>
            </a:r>
            <a:endParaRPr lang="en-GB" sz="2800" dirty="0"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9" name="F0040004round1_TJ_ban1_i">
            <a:hlinkClick r:id="" action="ppaction://media"/>
            <a:extLst>
              <a:ext uri="{FF2B5EF4-FFF2-40B4-BE49-F238E27FC236}">
                <a16:creationId xmlns:a16="http://schemas.microsoft.com/office/drawing/2014/main" id="{B28B1235-F0DA-0C90-BD13-4F07997323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43853" y="3593404"/>
            <a:ext cx="812800" cy="812800"/>
          </a:xfrm>
          <a:prstGeom prst="rect">
            <a:avLst/>
          </a:prstGeom>
        </p:spPr>
      </p:pic>
      <p:pic>
        <p:nvPicPr>
          <p:cNvPr id="10" name="M3060009round1_KJ_ban1_i">
            <a:hlinkClick r:id="" action="ppaction://media"/>
            <a:extLst>
              <a:ext uri="{FF2B5EF4-FFF2-40B4-BE49-F238E27FC236}">
                <a16:creationId xmlns:a16="http://schemas.microsoft.com/office/drawing/2014/main" id="{DA4AEBD1-7F1D-6342-860B-767A41088DB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8013" y="3558878"/>
            <a:ext cx="812800" cy="812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60A345-D762-07EF-370C-4A43DC6FA681}"/>
              </a:ext>
            </a:extLst>
          </p:cNvPr>
          <p:cNvSpPr txBox="1"/>
          <p:nvPr/>
        </p:nvSpPr>
        <p:spPr>
          <a:xfrm>
            <a:off x="1571181" y="4512802"/>
            <a:ext cx="91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800" dirty="0">
                <a:latin typeface="+mj-lt"/>
              </a:rPr>
              <a:t>H*+L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2CA1617-CDF2-BB49-F840-7E855D4CC695}"/>
              </a:ext>
            </a:extLst>
          </p:cNvPr>
          <p:cNvCxnSpPr>
            <a:cxnSpLocks/>
          </p:cNvCxnSpPr>
          <p:nvPr/>
        </p:nvCxnSpPr>
        <p:spPr>
          <a:xfrm>
            <a:off x="1982271" y="4235001"/>
            <a:ext cx="0" cy="2778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AF396D8-EB7E-37DD-4F99-0139E31169AD}"/>
              </a:ext>
            </a:extLst>
          </p:cNvPr>
          <p:cNvSpPr txBox="1"/>
          <p:nvPr/>
        </p:nvSpPr>
        <p:spPr>
          <a:xfrm>
            <a:off x="6795431" y="3259181"/>
            <a:ext cx="519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800" dirty="0">
                <a:solidFill>
                  <a:srgbClr val="FF0000"/>
                </a:solidFill>
                <a:latin typeface="+mj-lt"/>
              </a:rPr>
              <a:t>H-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09A67E-DB2A-95DF-1F85-D58E4B26D755}"/>
              </a:ext>
            </a:extLst>
          </p:cNvPr>
          <p:cNvSpPr txBox="1"/>
          <p:nvPr/>
        </p:nvSpPr>
        <p:spPr>
          <a:xfrm>
            <a:off x="7284770" y="3259181"/>
            <a:ext cx="1848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8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Phrasenton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F4F9A4-7200-49BE-DAE0-55FDB39013A6}"/>
              </a:ext>
            </a:extLst>
          </p:cNvPr>
          <p:cNvSpPr txBox="1"/>
          <p:nvPr/>
        </p:nvSpPr>
        <p:spPr>
          <a:xfrm>
            <a:off x="251436" y="-57523"/>
            <a:ext cx="8280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3200" dirty="0">
                <a:latin typeface="+mn-lt"/>
              </a:rPr>
              <a:t>Japanisch ist anders als die meisten Tonsprachen</a:t>
            </a:r>
          </a:p>
        </p:txBody>
      </p:sp>
    </p:spTree>
    <p:extLst>
      <p:ext uri="{BB962C8B-B14F-4D97-AF65-F5344CB8AC3E}">
        <p14:creationId xmlns:p14="http://schemas.microsoft.com/office/powerpoint/2010/main" val="221054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9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5E91354-0BCD-6A53-F847-732EF19DF4BA}"/>
              </a:ext>
            </a:extLst>
          </p:cNvPr>
          <p:cNvSpPr txBox="1"/>
          <p:nvPr/>
        </p:nvSpPr>
        <p:spPr>
          <a:xfrm>
            <a:off x="2722652" y="462337"/>
            <a:ext cx="328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3200" dirty="0">
                <a:latin typeface="Calibri" panose="020F0502020204030204" pitchFamily="34" charset="0"/>
                <a:cs typeface="Calibri" panose="020F0502020204030204" pitchFamily="34" charset="0"/>
              </a:rPr>
              <a:t>Zusammenfassung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962038-ADE4-84AC-63F7-CED7F297CAFC}"/>
              </a:ext>
            </a:extLst>
          </p:cNvPr>
          <p:cNvSpPr txBox="1"/>
          <p:nvPr/>
        </p:nvSpPr>
        <p:spPr>
          <a:xfrm>
            <a:off x="791110" y="1438382"/>
            <a:ext cx="5829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Japanisch ist keine Betonungssprache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F304D4-5678-F26D-DDBC-22A845AFB30B}"/>
              </a:ext>
            </a:extLst>
          </p:cNvPr>
          <p:cNvSpPr txBox="1"/>
          <p:nvPr/>
        </p:nvSpPr>
        <p:spPr>
          <a:xfrm>
            <a:off x="820834" y="3080517"/>
            <a:ext cx="7451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DE" sz="2800" dirty="0">
                <a:latin typeface="Calibri" panose="020F0502020204030204" pitchFamily="34" charset="0"/>
                <a:cs typeface="Calibri" panose="020F0502020204030204" pitchFamily="34" charset="0"/>
              </a:rPr>
              <a:t>Japanisch ist zwar lexikalisch tonal aber die Eigenschaften vom japanischen lexikalischen Ton sind anders als in den meisten Tonsprachen.</a:t>
            </a:r>
          </a:p>
        </p:txBody>
      </p:sp>
    </p:spTree>
    <p:extLst>
      <p:ext uri="{BB962C8B-B14F-4D97-AF65-F5344CB8AC3E}">
        <p14:creationId xmlns:p14="http://schemas.microsoft.com/office/powerpoint/2010/main" val="2698340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77DAD8-4FE9-C69F-8A38-00761A7CCE85}"/>
              </a:ext>
            </a:extLst>
          </p:cNvPr>
          <p:cNvSpPr txBox="1"/>
          <p:nvPr/>
        </p:nvSpPr>
        <p:spPr>
          <a:xfrm>
            <a:off x="719191" y="1417834"/>
            <a:ext cx="72843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Satzprosodie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ist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phonetisch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kontinuierlich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nicht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phonologisch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kategorial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.'</a:t>
            </a:r>
            <a:endParaRPr lang="en-D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557745-2E38-5EAB-B5CE-8906D890F25C}"/>
              </a:ext>
            </a:extLst>
          </p:cNvPr>
          <p:cNvSpPr txBox="1"/>
          <p:nvPr/>
        </p:nvSpPr>
        <p:spPr>
          <a:xfrm>
            <a:off x="719191" y="2833955"/>
            <a:ext cx="7284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Nehmen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Sie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Stellung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dazu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D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46404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xpo">
      <a:majorFont>
        <a:latin typeface="Calibri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2800" dirty="0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61</TotalTime>
  <Words>360</Words>
  <Application>Microsoft Macintosh PowerPoint</Application>
  <PresentationFormat>On-screen Show (4:3)</PresentationFormat>
  <Paragraphs>44</Paragraphs>
  <Slides>8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Jonathan M. Harrington</dc:creator>
  <cp:lastModifiedBy>Jonathan M. Harrington</cp:lastModifiedBy>
  <cp:revision>3</cp:revision>
  <dcterms:created xsi:type="dcterms:W3CDTF">2026-01-28T05:16:50Z</dcterms:created>
  <dcterms:modified xsi:type="dcterms:W3CDTF">2026-01-28T07:38:44Z</dcterms:modified>
</cp:coreProperties>
</file>